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Lst>
  <p:sldIdLst>
    <p:sldId id="256" r:id="rId2"/>
    <p:sldId id="257" r:id="rId3"/>
    <p:sldId id="258" r:id="rId4"/>
    <p:sldId id="259" r:id="rId5"/>
    <p:sldId id="260" r:id="rId6"/>
    <p:sldId id="261" r:id="rId7"/>
    <p:sldId id="263" r:id="rId8"/>
    <p:sldId id="264" r:id="rId9"/>
    <p:sldId id="265" r:id="rId10"/>
    <p:sldId id="415" r:id="rId11"/>
    <p:sldId id="416" r:id="rId12"/>
    <p:sldId id="420" r:id="rId13"/>
    <p:sldId id="419" r:id="rId14"/>
    <p:sldId id="421" r:id="rId15"/>
    <p:sldId id="422" r:id="rId16"/>
    <p:sldId id="418" r:id="rId17"/>
    <p:sldId id="423" r:id="rId18"/>
    <p:sldId id="424" r:id="rId19"/>
    <p:sldId id="425" r:id="rId20"/>
    <p:sldId id="417" r:id="rId21"/>
    <p:sldId id="426" r:id="rId22"/>
    <p:sldId id="427" r:id="rId23"/>
    <p:sldId id="428" r:id="rId24"/>
    <p:sldId id="429" r:id="rId25"/>
    <p:sldId id="430" r:id="rId26"/>
    <p:sldId id="431" r:id="rId27"/>
    <p:sldId id="432" r:id="rId28"/>
    <p:sldId id="435" r:id="rId29"/>
    <p:sldId id="433" r:id="rId30"/>
    <p:sldId id="442" r:id="rId31"/>
    <p:sldId id="443" r:id="rId32"/>
    <p:sldId id="444" r:id="rId33"/>
    <p:sldId id="434" r:id="rId34"/>
    <p:sldId id="436" r:id="rId35"/>
    <p:sldId id="445" r:id="rId36"/>
    <p:sldId id="437" r:id="rId37"/>
    <p:sldId id="438" r:id="rId38"/>
    <p:sldId id="439" r:id="rId39"/>
    <p:sldId id="440" r:id="rId40"/>
    <p:sldId id="441" r:id="rId41"/>
    <p:sldId id="449" r:id="rId42"/>
    <p:sldId id="446" r:id="rId43"/>
    <p:sldId id="450" r:id="rId44"/>
    <p:sldId id="451" r:id="rId45"/>
    <p:sldId id="453" r:id="rId46"/>
    <p:sldId id="454" r:id="rId47"/>
    <p:sldId id="455" r:id="rId48"/>
    <p:sldId id="448" r:id="rId49"/>
    <p:sldId id="459" r:id="rId50"/>
    <p:sldId id="456" r:id="rId51"/>
    <p:sldId id="457" r:id="rId52"/>
    <p:sldId id="460" r:id="rId53"/>
    <p:sldId id="461" r:id="rId54"/>
    <p:sldId id="463" r:id="rId55"/>
    <p:sldId id="462" r:id="rId56"/>
    <p:sldId id="468" r:id="rId57"/>
    <p:sldId id="458" r:id="rId58"/>
    <p:sldId id="464" r:id="rId59"/>
    <p:sldId id="465" r:id="rId60"/>
    <p:sldId id="469" r:id="rId61"/>
    <p:sldId id="470" r:id="rId62"/>
    <p:sldId id="471" r:id="rId63"/>
    <p:sldId id="472" r:id="rId64"/>
    <p:sldId id="466" r:id="rId65"/>
    <p:sldId id="473" r:id="rId66"/>
    <p:sldId id="474" r:id="rId67"/>
    <p:sldId id="475" r:id="rId68"/>
    <p:sldId id="476" r:id="rId69"/>
    <p:sldId id="467" r:id="rId70"/>
    <p:sldId id="481" r:id="rId71"/>
    <p:sldId id="482" r:id="rId72"/>
    <p:sldId id="483" r:id="rId73"/>
    <p:sldId id="484" r:id="rId74"/>
    <p:sldId id="485" r:id="rId75"/>
    <p:sldId id="477" r:id="rId76"/>
    <p:sldId id="478" r:id="rId77"/>
    <p:sldId id="479" r:id="rId78"/>
    <p:sldId id="480" r:id="rId79"/>
    <p:sldId id="490" r:id="rId80"/>
    <p:sldId id="491" r:id="rId81"/>
    <p:sldId id="486" r:id="rId82"/>
    <p:sldId id="487" r:id="rId83"/>
    <p:sldId id="492" r:id="rId84"/>
    <p:sldId id="493" r:id="rId85"/>
    <p:sldId id="494" r:id="rId86"/>
    <p:sldId id="488" r:id="rId87"/>
    <p:sldId id="489" r:id="rId88"/>
    <p:sldId id="495" r:id="rId89"/>
    <p:sldId id="503" r:id="rId90"/>
    <p:sldId id="504" r:id="rId91"/>
    <p:sldId id="505" r:id="rId92"/>
    <p:sldId id="506" r:id="rId93"/>
    <p:sldId id="498" r:id="rId94"/>
    <p:sldId id="499" r:id="rId95"/>
    <p:sldId id="500" r:id="rId96"/>
    <p:sldId id="501" r:id="rId97"/>
    <p:sldId id="502" r:id="rId98"/>
    <p:sldId id="497" r:id="rId99"/>
    <p:sldId id="507" r:id="rId100"/>
    <p:sldId id="508" r:id="rId101"/>
    <p:sldId id="509" r:id="rId102"/>
    <p:sldId id="510" r:id="rId103"/>
    <p:sldId id="511" r:id="rId104"/>
    <p:sldId id="515" r:id="rId105"/>
    <p:sldId id="512" r:id="rId106"/>
    <p:sldId id="513" r:id="rId107"/>
    <p:sldId id="514" r:id="rId108"/>
    <p:sldId id="516" r:id="rId109"/>
    <p:sldId id="517" r:id="rId110"/>
    <p:sldId id="518" r:id="rId111"/>
    <p:sldId id="519" r:id="rId112"/>
  </p:sldIdLst>
  <p:sldSz cx="6858000" cy="9906000" type="A4"/>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94" autoAdjust="0"/>
  </p:normalViewPr>
  <p:slideViewPr>
    <p:cSldViewPr>
      <p:cViewPr varScale="1">
        <p:scale>
          <a:sx n="76" d="100"/>
          <a:sy n="76" d="100"/>
        </p:scale>
        <p:origin x="3174" y="108"/>
      </p:cViewPr>
      <p:guideLst>
        <p:guide orient="horz" pos="3120"/>
        <p:guide pos="2160"/>
      </p:guideLst>
    </p:cSldViewPr>
  </p:slideViewPr>
  <p:outlineViewPr>
    <p:cViewPr>
      <p:scale>
        <a:sx n="33" d="100"/>
        <a:sy n="33" d="100"/>
      </p:scale>
      <p:origin x="0" y="1619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6858000" cy="9906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48985" y="100758"/>
            <a:ext cx="6760029" cy="96665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971550" y="4622800"/>
            <a:ext cx="4800600" cy="23114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08.04.2026</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t>‹#›</a:t>
            </a:fld>
            <a:endParaRPr lang="ru-RU"/>
          </a:p>
        </p:txBody>
      </p:sp>
      <p:sp>
        <p:nvSpPr>
          <p:cNvPr id="7" name="Прямоугольник 6"/>
          <p:cNvSpPr/>
          <p:nvPr/>
        </p:nvSpPr>
        <p:spPr>
          <a:xfrm>
            <a:off x="47199" y="2093438"/>
            <a:ext cx="6766153" cy="2206171"/>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7199" y="2017485"/>
            <a:ext cx="6766153" cy="174171"/>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47199" y="4299604"/>
            <a:ext cx="6766153" cy="15965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342900" y="2175233"/>
            <a:ext cx="6172200" cy="2123369"/>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08.04.2026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96704"/>
            <a:ext cx="1508760" cy="845220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85800" y="396703"/>
            <a:ext cx="4171950" cy="845220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08.04.2026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08.04.2026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685800" y="2091267"/>
            <a:ext cx="5829300" cy="6604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6858000" cy="9906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48985" y="100758"/>
            <a:ext cx="6760029" cy="96665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541735" y="1375834"/>
            <a:ext cx="5829300" cy="1967442"/>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541735" y="3680355"/>
            <a:ext cx="5829300" cy="1933045"/>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08.04.2026</a:t>
            </a:fld>
            <a:endParaRPr lang="ru-RU"/>
          </a:p>
        </p:txBody>
      </p:sp>
      <p:sp>
        <p:nvSpPr>
          <p:cNvPr id="5" name="Нижний колонтитул 4"/>
          <p:cNvSpPr>
            <a:spLocks noGrp="1"/>
          </p:cNvSpPr>
          <p:nvPr>
            <p:ph type="ftr" sz="quarter" idx="11"/>
          </p:nvPr>
        </p:nvSpPr>
        <p:spPr>
          <a:xfrm>
            <a:off x="600075" y="8915400"/>
            <a:ext cx="3000375" cy="660400"/>
          </a:xfrm>
        </p:spPr>
        <p:txBody>
          <a:bodyPr/>
          <a:lstStyle/>
          <a:p>
            <a:endParaRPr lang="ru-RU"/>
          </a:p>
        </p:txBody>
      </p:sp>
      <p:sp>
        <p:nvSpPr>
          <p:cNvPr id="7" name="Прямоугольник 6"/>
          <p:cNvSpPr/>
          <p:nvPr/>
        </p:nvSpPr>
        <p:spPr>
          <a:xfrm flipV="1">
            <a:off x="52060" y="3433199"/>
            <a:ext cx="6760136" cy="1320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51860" y="3382131"/>
            <a:ext cx="6760336" cy="6603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1230" y="3566160"/>
            <a:ext cx="6760966" cy="6604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09728" y="8968232"/>
            <a:ext cx="342900" cy="6604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08.04.2026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685800" y="2091267"/>
            <a:ext cx="2811780" cy="6604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3700463" y="2091267"/>
            <a:ext cx="2811780" cy="6604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94406"/>
            <a:ext cx="5829300" cy="1651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091267"/>
            <a:ext cx="2800350" cy="1100667"/>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3714750" y="2091267"/>
            <a:ext cx="2800350" cy="1100667"/>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08.04.2026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half" idx="2"/>
          </p:nvPr>
        </p:nvSpPr>
        <p:spPr>
          <a:xfrm>
            <a:off x="685800" y="3246967"/>
            <a:ext cx="2800350" cy="56134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3714750" y="3246967"/>
            <a:ext cx="2800350" cy="56134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08.04.2026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08.04.2026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6858000" cy="9906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48006" y="100757"/>
            <a:ext cx="6760029" cy="96682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685800" y="394406"/>
            <a:ext cx="5829300" cy="1651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2311400"/>
            <a:ext cx="1428750" cy="6493933"/>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1"/>
          </p:nvPr>
        </p:nvSpPr>
        <p:spPr>
          <a:xfrm>
            <a:off x="2228850" y="2311400"/>
            <a:ext cx="4286250" cy="6493933"/>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7078572"/>
            <a:ext cx="5486400" cy="754416"/>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85800" y="7866192"/>
            <a:ext cx="5486400" cy="9906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08.04.2026</a:t>
            </a:fld>
            <a:endParaRPr lang="ru-RU"/>
          </a:p>
        </p:txBody>
      </p:sp>
      <p:sp>
        <p:nvSpPr>
          <p:cNvPr id="6" name="Нижний колонтитул 5"/>
          <p:cNvSpPr>
            <a:spLocks noGrp="1"/>
          </p:cNvSpPr>
          <p:nvPr>
            <p:ph type="ftr" sz="quarter" idx="11"/>
          </p:nvPr>
        </p:nvSpPr>
        <p:spPr>
          <a:xfrm>
            <a:off x="685800" y="8915400"/>
            <a:ext cx="2914650" cy="660400"/>
          </a:xfrm>
        </p:spPr>
        <p:txBody>
          <a:bodyPr/>
          <a:lstStyle/>
          <a:p>
            <a:endParaRPr lang="ru-RU"/>
          </a:p>
        </p:txBody>
      </p:sp>
      <p:sp>
        <p:nvSpPr>
          <p:cNvPr id="7" name="Номер слайда 6"/>
          <p:cNvSpPr>
            <a:spLocks noGrp="1"/>
          </p:cNvSpPr>
          <p:nvPr>
            <p:ph type="sldNum" sz="quarter" idx="12"/>
          </p:nvPr>
        </p:nvSpPr>
        <p:spPr>
          <a:xfrm>
            <a:off x="109728" y="8968232"/>
            <a:ext cx="342900" cy="660400"/>
          </a:xfrm>
        </p:spPr>
        <p:txBody>
          <a:bodyPr/>
          <a:lstStyle/>
          <a:p>
            <a:fld id="{B19B0651-EE4F-4900-A07F-96A6BFA9D0F0}" type="slidenum">
              <a:rPr lang="ru-RU" smtClean="0"/>
              <a:t>‹#›</a:t>
            </a:fld>
            <a:endParaRPr lang="ru-RU"/>
          </a:p>
        </p:txBody>
      </p:sp>
      <p:sp>
        <p:nvSpPr>
          <p:cNvPr id="11" name="Прямоугольник 10"/>
          <p:cNvSpPr/>
          <p:nvPr/>
        </p:nvSpPr>
        <p:spPr>
          <a:xfrm flipV="1">
            <a:off x="51230" y="6765135"/>
            <a:ext cx="6755130" cy="1320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51382" y="6717352"/>
            <a:ext cx="6754979" cy="6603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51383" y="6894658"/>
            <a:ext cx="6754978" cy="70499"/>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51231" y="96309"/>
            <a:ext cx="6751405" cy="6617758"/>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6858000" cy="9906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48006" y="100757"/>
            <a:ext cx="6760029" cy="96682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685800" y="396699"/>
            <a:ext cx="5829300" cy="1651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85800" y="2091267"/>
            <a:ext cx="5829300" cy="6604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629150" y="8942917"/>
            <a:ext cx="1857375" cy="687917"/>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t>08.04.2026</a:t>
            </a:fld>
            <a:endParaRPr lang="ru-RU"/>
          </a:p>
        </p:txBody>
      </p:sp>
      <p:sp>
        <p:nvSpPr>
          <p:cNvPr id="3" name="Нижний колонтитул 2"/>
          <p:cNvSpPr>
            <a:spLocks noGrp="1"/>
          </p:cNvSpPr>
          <p:nvPr>
            <p:ph type="ftr" sz="quarter" idx="3"/>
          </p:nvPr>
        </p:nvSpPr>
        <p:spPr>
          <a:xfrm>
            <a:off x="685800" y="8915400"/>
            <a:ext cx="2971800" cy="6604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09728" y="8970433"/>
            <a:ext cx="342900" cy="6604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hyperlink" Target="http://ru.wikipedia.org/wiki/26_%D0%BC%D0%B0%D1%8F" TargetMode="External"/><Relationship Id="rId3" Type="http://schemas.openxmlformats.org/officeDocument/2006/relationships/hyperlink" Target="http://ru.wikipedia.org/wiki/%D0%A2%D0%B8%D1%82%D0%B0%D0%BD%D0%B8%D0%BA" TargetMode="External"/><Relationship Id="rId7" Type="http://schemas.openxmlformats.org/officeDocument/2006/relationships/hyperlink" Target="http://ru.wikipedia.org/wiki/17_%D0%B8%D1%8E%D0%BD%D1%8F" TargetMode="External"/><Relationship Id="rId12" Type="http://schemas.openxmlformats.org/officeDocument/2006/relationships/hyperlink" Target="http://ru.wikipedia.org/wiki/1974" TargetMode="External"/><Relationship Id="rId2" Type="http://schemas.openxmlformats.org/officeDocument/2006/relationships/hyperlink" Target="http://ru.wikipedia.org/wiki/1914" TargetMode="External"/><Relationship Id="rId1" Type="http://schemas.openxmlformats.org/officeDocument/2006/relationships/slideLayout" Target="../slideLayouts/slideLayout7.xml"/><Relationship Id="rId6" Type="http://schemas.openxmlformats.org/officeDocument/2006/relationships/hyperlink" Target="http://ru.wikipedia.org/wiki/1960" TargetMode="External"/><Relationship Id="rId11" Type="http://schemas.openxmlformats.org/officeDocument/2006/relationships/hyperlink" Target="http://ru.wikipedia.org/wiki/1_%D0%BD%D0%BE%D1%8F%D0%B1%D1%80%D1%8F" TargetMode="External"/><Relationship Id="rId5" Type="http://schemas.openxmlformats.org/officeDocument/2006/relationships/hyperlink" Target="http://ru.wikipedia.org/wiki/1948" TargetMode="External"/><Relationship Id="rId10" Type="http://schemas.openxmlformats.org/officeDocument/2006/relationships/hyperlink" Target="http://ru.wikipedia.org/wiki/%D0%98%D0%9C%D0%9E" TargetMode="External"/><Relationship Id="rId4" Type="http://schemas.openxmlformats.org/officeDocument/2006/relationships/hyperlink" Target="http://ru.wikipedia.org/wiki/1929" TargetMode="External"/><Relationship Id="rId9" Type="http://schemas.openxmlformats.org/officeDocument/2006/relationships/hyperlink" Target="http://ru.wikipedia.org/wiki/1965"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1660" y="1944172"/>
            <a:ext cx="2857500" cy="145494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5" name="Picture 1"/>
          <p:cNvPicPr>
            <a:picLocks noChangeAspect="1" noChangeArrowheads="1"/>
          </p:cNvPicPr>
          <p:nvPr/>
        </p:nvPicPr>
        <p:blipFill rotWithShape="1">
          <a:blip r:embed="rId3">
            <a:extLst>
              <a:ext uri="{28A0092B-C50C-407E-A947-70E740481C1C}">
                <a14:useLocalDpi xmlns:a14="http://schemas.microsoft.com/office/drawing/2010/main" val="0"/>
              </a:ext>
            </a:extLst>
          </a:blip>
          <a:srcRect l="4255" t="3330" b="1"/>
          <a:stretch/>
        </p:blipFill>
        <p:spPr bwMode="auto">
          <a:xfrm>
            <a:off x="1969080" y="3602308"/>
            <a:ext cx="2900080" cy="28628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700808" y="539120"/>
            <a:ext cx="3168352"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2514600" algn="l"/>
              </a:tabLst>
            </a:pPr>
            <a:r>
              <a:rPr kumimoji="0" lang="ru-RU" alt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С.Ю.Развозов</a:t>
            </a:r>
            <a:endParaRPr kumimoji="0" lang="ru-RU" alt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«Безопасность судоходства»</a:t>
            </a:r>
            <a:endParaRPr kumimoji="0" lang="ru-RU" alt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14600" algn="l"/>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0" y="201322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2514600" algn="l"/>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5"/>
          <p:cNvSpPr>
            <a:spLocks noChangeArrowheads="1"/>
          </p:cNvSpPr>
          <p:nvPr/>
        </p:nvSpPr>
        <p:spPr bwMode="auto">
          <a:xfrm>
            <a:off x="476672" y="7960882"/>
            <a:ext cx="6048672"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tab pos="2514600" algn="l"/>
              </a:tabLst>
            </a:pP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Рекомендовано </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Учебно-Методическим объединением </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по образованию в области Эксплуатации водного транспорта</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в качестве учебника для студентов (курсантов)</a:t>
            </a:r>
            <a:r>
              <a:rPr kumimoji="0" lang="ru-RU" altLang="ru-RU" sz="1200" b="0" i="0"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 </a:t>
            </a: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образовательных организаций высшего образования</a:t>
            </a:r>
            <a:endParaRPr kumimoji="0" lang="en-US"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514600" algn="l"/>
              </a:tabLst>
            </a:pPr>
            <a:endParaRPr lang="en-US" altLang="ru-RU" sz="1400" i="1" dirty="0">
              <a:solidFill>
                <a:srgbClr val="0000FF"/>
              </a:solidFill>
              <a:ea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400" b="0"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 </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14600" algn="l"/>
              </a:tabLst>
            </a:pPr>
            <a:r>
              <a:rPr kumimoji="0" lang="ru-RU" altLang="ru-RU"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2026</a:t>
            </a: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65400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8279190"/>
          </a:xfrm>
          <a:prstGeom prst="rect">
            <a:avLst/>
          </a:prstGeom>
          <a:noFill/>
        </p:spPr>
        <p:txBody>
          <a:bodyPr wrap="square" rtlCol="0">
            <a:spAutoFit/>
          </a:bodyPr>
          <a:lstStyle/>
          <a:p>
            <a:pPr>
              <a:spcAft>
                <a:spcPts val="0"/>
              </a:spcAft>
            </a:pPr>
            <a:r>
              <a:rPr lang="ru-RU" sz="1400" b="1" dirty="0" smtClean="0">
                <a:latin typeface="Times New Roman"/>
                <a:ea typeface="Times New Roman"/>
              </a:rPr>
              <a:t>Глава </a:t>
            </a:r>
            <a:r>
              <a:rPr lang="ru-RU" sz="1400" b="1" dirty="0">
                <a:latin typeface="Times New Roman"/>
                <a:ea typeface="Times New Roman"/>
              </a:rPr>
              <a:t>1. Понятие безопасности судоходства </a:t>
            </a:r>
            <a:endParaRPr lang="ru-RU" sz="1400" b="1" dirty="0" smtClean="0">
              <a:latin typeface="Times New Roman"/>
              <a:ea typeface="Times New Roman"/>
            </a:endParaRPr>
          </a:p>
          <a:p>
            <a:pPr>
              <a:spcAft>
                <a:spcPts val="0"/>
              </a:spcAft>
            </a:pPr>
            <a:endParaRPr lang="ru-RU" sz="1400" b="1" dirty="0">
              <a:latin typeface="Times New Roman"/>
              <a:ea typeface="Times New Roman"/>
            </a:endParaRPr>
          </a:p>
          <a:p>
            <a:pPr>
              <a:spcAft>
                <a:spcPts val="0"/>
              </a:spcAft>
            </a:pPr>
            <a:r>
              <a:rPr lang="ru-RU" sz="1400" dirty="0"/>
              <a:t>1.1. Термин «безопасность судоходства» и его отличие от смежных понятий</a:t>
            </a:r>
            <a:r>
              <a:rPr lang="ru-RU" sz="1400" dirty="0" smtClean="0">
                <a:latin typeface="Times New Roman"/>
                <a:ea typeface="Times New Roman"/>
              </a:rPr>
              <a:t>.</a:t>
            </a:r>
          </a:p>
          <a:p>
            <a:pPr>
              <a:spcAft>
                <a:spcPts val="0"/>
              </a:spcAft>
            </a:pPr>
            <a:endParaRPr lang="ru-RU" sz="1200" dirty="0" smtClean="0">
              <a:latin typeface="Times New Roman"/>
              <a:ea typeface="Times New Roman"/>
            </a:endParaRPr>
          </a:p>
          <a:p>
            <a:r>
              <a:rPr lang="ru-RU" sz="1200" dirty="0"/>
              <a:t>встречается наиболее редко, несмотря на то что по сути своей он </a:t>
            </a:r>
            <a:r>
              <a:rPr lang="ru-RU" sz="1200" dirty="0" smtClean="0"/>
              <a:t>является </a:t>
            </a:r>
            <a:r>
              <a:rPr lang="ru-RU" sz="1200" dirty="0"/>
              <a:t>правильным. Под «плаванием» здесь понимается </a:t>
            </a:r>
            <a:r>
              <a:rPr lang="ru-RU" sz="1200" dirty="0" smtClean="0"/>
              <a:t>нахождение </a:t>
            </a:r>
            <a:r>
              <a:rPr lang="ru-RU" sz="1200" dirty="0"/>
              <a:t>корабля в море («совершить плавание» — перейти из </a:t>
            </a:r>
            <a:r>
              <a:rPr lang="ru-RU" sz="1200" dirty="0" smtClean="0"/>
              <a:t>одного пункта </a:t>
            </a:r>
            <a:r>
              <a:rPr lang="ru-RU" sz="1200" dirty="0"/>
              <a:t>в другой на судне), а также передвижение на судне или </a:t>
            </a:r>
            <a:r>
              <a:rPr lang="ru-RU" sz="1200" dirty="0" smtClean="0"/>
              <a:t>ином плавучем </a:t>
            </a:r>
            <a:r>
              <a:rPr lang="ru-RU" sz="1200" dirty="0"/>
              <a:t>средстве (например, «кругосветное плавание»), рейс по </a:t>
            </a:r>
            <a:r>
              <a:rPr lang="ru-RU" sz="1200" dirty="0" smtClean="0"/>
              <a:t>водному </a:t>
            </a:r>
            <a:r>
              <a:rPr lang="ru-RU" sz="1200" dirty="0"/>
              <a:t>пути (например, «дальнее плавание»). Вместе с тем, «</a:t>
            </a:r>
            <a:r>
              <a:rPr lang="ru-RU" sz="1200" dirty="0" smtClean="0"/>
              <a:t>безопасность </a:t>
            </a:r>
            <a:r>
              <a:rPr lang="ru-RU" sz="1200" dirty="0"/>
              <a:t>плавания» считается более узким в сравнении с другими </a:t>
            </a:r>
            <a:r>
              <a:rPr lang="ru-RU" sz="1200" dirty="0" smtClean="0"/>
              <a:t>рассматриваемыми </a:t>
            </a:r>
            <a:r>
              <a:rPr lang="ru-RU" sz="1200" dirty="0"/>
              <a:t>терминами.</a:t>
            </a:r>
          </a:p>
          <a:p>
            <a:r>
              <a:rPr lang="ru-RU" sz="1200" b="1" dirty="0"/>
              <a:t>«Безопасность мореплавания» </a:t>
            </a:r>
            <a:r>
              <a:rPr lang="ru-RU" sz="1200" dirty="0"/>
              <a:t>как термин включает в себя </a:t>
            </a:r>
            <a:r>
              <a:rPr lang="ru-RU" sz="1200" dirty="0" smtClean="0"/>
              <a:t>слово </a:t>
            </a:r>
            <a:r>
              <a:rPr lang="ru-RU" sz="1200" dirty="0"/>
              <a:t>«мореплавание», которое имеет значения «плавание по </a:t>
            </a:r>
            <a:r>
              <a:rPr lang="ru-RU" sz="1200" dirty="0" err="1" smtClean="0"/>
              <a:t>морям,океанам</a:t>
            </a:r>
            <a:r>
              <a:rPr lang="ru-RU" sz="1200" dirty="0"/>
              <a:t>», а также «искусство кораблевождения». Приведем </a:t>
            </a:r>
            <a:r>
              <a:rPr lang="ru-RU" sz="1200" dirty="0" smtClean="0"/>
              <a:t>несколько </a:t>
            </a:r>
            <a:r>
              <a:rPr lang="ru-RU" sz="1200" dirty="0"/>
              <a:t>трактовок этого термина.</a:t>
            </a:r>
          </a:p>
          <a:p>
            <a:r>
              <a:rPr lang="ru-RU" sz="1200" i="1" dirty="0"/>
              <a:t>Безопасность мореплавания </a:t>
            </a:r>
            <a:r>
              <a:rPr lang="ru-RU" sz="1200" dirty="0"/>
              <a:t>— это сохранность на море </a:t>
            </a:r>
            <a:r>
              <a:rPr lang="ru-RU" sz="1200" dirty="0" smtClean="0"/>
              <a:t>человеческой </a:t>
            </a:r>
            <a:r>
              <a:rPr lang="ru-RU" sz="1200" dirty="0"/>
              <a:t>жизни, кораблей, судов и перевозимых ими грузов [20].</a:t>
            </a:r>
          </a:p>
          <a:p>
            <a:r>
              <a:rPr lang="ru-RU" sz="1200" i="1" dirty="0"/>
              <a:t>Безопасность мореплавания </a:t>
            </a:r>
            <a:r>
              <a:rPr lang="ru-RU" sz="1200" dirty="0"/>
              <a:t>— свойство мореплавания, как </a:t>
            </a:r>
            <a:r>
              <a:rPr lang="ru-RU" sz="1200" dirty="0" smtClean="0"/>
              <a:t>деятельность человека</a:t>
            </a:r>
            <a:r>
              <a:rPr lang="ru-RU" sz="1200" dirty="0"/>
              <a:t>, которое заключается в защищенности </a:t>
            </a:r>
            <a:r>
              <a:rPr lang="ru-RU" sz="1200" dirty="0" smtClean="0"/>
              <a:t>судна, природной </a:t>
            </a:r>
            <a:r>
              <a:rPr lang="ru-RU" sz="1200" dirty="0"/>
              <a:t>среды, человеческой жизни и объектов морской </a:t>
            </a:r>
            <a:r>
              <a:rPr lang="ru-RU" sz="1200" dirty="0" smtClean="0"/>
              <a:t>инфраструктуры </a:t>
            </a:r>
            <a:r>
              <a:rPr lang="ru-RU" sz="1200" dirty="0"/>
              <a:t>от негативного влияния опасных факторов, </a:t>
            </a:r>
            <a:r>
              <a:rPr lang="ru-RU" sz="1200" dirty="0" smtClean="0"/>
              <a:t>сопутствующих </a:t>
            </a:r>
            <a:r>
              <a:rPr lang="ru-RU" sz="1200" dirty="0"/>
              <a:t>мореплаванию [22].</a:t>
            </a:r>
          </a:p>
          <a:p>
            <a:r>
              <a:rPr lang="ru-RU" sz="1200" i="1" dirty="0"/>
              <a:t>Безопасность мореплавания </a:t>
            </a:r>
            <a:r>
              <a:rPr lang="ru-RU" sz="1200" dirty="0"/>
              <a:t>— это относительно стабильное </a:t>
            </a:r>
            <a:r>
              <a:rPr lang="ru-RU" sz="1200" dirty="0" smtClean="0"/>
              <a:t>состояние</a:t>
            </a:r>
            <a:r>
              <a:rPr lang="ru-RU" sz="1200" dirty="0"/>
              <a:t>, свободное от опасностей, которое обеспечивается </a:t>
            </a:r>
            <a:r>
              <a:rPr lang="ru-RU" sz="1200" dirty="0" smtClean="0"/>
              <a:t>системой международных </a:t>
            </a:r>
            <a:r>
              <a:rPr lang="ru-RU" sz="1200" dirty="0"/>
              <a:t>и национальных мер технического, </a:t>
            </a:r>
            <a:r>
              <a:rPr lang="ru-RU" sz="1200" dirty="0" smtClean="0"/>
              <a:t>организационного</a:t>
            </a:r>
            <a:r>
              <a:rPr lang="ru-RU" sz="1200" dirty="0"/>
              <a:t>, экономического, социального и правового характера, </a:t>
            </a:r>
            <a:r>
              <a:rPr lang="ru-RU" sz="1200" dirty="0" smtClean="0"/>
              <a:t>направленных </a:t>
            </a:r>
            <a:r>
              <a:rPr lang="ru-RU" sz="1200" dirty="0"/>
              <a:t>на уменьшение и предотвращение аварийности в целях </a:t>
            </a:r>
            <a:r>
              <a:rPr lang="ru-RU" sz="1200" dirty="0" smtClean="0"/>
              <a:t>сохранности </a:t>
            </a:r>
            <a:r>
              <a:rPr lang="ru-RU" sz="1200" dirty="0"/>
              <a:t>человеческих жизней и имущества на море, </a:t>
            </a:r>
            <a:r>
              <a:rPr lang="ru-RU" sz="1200" dirty="0" smtClean="0"/>
              <a:t>защиты и </a:t>
            </a:r>
            <a:r>
              <a:rPr lang="ru-RU" sz="1200" dirty="0"/>
              <a:t>сохранения морской среды [28].</a:t>
            </a:r>
          </a:p>
          <a:p>
            <a:r>
              <a:rPr lang="ru-RU" sz="1200" b="1" dirty="0"/>
              <a:t>«Безопасность судоходства» </a:t>
            </a:r>
            <a:r>
              <a:rPr lang="ru-RU" sz="1200" dirty="0"/>
              <a:t>— термин, который наиболее часто</a:t>
            </a:r>
          </a:p>
          <a:p>
            <a:r>
              <a:rPr lang="ru-RU" sz="1200" dirty="0"/>
              <a:t>используется в современной литературе. Приведем определения </a:t>
            </a:r>
            <a:r>
              <a:rPr lang="ru-RU" sz="1200" dirty="0" err="1"/>
              <a:t>уче</a:t>
            </a:r>
            <a:r>
              <a:rPr lang="ru-RU" sz="1200" dirty="0"/>
              <a:t>-</a:t>
            </a:r>
          </a:p>
          <a:p>
            <a:r>
              <a:rPr lang="ru-RU" sz="1200" dirty="0" err="1"/>
              <a:t>ных</a:t>
            </a:r>
            <a:r>
              <a:rPr lang="ru-RU" sz="1200" dirty="0"/>
              <a:t> в данной </a:t>
            </a:r>
            <a:r>
              <a:rPr lang="ru-RU" sz="1200" dirty="0" smtClean="0"/>
              <a:t>области.</a:t>
            </a:r>
          </a:p>
          <a:p>
            <a:r>
              <a:rPr lang="ru-RU" sz="1200" i="1" dirty="0" smtClean="0"/>
              <a:t>Безопасность </a:t>
            </a:r>
            <a:r>
              <a:rPr lang="ru-RU" sz="1200" i="1" dirty="0"/>
              <a:t>судоходства </a:t>
            </a:r>
            <a:r>
              <a:rPr lang="ru-RU" sz="1200" dirty="0"/>
              <a:t>— это обеспечение безопасной </a:t>
            </a:r>
            <a:r>
              <a:rPr lang="ru-RU" sz="1200" dirty="0" smtClean="0"/>
              <a:t>эксплуатации </a:t>
            </a:r>
            <a:r>
              <a:rPr lang="ru-RU" sz="1200" dirty="0"/>
              <a:t>судов и других плавучих средств, используемых для </a:t>
            </a:r>
            <a:r>
              <a:rPr lang="ru-RU" sz="1200" dirty="0" smtClean="0"/>
              <a:t>перевозки </a:t>
            </a:r>
            <a:r>
              <a:rPr lang="ru-RU" sz="1200" dirty="0"/>
              <a:t>грузов и пассажиров, буксировки, ледовых и </a:t>
            </a:r>
            <a:r>
              <a:rPr lang="ru-RU" sz="1200" dirty="0" smtClean="0"/>
              <a:t>спасательных </a:t>
            </a:r>
            <a:r>
              <a:rPr lang="ru-RU" sz="1200" dirty="0"/>
              <a:t>операций, дноуглубительных и путевых работ, </a:t>
            </a:r>
            <a:r>
              <a:rPr lang="ru-RU" sz="1200" dirty="0" smtClean="0"/>
              <a:t>содержания навигационной </a:t>
            </a:r>
            <a:r>
              <a:rPr lang="ru-RU" sz="1200" dirty="0"/>
              <a:t>обстановки, научных, учебных и </a:t>
            </a:r>
            <a:r>
              <a:rPr lang="ru-RU" sz="1200" dirty="0" smtClean="0"/>
              <a:t>специальных целей </a:t>
            </a:r>
            <a:r>
              <a:rPr lang="ru-RU" sz="1200" dirty="0"/>
              <a:t>[23</a:t>
            </a:r>
            <a:r>
              <a:rPr lang="ru-RU" sz="1200" dirty="0" smtClean="0"/>
              <a:t>].</a:t>
            </a:r>
          </a:p>
          <a:p>
            <a:r>
              <a:rPr lang="ru-RU" sz="1200" i="1" dirty="0"/>
              <a:t>Безопасность судоходства </a:t>
            </a:r>
            <a:r>
              <a:rPr lang="ru-RU" sz="1200" dirty="0"/>
              <a:t>— безопасность людей и </a:t>
            </a:r>
            <a:r>
              <a:rPr lang="ru-RU" sz="1200" dirty="0" smtClean="0"/>
              <a:t>окружающей </a:t>
            </a:r>
            <a:r>
              <a:rPr lang="ru-RU" sz="1200" dirty="0"/>
              <a:t>природной среды, а также судна и груза [35].</a:t>
            </a:r>
          </a:p>
          <a:p>
            <a:r>
              <a:rPr lang="ru-RU" sz="1200" dirty="0"/>
              <a:t>Под </a:t>
            </a:r>
            <a:r>
              <a:rPr lang="ru-RU" sz="1200" i="1" dirty="0"/>
              <a:t>безопасностью судоходства </a:t>
            </a:r>
            <a:r>
              <a:rPr lang="ru-RU" sz="1200" dirty="0"/>
              <a:t>понимают сохранность </a:t>
            </a:r>
            <a:r>
              <a:rPr lang="ru-RU" sz="1200" dirty="0" smtClean="0"/>
              <a:t>человеческих </a:t>
            </a:r>
            <a:r>
              <a:rPr lang="ru-RU" sz="1200" dirty="0"/>
              <a:t>жизней и имущества на море, которая обеспечивается </a:t>
            </a:r>
            <a:r>
              <a:rPr lang="ru-RU" sz="1200" dirty="0" smtClean="0"/>
              <a:t>системой </a:t>
            </a:r>
            <a:r>
              <a:rPr lang="ru-RU" sz="1200" dirty="0"/>
              <a:t>международных и национальных мер технического, </a:t>
            </a:r>
            <a:r>
              <a:rPr lang="ru-RU" sz="1200" dirty="0" smtClean="0"/>
              <a:t>организационного</a:t>
            </a:r>
            <a:r>
              <a:rPr lang="ru-RU" sz="1200" dirty="0"/>
              <a:t>, социального и правового характера [33].</a:t>
            </a:r>
          </a:p>
          <a:p>
            <a:r>
              <a:rPr lang="ru-RU" sz="1200" dirty="0"/>
              <a:t>Как мы видим, определения понятий «безопасность </a:t>
            </a:r>
            <a:r>
              <a:rPr lang="ru-RU" sz="1200" dirty="0" smtClean="0"/>
              <a:t>мореплавания</a:t>
            </a:r>
            <a:r>
              <a:rPr lang="ru-RU" sz="1200" dirty="0"/>
              <a:t>» и «безопасность судоходства» по сути своей идентичны. </a:t>
            </a:r>
            <a:r>
              <a:rPr lang="ru-RU" sz="1200" dirty="0" smtClean="0"/>
              <a:t>Это подтверждает </a:t>
            </a:r>
            <a:r>
              <a:rPr lang="ru-RU" sz="1200" dirty="0"/>
              <a:t>и действующий ГОСТ Р 55506–1014 «Внутренний </a:t>
            </a:r>
            <a:r>
              <a:rPr lang="ru-RU" sz="1200" dirty="0" smtClean="0"/>
              <a:t>водный </a:t>
            </a:r>
            <a:r>
              <a:rPr lang="ru-RU" sz="1200" dirty="0"/>
              <a:t>транспорт. Система управления безопасностью судов. </a:t>
            </a:r>
            <a:r>
              <a:rPr lang="ru-RU" sz="1200" dirty="0" smtClean="0"/>
              <a:t>Общие требования</a:t>
            </a:r>
            <a:r>
              <a:rPr lang="ru-RU" sz="1200" dirty="0"/>
              <a:t>», в п. 3.1 которого данные понятия объединены.</a:t>
            </a:r>
          </a:p>
          <a:p>
            <a:r>
              <a:rPr lang="ru-RU" sz="1200" b="1" dirty="0"/>
              <a:t>Безопасность судоходства и мореплавания </a:t>
            </a:r>
            <a:r>
              <a:rPr lang="ru-RU" sz="1200" dirty="0"/>
              <a:t>— безопасность </a:t>
            </a:r>
            <a:r>
              <a:rPr lang="ru-RU" sz="1200" dirty="0" smtClean="0"/>
              <a:t>деятельности</a:t>
            </a:r>
            <a:r>
              <a:rPr lang="ru-RU" sz="1200" dirty="0"/>
              <a:t>, связанной с эксплуатацией судов внутреннего и </a:t>
            </a:r>
            <a:r>
              <a:rPr lang="ru-RU" sz="1200" dirty="0" smtClean="0"/>
              <a:t>смешанного </a:t>
            </a:r>
            <a:r>
              <a:rPr lang="ru-RU" sz="1200" dirty="0"/>
              <a:t>«река – море» плавания на внутренних водных </a:t>
            </a:r>
            <a:r>
              <a:rPr lang="ru-RU" sz="1200" dirty="0" smtClean="0"/>
              <a:t>путях Российской Федерации </a:t>
            </a:r>
            <a:r>
              <a:rPr lang="ru-RU" sz="1200" dirty="0"/>
              <a:t>и в прибрежном плавании, с охраной </a:t>
            </a:r>
            <a:r>
              <a:rPr lang="ru-RU" sz="1200" dirty="0" smtClean="0"/>
              <a:t>окружающей </a:t>
            </a:r>
            <a:r>
              <a:rPr lang="ru-RU" sz="1200" dirty="0"/>
              <a:t>среды, жизни и здоровья людей на судах, </a:t>
            </a:r>
            <a:r>
              <a:rPr lang="ru-RU" sz="1200" dirty="0" smtClean="0"/>
              <a:t>сохранностью имущества </a:t>
            </a:r>
            <a:r>
              <a:rPr lang="ru-RU" sz="1200" dirty="0"/>
              <a:t>и перевозимого груза.</a:t>
            </a:r>
          </a:p>
        </p:txBody>
      </p:sp>
    </p:spTree>
    <p:extLst>
      <p:ext uri="{BB962C8B-B14F-4D97-AF65-F5344CB8AC3E}">
        <p14:creationId xmlns:p14="http://schemas.microsoft.com/office/powerpoint/2010/main" val="281718718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7201972"/>
          </a:xfrm>
          <a:prstGeom prst="rect">
            <a:avLst/>
          </a:prstGeom>
          <a:noFill/>
        </p:spPr>
        <p:txBody>
          <a:bodyPr wrap="square" rtlCol="0">
            <a:spAutoFit/>
          </a:bodyPr>
          <a:lstStyle/>
          <a:p>
            <a:r>
              <a:rPr lang="ru-RU" sz="1400" b="1" i="1" dirty="0"/>
              <a:t>11.2.2. Роли, задачи, обязанности персонала </a:t>
            </a:r>
            <a:r>
              <a:rPr lang="ru-RU" sz="1400" b="1" i="1" dirty="0" smtClean="0"/>
              <a:t>компании</a:t>
            </a:r>
          </a:p>
          <a:p>
            <a:endParaRPr lang="ru-RU" sz="1400" b="1" i="1" dirty="0"/>
          </a:p>
          <a:p>
            <a:r>
              <a:rPr lang="ru-RU" sz="1400" dirty="0"/>
              <a:t>Управление </a:t>
            </a:r>
            <a:r>
              <a:rPr lang="ru-RU" sz="1400" dirty="0" err="1"/>
              <a:t>киберрисками</a:t>
            </a:r>
            <a:r>
              <a:rPr lang="ru-RU" sz="1400" dirty="0"/>
              <a:t> в настоящее время является </a:t>
            </a:r>
            <a:r>
              <a:rPr lang="ru-RU" sz="1400" dirty="0" smtClean="0"/>
              <a:t>неотъемлемой </a:t>
            </a:r>
            <a:r>
              <a:rPr lang="ru-RU" sz="1400" dirty="0"/>
              <a:t>частью управления судами и играет большую роль в </a:t>
            </a:r>
            <a:r>
              <a:rPr lang="ru-RU" sz="1400" dirty="0" smtClean="0"/>
              <a:t>безопасности их </a:t>
            </a:r>
            <a:r>
              <a:rPr lang="ru-RU" sz="1400" dirty="0"/>
              <a:t>эксплуатации.</a:t>
            </a:r>
          </a:p>
          <a:p>
            <a:r>
              <a:rPr lang="ru-RU" sz="1400" dirty="0"/>
              <a:t>Сегодня управление </a:t>
            </a:r>
            <a:r>
              <a:rPr lang="ru-RU" sz="1400" dirty="0" err="1"/>
              <a:t>киберрисками</a:t>
            </a:r>
            <a:r>
              <a:rPr lang="ru-RU" sz="1400" dirty="0"/>
              <a:t> — это </a:t>
            </a:r>
            <a:r>
              <a:rPr lang="ru-RU" sz="1400" dirty="0" smtClean="0"/>
              <a:t>структурированное</a:t>
            </a:r>
            <a:r>
              <a:rPr lang="ru-RU" sz="1400" dirty="0"/>
              <a:t> </a:t>
            </a:r>
            <a:r>
              <a:rPr lang="ru-RU" sz="1400" dirty="0" smtClean="0"/>
              <a:t>и </a:t>
            </a:r>
            <a:r>
              <a:rPr lang="ru-RU" sz="1400" dirty="0"/>
              <a:t>четкое распределение ответственности по выявлению, оценке, </a:t>
            </a:r>
            <a:r>
              <a:rPr lang="ru-RU" sz="1400" dirty="0" smtClean="0"/>
              <a:t>минимизации </a:t>
            </a:r>
            <a:r>
              <a:rPr lang="ru-RU" sz="1400" dirty="0"/>
              <a:t>рисков и их мониторингу. Поэтому эффективность </a:t>
            </a:r>
            <a:r>
              <a:rPr lang="ru-RU" sz="1400" dirty="0" smtClean="0"/>
              <a:t>управления </a:t>
            </a:r>
            <a:r>
              <a:rPr lang="ru-RU" sz="1400" dirty="0" err="1"/>
              <a:t>киберрисками</a:t>
            </a:r>
            <a:r>
              <a:rPr lang="ru-RU" sz="1400" dirty="0"/>
              <a:t> в любой компании зависит от </a:t>
            </a:r>
            <a:r>
              <a:rPr lang="ru-RU" sz="1400" dirty="0" smtClean="0"/>
              <a:t>распределения ответственности </a:t>
            </a:r>
            <a:r>
              <a:rPr lang="ru-RU" sz="1400" dirty="0"/>
              <a:t>и задач внутри компании и правильного их </a:t>
            </a:r>
            <a:r>
              <a:rPr lang="ru-RU" sz="1400" dirty="0" smtClean="0"/>
              <a:t>выполнения</a:t>
            </a:r>
            <a:r>
              <a:rPr lang="ru-RU" sz="1400" dirty="0"/>
              <a:t>. Разные сотрудники наделяются разными ролями, </a:t>
            </a:r>
            <a:r>
              <a:rPr lang="ru-RU" sz="1400" dirty="0" smtClean="0"/>
              <a:t>выполняют </a:t>
            </a:r>
            <a:r>
              <a:rPr lang="ru-RU" sz="1400" dirty="0"/>
              <a:t>свои обязанности и задачи. Кроме того, в некоторых </a:t>
            </a:r>
            <a:r>
              <a:rPr lang="ru-RU" sz="1400" dirty="0" smtClean="0"/>
              <a:t>компаниях некоторые </a:t>
            </a:r>
            <a:r>
              <a:rPr lang="ru-RU" sz="1400" dirty="0"/>
              <a:t>роли, обязанности и задачи передаются третьим </a:t>
            </a:r>
            <a:r>
              <a:rPr lang="ru-RU" sz="1400" dirty="0" smtClean="0"/>
              <a:t>сторонам. Различные </a:t>
            </a:r>
            <a:r>
              <a:rPr lang="ru-RU" sz="1400" dirty="0"/>
              <a:t>обязанности и задачи должны </a:t>
            </a:r>
            <a:r>
              <a:rPr lang="ru-RU" sz="1400" dirty="0" smtClean="0"/>
              <a:t>быть </a:t>
            </a:r>
            <a:r>
              <a:rPr lang="ru-RU" sz="1400" dirty="0" err="1" smtClean="0"/>
              <a:t>опоставлены</a:t>
            </a:r>
            <a:r>
              <a:rPr lang="ru-RU" sz="1400" dirty="0" smtClean="0"/>
              <a:t> с </a:t>
            </a:r>
            <a:r>
              <a:rPr lang="ru-RU" sz="1400" dirty="0"/>
              <a:t>должностными инструкциями и/или описаниями ролей, </a:t>
            </a:r>
            <a:r>
              <a:rPr lang="ru-RU" sz="1400" dirty="0" smtClean="0"/>
              <a:t>содержащимися </a:t>
            </a:r>
            <a:r>
              <a:rPr lang="ru-RU" sz="1400" dirty="0"/>
              <a:t>в СУБ.</a:t>
            </a:r>
          </a:p>
          <a:p>
            <a:r>
              <a:rPr lang="ru-RU" sz="1400" dirty="0"/>
              <a:t>Поскольку планирование и реализация управления </a:t>
            </a:r>
            <a:r>
              <a:rPr lang="ru-RU" sz="1400" dirty="0" err="1" smtClean="0"/>
              <a:t>киберрисками</a:t>
            </a:r>
            <a:r>
              <a:rPr lang="ru-RU" sz="1400" dirty="0" smtClean="0"/>
              <a:t> </a:t>
            </a:r>
            <a:r>
              <a:rPr lang="ru-RU" sz="1400" dirty="0"/>
              <a:t>затрагивает всю компанию, это может быть полезно в </a:t>
            </a:r>
            <a:r>
              <a:rPr lang="ru-RU" sz="1400" dirty="0" smtClean="0"/>
              <a:t>процессе </a:t>
            </a:r>
            <a:r>
              <a:rPr lang="ru-RU" sz="1400" dirty="0"/>
              <a:t>составления плана с целью уточнения: кто является </a:t>
            </a:r>
            <a:r>
              <a:rPr lang="ru-RU" sz="1400" dirty="0" smtClean="0"/>
              <a:t>ответственным </a:t>
            </a:r>
            <a:r>
              <a:rPr lang="ru-RU" sz="1400" dirty="0"/>
              <a:t>лицом, и кто должен поддерживать этого человека.</a:t>
            </a:r>
          </a:p>
          <a:p>
            <a:r>
              <a:rPr lang="ru-RU" sz="1400" dirty="0"/>
              <a:t>Например, судовой ИТ-менеджер вполне может быть ответственным</a:t>
            </a:r>
          </a:p>
          <a:p>
            <a:r>
              <a:rPr lang="ru-RU" sz="1400" dirty="0"/>
              <a:t>за управление </a:t>
            </a:r>
            <a:r>
              <a:rPr lang="ru-RU" sz="1400" dirty="0" err="1"/>
              <a:t>киберрисками</a:t>
            </a:r>
            <a:r>
              <a:rPr lang="ru-RU" sz="1400" dirty="0"/>
              <a:t> на судах, однако он </a:t>
            </a:r>
            <a:r>
              <a:rPr lang="ru-RU" sz="1400" dirty="0" smtClean="0"/>
              <a:t>полагается на </a:t>
            </a:r>
            <a:r>
              <a:rPr lang="ru-RU" sz="1400" dirty="0"/>
              <a:t>поддержку со стороны других менеджеров и сотрудников </a:t>
            </a:r>
            <a:r>
              <a:rPr lang="ru-RU" sz="1400" dirty="0" smtClean="0"/>
              <a:t>всей компании</a:t>
            </a:r>
            <a:r>
              <a:rPr lang="ru-RU" sz="1400" dirty="0"/>
              <a:t>:</a:t>
            </a:r>
          </a:p>
          <a:p>
            <a:r>
              <a:rPr lang="ru-RU" sz="1400" dirty="0"/>
              <a:t>– сотрудников службы охраны;</a:t>
            </a:r>
          </a:p>
          <a:p>
            <a:r>
              <a:rPr lang="ru-RU" sz="1400" dirty="0"/>
              <a:t>– сотрудников службы безопасности;</a:t>
            </a:r>
          </a:p>
          <a:p>
            <a:r>
              <a:rPr lang="ru-RU" sz="1400" dirty="0"/>
              <a:t>– обучающего персонала;</a:t>
            </a:r>
          </a:p>
          <a:p>
            <a:r>
              <a:rPr lang="ru-RU" sz="1400" dirty="0"/>
              <a:t>– сотрудников по закупкам;</a:t>
            </a:r>
          </a:p>
          <a:p>
            <a:r>
              <a:rPr lang="ru-RU" sz="1400" dirty="0"/>
              <a:t>– персонала морского отдела кадров;</a:t>
            </a:r>
          </a:p>
          <a:p>
            <a:r>
              <a:rPr lang="ru-RU" sz="1400" dirty="0"/>
              <a:t>– экипажа и т. д.</a:t>
            </a:r>
          </a:p>
          <a:p>
            <a:r>
              <a:rPr lang="ru-RU" sz="1400" dirty="0"/>
              <a:t>Распределение обязанностей и задач будет работать лучше </a:t>
            </a:r>
            <a:r>
              <a:rPr lang="ru-RU" sz="1400" dirty="0" smtClean="0"/>
              <a:t>всего</a:t>
            </a:r>
            <a:r>
              <a:rPr lang="ru-RU" sz="1400" dirty="0"/>
              <a:t>, если оно будет согласовано с обычной цепочкой подчинения.</a:t>
            </a:r>
          </a:p>
          <a:p>
            <a:r>
              <a:rPr lang="ru-RU" sz="1400" dirty="0"/>
              <a:t>Например, при распределении ответственности за соблюдение</a:t>
            </a:r>
          </a:p>
          <a:p>
            <a:r>
              <a:rPr lang="ru-RU" sz="1400" dirty="0"/>
              <a:t>процедур управления </a:t>
            </a:r>
            <a:r>
              <a:rPr lang="ru-RU" sz="1400" dirty="0" err="1"/>
              <a:t>киберрисками</a:t>
            </a:r>
            <a:r>
              <a:rPr lang="ru-RU" sz="1400" dirty="0"/>
              <a:t> на борту судна часто имеет</a:t>
            </a:r>
          </a:p>
          <a:p>
            <a:r>
              <a:rPr lang="ru-RU" sz="1400" dirty="0"/>
              <a:t>смысл назначить капитана или старшего механика.</a:t>
            </a:r>
          </a:p>
        </p:txBody>
      </p:sp>
    </p:spTree>
    <p:extLst>
      <p:ext uri="{BB962C8B-B14F-4D97-AF65-F5344CB8AC3E}">
        <p14:creationId xmlns:p14="http://schemas.microsoft.com/office/powerpoint/2010/main" val="336116033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480720" cy="7971413"/>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11.2.3. Планы и процедуры </a:t>
            </a:r>
            <a:r>
              <a:rPr lang="ru-RU" sz="1600" b="1" i="1" dirty="0" smtClean="0">
                <a:latin typeface="Times New Roman" panose="02020603050405020304" pitchFamily="18" charset="0"/>
                <a:cs typeface="Times New Roman" panose="02020603050405020304" pitchFamily="18" charset="0"/>
              </a:rPr>
              <a:t>компаний</a:t>
            </a:r>
          </a:p>
          <a:p>
            <a:endParaRPr lang="ru-RU" sz="1600" b="1" i="1" dirty="0">
              <a:latin typeface="Times New Roman" panose="02020603050405020304" pitchFamily="18" charset="0"/>
              <a:cs typeface="Times New Roman" panose="02020603050405020304" pitchFamily="18" charset="0"/>
            </a:endParaRPr>
          </a:p>
          <a:p>
            <a:r>
              <a:rPr lang="ru-RU" sz="1600" b="1" dirty="0">
                <a:latin typeface="Times New Roman" panose="02020603050405020304" pitchFamily="18" charset="0"/>
                <a:cs typeface="Times New Roman" panose="02020603050405020304" pitchFamily="18" charset="0"/>
              </a:rPr>
              <a:t>Планы охраны судна. </a:t>
            </a:r>
            <a:r>
              <a:rPr lang="ru-RU" sz="1600" dirty="0">
                <a:latin typeface="Times New Roman" panose="02020603050405020304" pitchFamily="18" charset="0"/>
                <a:cs typeface="Times New Roman" panose="02020603050405020304" pitchFamily="18" charset="0"/>
              </a:rPr>
              <a:t>Резолюция ИМО MSC.428(98) </a:t>
            </a:r>
            <a:r>
              <a:rPr lang="ru-RU" sz="1600" dirty="0" smtClean="0">
                <a:latin typeface="Times New Roman" panose="02020603050405020304" pitchFamily="18" charset="0"/>
                <a:cs typeface="Times New Roman" panose="02020603050405020304" pitchFamily="18" charset="0"/>
              </a:rPr>
              <a:t>определяет </a:t>
            </a:r>
            <a:r>
              <a:rPr lang="ru-RU" sz="1600" dirty="0">
                <a:latin typeface="Times New Roman" panose="02020603050405020304" pitchFamily="18" charset="0"/>
                <a:cs typeface="Times New Roman" panose="02020603050405020304" pitchFamily="18" charset="0"/>
              </a:rPr>
              <a:t>срочную необходимость повышения осведомленности об </a:t>
            </a:r>
            <a:r>
              <a:rPr lang="ru-RU" sz="1600" dirty="0" smtClean="0">
                <a:latin typeface="Times New Roman" panose="02020603050405020304" pitchFamily="18" charset="0"/>
                <a:cs typeface="Times New Roman" panose="02020603050405020304" pitchFamily="18" charset="0"/>
              </a:rPr>
              <a:t>угрозах и </a:t>
            </a:r>
            <a:r>
              <a:rPr lang="ru-RU" sz="1600" dirty="0">
                <a:latin typeface="Times New Roman" panose="02020603050405020304" pitchFamily="18" charset="0"/>
                <a:cs typeface="Times New Roman" panose="02020603050405020304" pitchFamily="18" charset="0"/>
              </a:rPr>
              <a:t>уязвимостях </a:t>
            </a:r>
            <a:r>
              <a:rPr lang="ru-RU" sz="1600" dirty="0" err="1">
                <a:latin typeface="Times New Roman" panose="02020603050405020304" pitchFamily="18" charset="0"/>
                <a:cs typeface="Times New Roman" panose="02020603050405020304" pitchFamily="18" charset="0"/>
              </a:rPr>
              <a:t>киберрисков</a:t>
            </a:r>
            <a:r>
              <a:rPr lang="ru-RU" sz="1600" dirty="0">
                <a:latin typeface="Times New Roman" panose="02020603050405020304" pitchFamily="18" charset="0"/>
                <a:cs typeface="Times New Roman" panose="02020603050405020304" pitchFamily="18" charset="0"/>
              </a:rPr>
              <a:t> для поддержки безопасного и </a:t>
            </a:r>
            <a:r>
              <a:rPr lang="ru-RU" sz="1600" dirty="0" smtClean="0">
                <a:latin typeface="Times New Roman" panose="02020603050405020304" pitchFamily="18" charset="0"/>
                <a:cs typeface="Times New Roman" panose="02020603050405020304" pitchFamily="18" charset="0"/>
              </a:rPr>
              <a:t>надежного судоходства</a:t>
            </a:r>
            <a:r>
              <a:rPr lang="ru-RU" sz="1600" dirty="0">
                <a:latin typeface="Times New Roman" panose="02020603050405020304" pitchFamily="18" charset="0"/>
                <a:cs typeface="Times New Roman" panose="02020603050405020304" pitchFamily="18" charset="0"/>
              </a:rPr>
              <a:t>, оперативно устойчивого к </a:t>
            </a:r>
            <a:r>
              <a:rPr lang="ru-RU" sz="1600" dirty="0" err="1" smtClean="0">
                <a:latin typeface="Times New Roman" panose="02020603050405020304" pitchFamily="18" charset="0"/>
                <a:cs typeface="Times New Roman" panose="02020603050405020304" pitchFamily="18" charset="0"/>
              </a:rPr>
              <a:t>киберрискам.Таким</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образом</a:t>
            </a:r>
            <a:r>
              <a:rPr lang="ru-RU" sz="1600" dirty="0">
                <a:latin typeface="Times New Roman" panose="02020603050405020304" pitchFamily="18" charset="0"/>
                <a:cs typeface="Times New Roman" panose="02020603050405020304" pitchFamily="18" charset="0"/>
              </a:rPr>
              <a:t>, все морские заинтересованные стороны должны </a:t>
            </a:r>
            <a:r>
              <a:rPr lang="ru-RU" sz="1600" dirty="0" smtClean="0">
                <a:latin typeface="Times New Roman" panose="02020603050405020304" pitchFamily="18" charset="0"/>
                <a:cs typeface="Times New Roman" panose="02020603050405020304" pitchFamily="18" charset="0"/>
              </a:rPr>
              <a:t>работать над </a:t>
            </a:r>
            <a:r>
              <a:rPr lang="ru-RU" sz="1600" dirty="0">
                <a:latin typeface="Times New Roman" panose="02020603050405020304" pitchFamily="18" charset="0"/>
                <a:cs typeface="Times New Roman" panose="02020603050405020304" pitchFamily="18" charset="0"/>
              </a:rPr>
              <a:t>защитой судоходства от текущих и возникающих </a:t>
            </a:r>
            <a:r>
              <a:rPr lang="ru-RU" sz="1600" dirty="0" err="1" smtClean="0">
                <a:latin typeface="Times New Roman" panose="02020603050405020304" pitchFamily="18" charset="0"/>
                <a:cs typeface="Times New Roman" panose="02020603050405020304" pitchFamily="18" charset="0"/>
              </a:rPr>
              <a:t>киберугроз</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и </a:t>
            </a:r>
            <a:r>
              <a:rPr lang="ru-RU" sz="1600" dirty="0">
                <a:latin typeface="Times New Roman" panose="02020603050405020304" pitchFamily="18" charset="0"/>
                <a:cs typeface="Times New Roman" panose="02020603050405020304" pitchFamily="18" charset="0"/>
              </a:rPr>
              <a:t>уязвимостей. Кроме того, в резолюции подтверждается, что СУБ</a:t>
            </a:r>
          </a:p>
          <a:p>
            <a:r>
              <a:rPr lang="ru-RU" sz="1600" dirty="0">
                <a:latin typeface="Times New Roman" panose="02020603050405020304" pitchFamily="18" charset="0"/>
                <a:cs typeface="Times New Roman" panose="02020603050405020304" pitchFamily="18" charset="0"/>
              </a:rPr>
              <a:t>должна рассматривать управление </a:t>
            </a:r>
            <a:r>
              <a:rPr lang="ru-RU" sz="1600" dirty="0" err="1">
                <a:latin typeface="Times New Roman" panose="02020603050405020304" pitchFamily="18" charset="0"/>
                <a:cs typeface="Times New Roman" panose="02020603050405020304" pitchFamily="18" charset="0"/>
              </a:rPr>
              <a:t>киберрисками</a:t>
            </a:r>
            <a:r>
              <a:rPr lang="ru-RU" sz="1600" dirty="0">
                <a:latin typeface="Times New Roman" panose="02020603050405020304" pitchFamily="18" charset="0"/>
                <a:cs typeface="Times New Roman" panose="02020603050405020304" pitchFamily="18" charset="0"/>
              </a:rPr>
              <a:t> в </a:t>
            </a:r>
            <a:r>
              <a:rPr lang="ru-RU" sz="1600" dirty="0" smtClean="0">
                <a:latin typeface="Times New Roman" panose="02020603050405020304" pitchFamily="18" charset="0"/>
                <a:cs typeface="Times New Roman" panose="02020603050405020304" pitchFamily="18" charset="0"/>
              </a:rPr>
              <a:t>соответствии с </a:t>
            </a:r>
            <a:r>
              <a:rPr lang="ru-RU" sz="1600" dirty="0">
                <a:latin typeface="Times New Roman" panose="02020603050405020304" pitchFamily="18" charset="0"/>
                <a:cs typeface="Times New Roman" panose="02020603050405020304" pitchFamily="18" charset="0"/>
              </a:rPr>
              <a:t>целями и функциональными требованиями </a:t>
            </a:r>
            <a:r>
              <a:rPr lang="ru-RU" sz="1600" dirty="0" smtClean="0">
                <a:latin typeface="Times New Roman" panose="02020603050405020304" pitchFamily="18" charset="0"/>
                <a:cs typeface="Times New Roman" panose="02020603050405020304" pitchFamily="18" charset="0"/>
              </a:rPr>
              <a:t>МКУБ.</a:t>
            </a:r>
          </a:p>
          <a:p>
            <a:r>
              <a:rPr lang="ru-RU" sz="1600" b="1" dirty="0" smtClean="0">
                <a:latin typeface="Times New Roman" panose="02020603050405020304" pitchFamily="18" charset="0"/>
                <a:cs typeface="Times New Roman" panose="02020603050405020304" pitchFamily="18" charset="0"/>
              </a:rPr>
              <a:t>Процедуры</a:t>
            </a:r>
            <a:r>
              <a:rPr lang="ru-RU" sz="1600" b="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Для компании простой способ организации </a:t>
            </a:r>
            <a:r>
              <a:rPr lang="ru-RU" sz="1600" dirty="0" smtClean="0">
                <a:latin typeface="Times New Roman" panose="02020603050405020304" pitchFamily="18" charset="0"/>
                <a:cs typeface="Times New Roman" panose="02020603050405020304" pitchFamily="18" charset="0"/>
              </a:rPr>
              <a:t>процедур </a:t>
            </a:r>
            <a:r>
              <a:rPr lang="ru-RU" sz="1600" dirty="0">
                <a:latin typeface="Times New Roman" panose="02020603050405020304" pitchFamily="18" charset="0"/>
                <a:cs typeface="Times New Roman" panose="02020603050405020304" pitchFamily="18" charset="0"/>
              </a:rPr>
              <a:t>в соответствии с требованиями ИМО может заключаться в </a:t>
            </a:r>
            <a:r>
              <a:rPr lang="ru-RU" sz="1600" dirty="0" smtClean="0">
                <a:latin typeface="Times New Roman" panose="02020603050405020304" pitchFamily="18" charset="0"/>
                <a:cs typeface="Times New Roman" panose="02020603050405020304" pitchFamily="18" charset="0"/>
              </a:rPr>
              <a:t>том, чтобы </a:t>
            </a:r>
            <a:r>
              <a:rPr lang="ru-RU" sz="1600" dirty="0">
                <a:latin typeface="Times New Roman" panose="02020603050405020304" pitchFamily="18" charset="0"/>
                <a:cs typeface="Times New Roman" panose="02020603050405020304" pitchFamily="18" charset="0"/>
              </a:rPr>
              <a:t>отразить в плане охраны судна: процедуры, связанные с </a:t>
            </a:r>
            <a:r>
              <a:rPr lang="ru-RU" sz="1600" dirty="0" smtClean="0">
                <a:latin typeface="Times New Roman" panose="02020603050405020304" pitchFamily="18" charset="0"/>
                <a:cs typeface="Times New Roman" panose="02020603050405020304" pitchFamily="18" charset="0"/>
              </a:rPr>
              <a:t>физическим </a:t>
            </a:r>
            <a:r>
              <a:rPr lang="ru-RU" sz="1600" dirty="0">
                <a:latin typeface="Times New Roman" panose="02020603050405020304" pitchFamily="18" charset="0"/>
                <a:cs typeface="Times New Roman" panose="02020603050405020304" pitchFamily="18" charset="0"/>
              </a:rPr>
              <a:t>доступом к зонам с системами ИТ и ОТ; ссылку на </a:t>
            </a:r>
            <a:r>
              <a:rPr lang="ru-RU" sz="1600" dirty="0" smtClean="0">
                <a:latin typeface="Times New Roman" panose="02020603050405020304" pitchFamily="18" charset="0"/>
                <a:cs typeface="Times New Roman" panose="02020603050405020304" pitchFamily="18" charset="0"/>
              </a:rPr>
              <a:t>процедуры </a:t>
            </a:r>
            <a:r>
              <a:rPr lang="ru-RU" sz="1600" dirty="0" err="1">
                <a:latin typeface="Times New Roman" panose="02020603050405020304" pitchFamily="18" charset="0"/>
                <a:cs typeface="Times New Roman" panose="02020603050405020304" pitchFamily="18" charset="0"/>
              </a:rPr>
              <a:t>кибербезопасности</a:t>
            </a:r>
            <a:r>
              <a:rPr lang="ru-RU" sz="1600" dirty="0">
                <a:latin typeface="Times New Roman" panose="02020603050405020304" pitchFamily="18" charset="0"/>
                <a:cs typeface="Times New Roman" panose="02020603050405020304" pitchFamily="18" charset="0"/>
              </a:rPr>
              <a:t> СУБ</a:t>
            </a:r>
            <a:r>
              <a:rPr lang="ru-RU" sz="1600" dirty="0" smtClean="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добавляется или удаляется, поскольку изменения в ПОС </a:t>
            </a:r>
            <a:r>
              <a:rPr lang="ru-RU" sz="1600" dirty="0" smtClean="0">
                <a:latin typeface="Times New Roman" panose="02020603050405020304" pitchFamily="18" charset="0"/>
                <a:cs typeface="Times New Roman" panose="02020603050405020304" pitchFamily="18" charset="0"/>
              </a:rPr>
              <a:t>обычно требуют </a:t>
            </a:r>
            <a:r>
              <a:rPr lang="ru-RU" sz="1600" dirty="0">
                <a:latin typeface="Times New Roman" panose="02020603050405020304" pitchFamily="18" charset="0"/>
                <a:cs typeface="Times New Roman" panose="02020603050405020304" pitchFamily="18" charset="0"/>
              </a:rPr>
              <a:t>одобрения со стороны государства флага или </a:t>
            </a:r>
            <a:r>
              <a:rPr lang="ru-RU" sz="1600" dirty="0" smtClean="0">
                <a:latin typeface="Times New Roman" panose="02020603050405020304" pitchFamily="18" charset="0"/>
                <a:cs typeface="Times New Roman" panose="02020603050405020304" pitchFamily="18" charset="0"/>
              </a:rPr>
              <a:t>Признанной организацией</a:t>
            </a:r>
            <a:r>
              <a:rPr lang="ru-RU" sz="1600" dirty="0">
                <a:latin typeface="Times New Roman" panose="02020603050405020304" pitchFamily="18" charset="0"/>
                <a:cs typeface="Times New Roman" panose="02020603050405020304" pitchFamily="18" charset="0"/>
              </a:rPr>
              <a:t>, уполномоченной на это государством </a:t>
            </a:r>
            <a:r>
              <a:rPr lang="ru-RU" sz="1600" dirty="0" smtClean="0">
                <a:latin typeface="Times New Roman" panose="02020603050405020304" pitchFamily="18" charset="0"/>
                <a:cs typeface="Times New Roman" panose="02020603050405020304" pitchFamily="18" charset="0"/>
              </a:rPr>
              <a:t>флага. Соответственно</a:t>
            </a:r>
            <a:r>
              <a:rPr lang="ru-RU" sz="1600" dirty="0">
                <a:latin typeface="Times New Roman" panose="02020603050405020304" pitchFamily="18" charset="0"/>
                <a:cs typeface="Times New Roman" panose="02020603050405020304" pitchFamily="18" charset="0"/>
              </a:rPr>
              <a:t>, оставшиеся процедуры управления </a:t>
            </a:r>
            <a:r>
              <a:rPr lang="ru-RU" sz="1600" dirty="0" err="1" smtClean="0">
                <a:latin typeface="Times New Roman" panose="02020603050405020304" pitchFamily="18" charset="0"/>
                <a:cs typeface="Times New Roman" panose="02020603050405020304" pitchFamily="18" charset="0"/>
              </a:rPr>
              <a:t>киберрисками</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должны быть отражены в СУБ, исключая при этом </a:t>
            </a:r>
            <a:r>
              <a:rPr lang="ru-RU" sz="1600" dirty="0" smtClean="0">
                <a:latin typeface="Times New Roman" panose="02020603050405020304" pitchFamily="18" charset="0"/>
                <a:cs typeface="Times New Roman" panose="02020603050405020304" pitchFamily="18" charset="0"/>
              </a:rPr>
              <a:t>конфиденциальную </a:t>
            </a:r>
            <a:r>
              <a:rPr lang="ru-RU" sz="1600" dirty="0">
                <a:latin typeface="Times New Roman" panose="02020603050405020304" pitchFamily="18" charset="0"/>
                <a:cs typeface="Times New Roman" panose="02020603050405020304" pitchFamily="18" charset="0"/>
              </a:rPr>
              <a:t>информацию, такую как документация системы </a:t>
            </a:r>
            <a:r>
              <a:rPr lang="ru-RU" sz="1600" dirty="0" smtClean="0">
                <a:latin typeface="Times New Roman" panose="02020603050405020304" pitchFamily="18" charset="0"/>
                <a:cs typeface="Times New Roman" panose="02020603050405020304" pitchFamily="18" charset="0"/>
              </a:rPr>
              <a:t>настоящих </a:t>
            </a:r>
            <a:r>
              <a:rPr lang="ru-RU" sz="1600" dirty="0">
                <a:latin typeface="Times New Roman" panose="02020603050405020304" pitchFamily="18" charset="0"/>
                <a:cs typeface="Times New Roman" panose="02020603050405020304" pitchFamily="18" charset="0"/>
              </a:rPr>
              <a:t>руководящих принципов, которая может быть использована</a:t>
            </a:r>
          </a:p>
          <a:p>
            <a:r>
              <a:rPr lang="ru-RU" sz="1600" dirty="0">
                <a:latin typeface="Times New Roman" panose="02020603050405020304" pitchFamily="18" charset="0"/>
                <a:cs typeface="Times New Roman" panose="02020603050405020304" pitchFamily="18" charset="0"/>
              </a:rPr>
              <a:t>злоумышленниками за пределами компании.</a:t>
            </a:r>
          </a:p>
          <a:p>
            <a:r>
              <a:rPr lang="ru-RU" sz="1600" dirty="0">
                <a:latin typeface="Times New Roman" panose="02020603050405020304" pitchFamily="18" charset="0"/>
                <a:cs typeface="Times New Roman" panose="02020603050405020304" pitchFamily="18" charset="0"/>
              </a:rPr>
              <a:t>СУБ уже включает процедуры сообщений об авариях или </a:t>
            </a:r>
            <a:r>
              <a:rPr lang="ru-RU" sz="1600" dirty="0" smtClean="0">
                <a:latin typeface="Times New Roman" panose="02020603050405020304" pitchFamily="18" charset="0"/>
                <a:cs typeface="Times New Roman" panose="02020603050405020304" pitchFamily="18" charset="0"/>
              </a:rPr>
              <a:t>опасных </a:t>
            </a:r>
            <a:r>
              <a:rPr lang="ru-RU" sz="1600" dirty="0">
                <a:latin typeface="Times New Roman" panose="02020603050405020304" pitchFamily="18" charset="0"/>
                <a:cs typeface="Times New Roman" panose="02020603050405020304" pitchFamily="18" charset="0"/>
              </a:rPr>
              <a:t>ситуациях и определяет уровни связи и полномочий для </a:t>
            </a:r>
            <a:r>
              <a:rPr lang="ru-RU" sz="1600" dirty="0" smtClean="0">
                <a:latin typeface="Times New Roman" panose="02020603050405020304" pitchFamily="18" charset="0"/>
                <a:cs typeface="Times New Roman" panose="02020603050405020304" pitchFamily="18" charset="0"/>
              </a:rPr>
              <a:t>принятия </a:t>
            </a:r>
            <a:r>
              <a:rPr lang="ru-RU" sz="1600" dirty="0">
                <a:latin typeface="Times New Roman" panose="02020603050405020304" pitchFamily="18" charset="0"/>
                <a:cs typeface="Times New Roman" panose="02020603050405020304" pitchFamily="18" charset="0"/>
              </a:rPr>
              <a:t>решений. При необходимости такие процедуры следует </a:t>
            </a:r>
            <a:r>
              <a:rPr lang="ru-RU" sz="1600" dirty="0" smtClean="0">
                <a:latin typeface="Times New Roman" panose="02020603050405020304" pitchFamily="18" charset="0"/>
                <a:cs typeface="Times New Roman" panose="02020603050405020304" pitchFamily="18" charset="0"/>
              </a:rPr>
              <a:t>изменить</a:t>
            </a:r>
            <a:r>
              <a:rPr lang="ru-RU" sz="1600" dirty="0">
                <a:latin typeface="Times New Roman" panose="02020603050405020304" pitchFamily="18" charset="0"/>
                <a:cs typeface="Times New Roman" panose="02020603050405020304" pitchFamily="18" charset="0"/>
              </a:rPr>
              <a:t>, чтобы отразить связь и полномочия в случае </a:t>
            </a:r>
            <a:r>
              <a:rPr lang="ru-RU" sz="1600" dirty="0" err="1" smtClean="0">
                <a:latin typeface="Times New Roman" panose="02020603050405020304" pitchFamily="18" charset="0"/>
                <a:cs typeface="Times New Roman" panose="02020603050405020304" pitchFamily="18" charset="0"/>
              </a:rPr>
              <a:t>киберинцидента</a:t>
            </a:r>
            <a:r>
              <a:rPr lang="ru-RU" sz="1600" dirty="0" smtClean="0">
                <a:latin typeface="Times New Roman" panose="02020603050405020304" pitchFamily="18" charset="0"/>
                <a:cs typeface="Times New Roman" panose="02020603050405020304" pitchFamily="18" charset="0"/>
              </a:rPr>
              <a:t>.</a:t>
            </a:r>
          </a:p>
          <a:p>
            <a:r>
              <a:rPr lang="ru-RU" sz="1600" dirty="0" smtClean="0">
                <a:latin typeface="Times New Roman" panose="02020603050405020304" pitchFamily="18" charset="0"/>
                <a:cs typeface="Times New Roman" panose="02020603050405020304" pitchFamily="18" charset="0"/>
              </a:rPr>
              <a:t>У </a:t>
            </a:r>
            <a:r>
              <a:rPr lang="ru-RU" sz="1600" dirty="0">
                <a:latin typeface="Times New Roman" panose="02020603050405020304" pitchFamily="18" charset="0"/>
                <a:cs typeface="Times New Roman" panose="02020603050405020304" pitchFamily="18" charset="0"/>
              </a:rPr>
              <a:t>капитана должен быть определенный ресурс, на который </a:t>
            </a:r>
            <a:r>
              <a:rPr lang="ru-RU" sz="1600" dirty="0" smtClean="0">
                <a:latin typeface="Times New Roman" panose="02020603050405020304" pitchFamily="18" charset="0"/>
                <a:cs typeface="Times New Roman" panose="02020603050405020304" pitchFamily="18" charset="0"/>
              </a:rPr>
              <a:t>можно ссылаться </a:t>
            </a:r>
            <a:r>
              <a:rPr lang="ru-RU" sz="1600" dirty="0">
                <a:latin typeface="Times New Roman" panose="02020603050405020304" pitchFamily="18" charset="0"/>
                <a:cs typeface="Times New Roman" panose="02020603050405020304" pitchFamily="18" charset="0"/>
              </a:rPr>
              <a:t>в случае </a:t>
            </a:r>
            <a:r>
              <a:rPr lang="ru-RU" sz="1600" dirty="0" err="1">
                <a:latin typeface="Times New Roman" panose="02020603050405020304" pitchFamily="18" charset="0"/>
                <a:cs typeface="Times New Roman" panose="02020603050405020304" pitchFamily="18" charset="0"/>
              </a:rPr>
              <a:t>киберинцидента</a:t>
            </a:r>
            <a:r>
              <a:rPr lang="ru-RU" sz="1600" dirty="0">
                <a:latin typeface="Times New Roman" panose="02020603050405020304" pitchFamily="18" charset="0"/>
                <a:cs typeface="Times New Roman" panose="02020603050405020304" pitchFamily="18" charset="0"/>
              </a:rPr>
              <a:t>, а СУБ должна включать </a:t>
            </a:r>
            <a:r>
              <a:rPr lang="ru-RU" sz="1600" dirty="0" smtClean="0">
                <a:latin typeface="Times New Roman" panose="02020603050405020304" pitchFamily="18" charset="0"/>
                <a:cs typeface="Times New Roman" panose="02020603050405020304" pitchFamily="18" charset="0"/>
              </a:rPr>
              <a:t>хорошо </a:t>
            </a:r>
            <a:r>
              <a:rPr lang="ru-RU" sz="1600" dirty="0">
                <a:latin typeface="Times New Roman" panose="02020603050405020304" pitchFamily="18" charset="0"/>
                <a:cs typeface="Times New Roman" panose="02020603050405020304" pitchFamily="18" charset="0"/>
              </a:rPr>
              <a:t>разработанный план реагирования на непредвиденные </a:t>
            </a:r>
            <a:r>
              <a:rPr lang="ru-RU" sz="1600" dirty="0" err="1">
                <a:latin typeface="Times New Roman" panose="02020603050405020304" pitchFamily="18" charset="0"/>
                <a:cs typeface="Times New Roman" panose="02020603050405020304" pitchFamily="18" charset="0"/>
              </a:rPr>
              <a:t>киберобстоятельства</a:t>
            </a:r>
            <a:r>
              <a:rPr lang="ru-RU"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61160330"/>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552728" cy="9202519"/>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11.3. </a:t>
            </a:r>
            <a:r>
              <a:rPr lang="ru-RU" sz="1600" b="1" dirty="0" err="1">
                <a:latin typeface="Times New Roman" panose="02020603050405020304" pitchFamily="18" charset="0"/>
                <a:cs typeface="Times New Roman" panose="02020603050405020304" pitchFamily="18" charset="0"/>
              </a:rPr>
              <a:t>Киберриски</a:t>
            </a:r>
            <a:r>
              <a:rPr lang="ru-RU" sz="1600" b="1" dirty="0">
                <a:latin typeface="Times New Roman" panose="02020603050405020304" pitchFamily="18" charset="0"/>
                <a:cs typeface="Times New Roman" panose="02020603050405020304" pitchFamily="18" charset="0"/>
              </a:rPr>
              <a:t> в отношениях </a:t>
            </a:r>
            <a:r>
              <a:rPr lang="ru-RU" sz="1600" b="1" dirty="0" smtClean="0">
                <a:latin typeface="Times New Roman" panose="02020603050405020304" pitchFamily="18" charset="0"/>
                <a:cs typeface="Times New Roman" panose="02020603050405020304" pitchFamily="18" charset="0"/>
              </a:rPr>
              <a:t>между судовладельцами </a:t>
            </a:r>
            <a:r>
              <a:rPr lang="ru-RU" sz="1600" b="1" dirty="0">
                <a:latin typeface="Times New Roman" panose="02020603050405020304" pitchFamily="18" charset="0"/>
                <a:cs typeface="Times New Roman" panose="02020603050405020304" pitchFamily="18" charset="0"/>
              </a:rPr>
              <a:t>и участниками морской</a:t>
            </a:r>
          </a:p>
          <a:p>
            <a:r>
              <a:rPr lang="ru-RU" sz="1600" b="1" dirty="0">
                <a:latin typeface="Times New Roman" panose="02020603050405020304" pitchFamily="18" charset="0"/>
                <a:cs typeface="Times New Roman" panose="02020603050405020304" pitchFamily="18" charset="0"/>
              </a:rPr>
              <a:t>отрасли, включая судовых агентов</a:t>
            </a:r>
          </a:p>
          <a:p>
            <a:r>
              <a:rPr lang="ru-RU" sz="1400" b="1" i="1" dirty="0">
                <a:latin typeface="Times New Roman" panose="02020603050405020304" pitchFamily="18" charset="0"/>
                <a:cs typeface="Times New Roman" panose="02020603050405020304" pitchFamily="18" charset="0"/>
              </a:rPr>
              <a:t>11.3.1. Отношения между </a:t>
            </a:r>
            <a:r>
              <a:rPr lang="ru-RU" sz="1400" b="1" i="1" dirty="0" smtClean="0">
                <a:latin typeface="Times New Roman" panose="02020603050405020304" pitchFamily="18" charset="0"/>
                <a:cs typeface="Times New Roman" panose="02020603050405020304" pitchFamily="18" charset="0"/>
              </a:rPr>
              <a:t>судовладельцем и </a:t>
            </a:r>
            <a:r>
              <a:rPr lang="ru-RU" sz="1400" b="1" i="1" dirty="0">
                <a:latin typeface="Times New Roman" panose="02020603050405020304" pitchFamily="18" charset="0"/>
                <a:cs typeface="Times New Roman" panose="02020603050405020304" pitchFamily="18" charset="0"/>
              </a:rPr>
              <a:t>менеджером </a:t>
            </a:r>
            <a:r>
              <a:rPr lang="ru-RU" sz="1400" b="1" i="1" dirty="0" smtClean="0">
                <a:latin typeface="Times New Roman" panose="02020603050405020304" pitchFamily="18" charset="0"/>
                <a:cs typeface="Times New Roman" panose="02020603050405020304" pitchFamily="18" charset="0"/>
              </a:rPr>
              <a:t>судна</a:t>
            </a:r>
          </a:p>
          <a:p>
            <a:endParaRPr lang="ru-RU" sz="12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Владелец </a:t>
            </a:r>
            <a:r>
              <a:rPr lang="ru-RU" sz="1400" i="1" dirty="0">
                <a:latin typeface="Times New Roman" panose="02020603050405020304" pitchFamily="18" charset="0"/>
                <a:cs typeface="Times New Roman" panose="02020603050405020304" pitchFamily="18" charset="0"/>
              </a:rPr>
              <a:t>документа о соответствии </a:t>
            </a:r>
            <a:r>
              <a:rPr lang="ru-RU" sz="1400" dirty="0">
                <a:latin typeface="Times New Roman" panose="02020603050405020304" pitchFamily="18" charset="0"/>
                <a:cs typeface="Times New Roman" panose="02020603050405020304" pitchFamily="18" charset="0"/>
              </a:rPr>
              <a:t>(</a:t>
            </a:r>
            <a:r>
              <a:rPr lang="ru-RU" sz="1400" dirty="0" err="1">
                <a:latin typeface="Times New Roman" panose="02020603050405020304" pitchFamily="18" charset="0"/>
                <a:cs typeface="Times New Roman" panose="02020603050405020304" pitchFamily="18" charset="0"/>
              </a:rPr>
              <a:t>ДоС</a:t>
            </a:r>
            <a:r>
              <a:rPr lang="ru-RU" sz="1400" dirty="0">
                <a:latin typeface="Times New Roman" panose="02020603050405020304" pitchFamily="18" charset="0"/>
                <a:cs typeface="Times New Roman" panose="02020603050405020304" pitchFamily="18" charset="0"/>
              </a:rPr>
              <a:t>) несет полную </a:t>
            </a:r>
            <a:r>
              <a:rPr lang="ru-RU" sz="1400" dirty="0" smtClean="0">
                <a:latin typeface="Times New Roman" panose="02020603050405020304" pitchFamily="18" charset="0"/>
                <a:cs typeface="Times New Roman" panose="02020603050405020304" pitchFamily="18" charset="0"/>
              </a:rPr>
              <a:t>ответственность </a:t>
            </a:r>
            <a:r>
              <a:rPr lang="ru-RU" sz="1400" dirty="0">
                <a:latin typeface="Times New Roman" panose="02020603050405020304" pitchFamily="18" charset="0"/>
                <a:cs typeface="Times New Roman" panose="02020603050405020304" pitchFamily="18" charset="0"/>
              </a:rPr>
              <a:t>за обеспечение 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на борту.</a:t>
            </a:r>
          </a:p>
          <a:p>
            <a:r>
              <a:rPr lang="ru-RU" sz="1400" dirty="0">
                <a:latin typeface="Times New Roman" panose="02020603050405020304" pitchFamily="18" charset="0"/>
                <a:cs typeface="Times New Roman" panose="02020603050405020304" pitchFamily="18" charset="0"/>
              </a:rPr>
              <a:t>Если судно находится под управлением третьей стороны, то </a:t>
            </a:r>
            <a:r>
              <a:rPr lang="ru-RU" sz="1400" dirty="0" smtClean="0">
                <a:latin typeface="Times New Roman" panose="02020603050405020304" pitchFamily="18" charset="0"/>
                <a:cs typeface="Times New Roman" panose="02020603050405020304" pitchFamily="18" charset="0"/>
              </a:rPr>
              <a:t>менеджеру </a:t>
            </a:r>
            <a:r>
              <a:rPr lang="ru-RU" sz="1400" dirty="0">
                <a:latin typeface="Times New Roman" panose="02020603050405020304" pitchFamily="18" charset="0"/>
                <a:cs typeface="Times New Roman" panose="02020603050405020304" pitchFamily="18" charset="0"/>
              </a:rPr>
              <a:t>судна рекомендуется достичь соглашения с </a:t>
            </a:r>
            <a:r>
              <a:rPr lang="ru-RU" sz="1400" dirty="0" smtClean="0">
                <a:latin typeface="Times New Roman" panose="02020603050405020304" pitchFamily="18" charset="0"/>
                <a:cs typeface="Times New Roman" panose="02020603050405020304" pitchFamily="18" charset="0"/>
              </a:rPr>
              <a:t>судовладельцем. Обе </a:t>
            </a:r>
            <a:r>
              <a:rPr lang="ru-RU" sz="1400" dirty="0">
                <a:latin typeface="Times New Roman" panose="02020603050405020304" pitchFamily="18" charset="0"/>
                <a:cs typeface="Times New Roman" panose="02020603050405020304" pitchFamily="18" charset="0"/>
              </a:rPr>
              <a:t>стороны должны уделять особое внимание разделению </a:t>
            </a:r>
            <a:r>
              <a:rPr lang="ru-RU" sz="1400" dirty="0" smtClean="0">
                <a:latin typeface="Times New Roman" panose="02020603050405020304" pitchFamily="18" charset="0"/>
                <a:cs typeface="Times New Roman" panose="02020603050405020304" pitchFamily="18" charset="0"/>
              </a:rPr>
              <a:t>ответственности</a:t>
            </a:r>
            <a:r>
              <a:rPr lang="ru-RU" sz="1400" dirty="0">
                <a:latin typeface="Times New Roman" panose="02020603050405020304" pitchFamily="18" charset="0"/>
                <a:cs typeface="Times New Roman" panose="02020603050405020304" pitchFamily="18" charset="0"/>
              </a:rPr>
              <a:t>, согласованию ожиданий, согласованию конкретных</a:t>
            </a:r>
          </a:p>
          <a:p>
            <a:r>
              <a:rPr lang="ru-RU" sz="1400" dirty="0">
                <a:latin typeface="Times New Roman" panose="02020603050405020304" pitchFamily="18" charset="0"/>
                <a:cs typeface="Times New Roman" panose="02020603050405020304" pitchFamily="18" charset="0"/>
              </a:rPr>
              <a:t>инструкций для менеджера и возможному участию в принятии </a:t>
            </a:r>
            <a:r>
              <a:rPr lang="ru-RU" sz="1400" dirty="0" smtClean="0">
                <a:latin typeface="Times New Roman" panose="02020603050405020304" pitchFamily="18" charset="0"/>
                <a:cs typeface="Times New Roman" panose="02020603050405020304" pitchFamily="18" charset="0"/>
              </a:rPr>
              <a:t>решений </a:t>
            </a:r>
            <a:r>
              <a:rPr lang="ru-RU" sz="1400" dirty="0">
                <a:latin typeface="Times New Roman" panose="02020603050405020304" pitchFamily="18" charset="0"/>
                <a:cs typeface="Times New Roman" panose="02020603050405020304" pitchFamily="18" charset="0"/>
              </a:rPr>
              <a:t>о закупках, а также бюджетным требованиям.</a:t>
            </a:r>
          </a:p>
          <a:p>
            <a:r>
              <a:rPr lang="ru-RU" sz="1400" dirty="0">
                <a:latin typeface="Times New Roman" panose="02020603050405020304" pitchFamily="18" charset="0"/>
                <a:cs typeface="Times New Roman" panose="02020603050405020304" pitchFamily="18" charset="0"/>
              </a:rPr>
              <a:t>Помимо требований МКУБ, такое соглашение должно </a:t>
            </a:r>
            <a:r>
              <a:rPr lang="ru-RU" sz="1400" dirty="0" smtClean="0">
                <a:latin typeface="Times New Roman" panose="02020603050405020304" pitchFamily="18" charset="0"/>
                <a:cs typeface="Times New Roman" panose="02020603050405020304" pitchFamily="18" charset="0"/>
              </a:rPr>
              <a:t>учитывать </a:t>
            </a:r>
            <a:r>
              <a:rPr lang="ru-RU" sz="1400" dirty="0">
                <a:latin typeface="Times New Roman" panose="02020603050405020304" pitchFamily="18" charset="0"/>
                <a:cs typeface="Times New Roman" panose="02020603050405020304" pitchFamily="18" charset="0"/>
              </a:rPr>
              <a:t>дополнительное применимое законодательство, такое как </a:t>
            </a:r>
            <a:r>
              <a:rPr lang="ru-RU" sz="1400" dirty="0" smtClean="0">
                <a:latin typeface="Times New Roman" panose="02020603050405020304" pitchFamily="18" charset="0"/>
                <a:cs typeface="Times New Roman" panose="02020603050405020304" pitchFamily="18" charset="0"/>
              </a:rPr>
              <a:t>общий регламент </a:t>
            </a:r>
            <a:r>
              <a:rPr lang="ru-RU" sz="1400" dirty="0">
                <a:latin typeface="Times New Roman" panose="02020603050405020304" pitchFamily="18" charset="0"/>
                <a:cs typeface="Times New Roman" panose="02020603050405020304" pitchFamily="18" charset="0"/>
              </a:rPr>
              <a:t>ЕС по защите данных (GDPR) или специальные </a:t>
            </a:r>
            <a:r>
              <a:rPr lang="ru-RU" sz="1400" dirty="0" err="1" smtClean="0">
                <a:latin typeface="Times New Roman" panose="02020603050405020304" pitchFamily="18" charset="0"/>
                <a:cs typeface="Times New Roman" panose="02020603050405020304" pitchFamily="18" charset="0"/>
              </a:rPr>
              <a:t>киберправила</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cs typeface="Times New Roman" panose="02020603050405020304" pitchFamily="18" charset="0"/>
              </a:rPr>
              <a:t>других прибрежных государствах, в зависимости от</a:t>
            </a:r>
          </a:p>
          <a:p>
            <a:r>
              <a:rPr lang="ru-RU" sz="1400" dirty="0">
                <a:latin typeface="Times New Roman" panose="02020603050405020304" pitchFamily="18" charset="0"/>
                <a:cs typeface="Times New Roman" panose="02020603050405020304" pitchFamily="18" charset="0"/>
              </a:rPr>
              <a:t>ситуации. </a:t>
            </a:r>
            <a:r>
              <a:rPr lang="ru-RU" sz="1400" dirty="0" smtClean="0">
                <a:latin typeface="Times New Roman" panose="02020603050405020304" pitchFamily="18" charset="0"/>
                <a:cs typeface="Times New Roman" panose="02020603050405020304" pitchFamily="18" charset="0"/>
              </a:rPr>
              <a:t>Руководители и </a:t>
            </a:r>
            <a:r>
              <a:rPr lang="ru-RU" sz="1400" dirty="0">
                <a:latin typeface="Times New Roman" panose="02020603050405020304" pitchFamily="18" charset="0"/>
                <a:cs typeface="Times New Roman" panose="02020603050405020304" pitchFamily="18" charset="0"/>
              </a:rPr>
              <a:t>владельцы должны рассмотреть </a:t>
            </a:r>
            <a:r>
              <a:rPr lang="ru-RU" sz="1400" dirty="0" smtClean="0">
                <a:latin typeface="Times New Roman" panose="02020603050405020304" pitchFamily="18" charset="0"/>
                <a:cs typeface="Times New Roman" panose="02020603050405020304" pitchFamily="18" charset="0"/>
              </a:rPr>
              <a:t>возможность </a:t>
            </a:r>
            <a:r>
              <a:rPr lang="ru-RU" sz="1400" dirty="0">
                <a:latin typeface="Times New Roman" panose="02020603050405020304" pitchFamily="18" charset="0"/>
                <a:cs typeface="Times New Roman" panose="02020603050405020304" pitchFamily="18" charset="0"/>
              </a:rPr>
              <a:t>использования этих руководящих принципов в качестве </a:t>
            </a:r>
            <a:r>
              <a:rPr lang="ru-RU" sz="1400" dirty="0" smtClean="0">
                <a:latin typeface="Times New Roman" panose="02020603050405020304" pitchFamily="18" charset="0"/>
                <a:cs typeface="Times New Roman" panose="02020603050405020304" pitchFamily="18" charset="0"/>
              </a:rPr>
              <a:t>основы </a:t>
            </a:r>
            <a:r>
              <a:rPr lang="ru-RU" sz="1400" dirty="0">
                <a:latin typeface="Times New Roman" panose="02020603050405020304" pitchFamily="18" charset="0"/>
                <a:cs typeface="Times New Roman" panose="02020603050405020304" pitchFamily="18" charset="0"/>
              </a:rPr>
              <a:t>для открытого обсуждения того, как лучше всего </a:t>
            </a:r>
            <a:r>
              <a:rPr lang="ru-RU" sz="1400" dirty="0" smtClean="0">
                <a:latin typeface="Times New Roman" panose="02020603050405020304" pitchFamily="18" charset="0"/>
                <a:cs typeface="Times New Roman" panose="02020603050405020304" pitchFamily="18" charset="0"/>
              </a:rPr>
              <a:t>реализовать эффективный </a:t>
            </a:r>
            <a:r>
              <a:rPr lang="ru-RU" sz="1400" dirty="0">
                <a:latin typeface="Times New Roman" panose="02020603050405020304" pitchFamily="18" charset="0"/>
                <a:cs typeface="Times New Roman" panose="02020603050405020304" pitchFamily="18" charset="0"/>
              </a:rPr>
              <a:t>режим 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Соглашения между менеджерами судов и </a:t>
            </a:r>
            <a:r>
              <a:rPr lang="ru-RU" sz="1400" dirty="0" smtClean="0">
                <a:latin typeface="Times New Roman" panose="02020603050405020304" pitchFamily="18" charset="0"/>
                <a:cs typeface="Times New Roman" panose="02020603050405020304" pitchFamily="18" charset="0"/>
              </a:rPr>
              <a:t>судовладельцами об </a:t>
            </a:r>
            <a:r>
              <a:rPr lang="ru-RU" sz="1400" dirty="0">
                <a:latin typeface="Times New Roman" panose="02020603050405020304" pitchFamily="18" charset="0"/>
                <a:cs typeface="Times New Roman" panose="02020603050405020304" pitchFamily="18" charset="0"/>
              </a:rPr>
              <a:t>управлении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должны быть составлены в </a:t>
            </a:r>
            <a:r>
              <a:rPr lang="ru-RU" sz="1400" dirty="0" smtClean="0">
                <a:latin typeface="Times New Roman" panose="02020603050405020304" pitchFamily="18" charset="0"/>
                <a:cs typeface="Times New Roman" panose="02020603050405020304" pitchFamily="18" charset="0"/>
              </a:rPr>
              <a:t>письменной </a:t>
            </a:r>
            <a:r>
              <a:rPr lang="ru-RU" sz="1400" dirty="0">
                <a:latin typeface="Times New Roman" panose="02020603050405020304" pitchFamily="18" charset="0"/>
                <a:cs typeface="Times New Roman" panose="02020603050405020304" pitchFamily="18" charset="0"/>
              </a:rPr>
              <a:t>форме и подписаны</a:t>
            </a:r>
            <a:r>
              <a:rPr lang="ru-RU" sz="1400" dirty="0" smtClean="0">
                <a:latin typeface="Times New Roman" panose="02020603050405020304" pitchFamily="18" charset="0"/>
                <a:cs typeface="Times New Roman" panose="02020603050405020304" pitchFamily="18" charset="0"/>
              </a:rPr>
              <a:t>.</a:t>
            </a:r>
          </a:p>
          <a:p>
            <a:endParaRPr lang="ru-RU" sz="1400" dirty="0">
              <a:latin typeface="Times New Roman" panose="02020603050405020304" pitchFamily="18" charset="0"/>
              <a:cs typeface="Times New Roman" panose="02020603050405020304" pitchFamily="18" charset="0"/>
            </a:endParaRPr>
          </a:p>
          <a:p>
            <a:r>
              <a:rPr lang="ru-RU" sz="1400" b="1" i="1" dirty="0">
                <a:latin typeface="Times New Roman" panose="02020603050405020304" pitchFamily="18" charset="0"/>
                <a:cs typeface="Times New Roman" panose="02020603050405020304" pitchFamily="18" charset="0"/>
              </a:rPr>
              <a:t>11.3.2. Отношения между </a:t>
            </a:r>
            <a:r>
              <a:rPr lang="ru-RU" sz="1400" b="1" i="1" dirty="0" smtClean="0">
                <a:latin typeface="Times New Roman" panose="02020603050405020304" pitchFamily="18" charset="0"/>
                <a:cs typeface="Times New Roman" panose="02020603050405020304" pitchFamily="18" charset="0"/>
              </a:rPr>
              <a:t>судовладельцем</a:t>
            </a:r>
            <a:r>
              <a:rPr lang="ru-RU" sz="1400" b="1" i="1" dirty="0">
                <a:latin typeface="Times New Roman" panose="02020603050405020304" pitchFamily="18" charset="0"/>
                <a:cs typeface="Times New Roman" panose="02020603050405020304" pitchFamily="18" charset="0"/>
              </a:rPr>
              <a:t> </a:t>
            </a:r>
            <a:r>
              <a:rPr lang="ru-RU" sz="1400" b="1" i="1" dirty="0" smtClean="0">
                <a:latin typeface="Times New Roman" panose="02020603050405020304" pitchFamily="18" charset="0"/>
                <a:cs typeface="Times New Roman" panose="02020603050405020304" pitchFamily="18" charset="0"/>
              </a:rPr>
              <a:t>и </a:t>
            </a:r>
            <a:r>
              <a:rPr lang="ru-RU" sz="1400" b="1" i="1" dirty="0">
                <a:latin typeface="Times New Roman" panose="02020603050405020304" pitchFamily="18" charset="0"/>
                <a:cs typeface="Times New Roman" panose="02020603050405020304" pitchFamily="18" charset="0"/>
              </a:rPr>
              <a:t>агентом</a:t>
            </a:r>
          </a:p>
          <a:p>
            <a:r>
              <a:rPr lang="ru-RU" sz="1400" dirty="0">
                <a:latin typeface="Times New Roman" panose="02020603050405020304" pitchFamily="18" charset="0"/>
                <a:cs typeface="Times New Roman" panose="02020603050405020304" pitchFamily="18" charset="0"/>
              </a:rPr>
              <a:t>Важность этих отношений поставила агента в качестве </a:t>
            </a:r>
            <a:r>
              <a:rPr lang="ru-RU" sz="1400" dirty="0" smtClean="0">
                <a:latin typeface="Times New Roman" panose="02020603050405020304" pitchFamily="18" charset="0"/>
                <a:cs typeface="Times New Roman" panose="02020603050405020304" pitchFamily="18" charset="0"/>
              </a:rPr>
              <a:t>названной </a:t>
            </a:r>
            <a:r>
              <a:rPr lang="ru-RU" sz="1400" dirty="0">
                <a:latin typeface="Times New Roman" panose="02020603050405020304" pitchFamily="18" charset="0"/>
                <a:cs typeface="Times New Roman" panose="02020603050405020304" pitchFamily="18" charset="0"/>
              </a:rPr>
              <a:t>заинтересованной стороны, постоянно и одновременно </a:t>
            </a:r>
            <a:r>
              <a:rPr lang="ru-RU" sz="1400" dirty="0" smtClean="0">
                <a:latin typeface="Times New Roman" panose="02020603050405020304" pitchFamily="18" charset="0"/>
                <a:cs typeface="Times New Roman" panose="02020603050405020304" pitchFamily="18" charset="0"/>
              </a:rPr>
              <a:t>взаимодействующей с </a:t>
            </a:r>
            <a:r>
              <a:rPr lang="ru-RU" sz="1400" dirty="0">
                <a:latin typeface="Times New Roman" panose="02020603050405020304" pitchFamily="18" charset="0"/>
                <a:cs typeface="Times New Roman" panose="02020603050405020304" pitchFamily="18" charset="0"/>
              </a:rPr>
              <a:t>судовладельцами, операторами, терминалами, </a:t>
            </a:r>
            <a:r>
              <a:rPr lang="ru-RU" sz="1400" dirty="0" smtClean="0">
                <a:latin typeface="Times New Roman" panose="02020603050405020304" pitchFamily="18" charset="0"/>
                <a:cs typeface="Times New Roman" panose="02020603050405020304" pitchFamily="18" charset="0"/>
              </a:rPr>
              <a:t>поставщиками </a:t>
            </a:r>
            <a:r>
              <a:rPr lang="ru-RU" sz="1400" dirty="0">
                <a:latin typeface="Times New Roman" panose="02020603050405020304" pitchFamily="18" charset="0"/>
                <a:cs typeface="Times New Roman" panose="02020603050405020304" pitchFamily="18" charset="0"/>
              </a:rPr>
              <a:t>портовых услуг и органами государственного </a:t>
            </a:r>
            <a:r>
              <a:rPr lang="ru-RU" sz="1400" dirty="0" smtClean="0">
                <a:latin typeface="Times New Roman" panose="02020603050405020304" pitchFamily="18" charset="0"/>
                <a:cs typeface="Times New Roman" panose="02020603050405020304" pitchFamily="18" charset="0"/>
              </a:rPr>
              <a:t>портового контроля </a:t>
            </a:r>
            <a:r>
              <a:rPr lang="ru-RU" sz="1400" dirty="0">
                <a:latin typeface="Times New Roman" panose="02020603050405020304" pitchFamily="18" charset="0"/>
                <a:cs typeface="Times New Roman" panose="02020603050405020304" pitchFamily="18" charset="0"/>
              </a:rPr>
              <a:t>посредством обмена конфиденциальной, финансовой и </a:t>
            </a:r>
            <a:r>
              <a:rPr lang="ru-RU" sz="1400" dirty="0" smtClean="0">
                <a:latin typeface="Times New Roman" panose="02020603050405020304" pitchFamily="18" charset="0"/>
                <a:cs typeface="Times New Roman" panose="02020603050405020304" pitchFamily="18" charset="0"/>
              </a:rPr>
              <a:t>координационной </a:t>
            </a:r>
            <a:r>
              <a:rPr lang="ru-RU" sz="1400" dirty="0">
                <a:latin typeface="Times New Roman" panose="02020603050405020304" pitchFamily="18" charset="0"/>
                <a:cs typeface="Times New Roman" panose="02020603050405020304" pitchFamily="18" charset="0"/>
              </a:rPr>
              <a:t>информацией.</a:t>
            </a:r>
          </a:p>
          <a:p>
            <a:r>
              <a:rPr lang="ru-RU" sz="1400" dirty="0">
                <a:latin typeface="Times New Roman" panose="02020603050405020304" pitchFamily="18" charset="0"/>
                <a:cs typeface="Times New Roman" panose="02020603050405020304" pitchFamily="18" charset="0"/>
              </a:rPr>
              <a:t>Отношения выходят за рамки отношений продавца. Они </a:t>
            </a:r>
            <a:r>
              <a:rPr lang="ru-RU" sz="1400" dirty="0" smtClean="0">
                <a:latin typeface="Times New Roman" panose="02020603050405020304" pitchFamily="18" charset="0"/>
                <a:cs typeface="Times New Roman" panose="02020603050405020304" pitchFamily="18" charset="0"/>
              </a:rPr>
              <a:t>могут принимать </a:t>
            </a:r>
            <a:r>
              <a:rPr lang="ru-RU" sz="1400" dirty="0">
                <a:latin typeface="Times New Roman" panose="02020603050405020304" pitchFamily="18" charset="0"/>
                <a:cs typeface="Times New Roman" panose="02020603050405020304" pitchFamily="18" charset="0"/>
              </a:rPr>
              <a:t>различные формы, и особенно при трамповой торговле</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судовладельцы требуют, чтобы местный представитель (</a:t>
            </a:r>
            <a:r>
              <a:rPr lang="ru-RU" sz="1400" dirty="0" smtClean="0">
                <a:latin typeface="Times New Roman" panose="02020603050405020304" pitchFamily="18" charset="0"/>
                <a:cs typeface="Times New Roman" panose="02020603050405020304" pitchFamily="18" charset="0"/>
              </a:rPr>
              <a:t>независимый </a:t>
            </a:r>
            <a:r>
              <a:rPr lang="ru-RU" sz="1400" dirty="0">
                <a:latin typeface="Times New Roman" panose="02020603050405020304" pitchFamily="18" charset="0"/>
                <a:cs typeface="Times New Roman" panose="02020603050405020304" pitchFamily="18" charset="0"/>
              </a:rPr>
              <a:t>судовой агент) выступал в качестве расширения компании.</a:t>
            </a:r>
          </a:p>
          <a:p>
            <a:r>
              <a:rPr lang="ru-RU" sz="1400" dirty="0">
                <a:latin typeface="Times New Roman" panose="02020603050405020304" pitchFamily="18" charset="0"/>
                <a:cs typeface="Times New Roman" panose="02020603050405020304" pitchFamily="18" charset="0"/>
              </a:rPr>
              <a:t>Стандарты качества для агентов важны, потому что, как и </a:t>
            </a:r>
            <a:r>
              <a:rPr lang="ru-RU" sz="1400" dirty="0" smtClean="0">
                <a:latin typeface="Times New Roman" panose="02020603050405020304" pitchFamily="18" charset="0"/>
                <a:cs typeface="Times New Roman" panose="02020603050405020304" pitchFamily="18" charset="0"/>
              </a:rPr>
              <a:t>все другие </a:t>
            </a:r>
            <a:r>
              <a:rPr lang="ru-RU" sz="1400" dirty="0">
                <a:latin typeface="Times New Roman" panose="02020603050405020304" pitchFamily="18" charset="0"/>
                <a:cs typeface="Times New Roman" panose="02020603050405020304" pitchFamily="18" charset="0"/>
              </a:rPr>
              <a:t>предприятия, агенты также могут быть целью </a:t>
            </a:r>
            <a:r>
              <a:rPr lang="ru-RU" sz="1400" dirty="0" err="1" smtClean="0">
                <a:latin typeface="Times New Roman" panose="02020603050405020304" pitchFamily="18" charset="0"/>
                <a:cs typeface="Times New Roman" panose="02020603050405020304" pitchFamily="18" charset="0"/>
              </a:rPr>
              <a:t>киберпреступников</a:t>
            </a:r>
            <a:r>
              <a:rPr lang="ru-RU" sz="1400" dirty="0">
                <a:latin typeface="Times New Roman" panose="02020603050405020304" pitchFamily="18" charset="0"/>
                <a:cs typeface="Times New Roman" panose="02020603050405020304" pitchFamily="18" charset="0"/>
              </a:rPr>
              <a:t>, например, в связи с доставкой ИТ- или </a:t>
            </a:r>
            <a:r>
              <a:rPr lang="ru-RU" sz="1400" dirty="0" smtClean="0">
                <a:latin typeface="Times New Roman" panose="02020603050405020304" pitchFamily="18" charset="0"/>
                <a:cs typeface="Times New Roman" panose="02020603050405020304" pitchFamily="18" charset="0"/>
              </a:rPr>
              <a:t>ОТ-оборудования на </a:t>
            </a:r>
            <a:r>
              <a:rPr lang="ru-RU" sz="1400" dirty="0">
                <a:latin typeface="Times New Roman" panose="02020603050405020304" pitchFamily="18" charset="0"/>
                <a:cs typeface="Times New Roman" panose="02020603050405020304" pitchFamily="18" charset="0"/>
              </a:rPr>
              <a:t>судно.</a:t>
            </a:r>
          </a:p>
          <a:p>
            <a:r>
              <a:rPr lang="ru-RU" sz="1400" dirty="0" err="1">
                <a:latin typeface="Times New Roman" panose="02020603050405020304" pitchFamily="18" charset="0"/>
                <a:cs typeface="Times New Roman" panose="02020603050405020304" pitchFamily="18" charset="0"/>
              </a:rPr>
              <a:t>Киберпреступность</a:t>
            </a:r>
            <a:r>
              <a:rPr lang="ru-RU" sz="1400" dirty="0">
                <a:latin typeface="Times New Roman" panose="02020603050405020304" pitchFamily="18" charset="0"/>
                <a:cs typeface="Times New Roman" panose="02020603050405020304" pitchFamily="18" charset="0"/>
              </a:rPr>
              <a:t>, такая как мошенничество с </a:t>
            </a:r>
            <a:r>
              <a:rPr lang="ru-RU" sz="1400" dirty="0" smtClean="0">
                <a:latin typeface="Times New Roman" panose="02020603050405020304" pitchFamily="18" charset="0"/>
                <a:cs typeface="Times New Roman" panose="02020603050405020304" pitchFamily="18" charset="0"/>
              </a:rPr>
              <a:t>использованием электронных </a:t>
            </a:r>
            <a:r>
              <a:rPr lang="ru-RU" sz="1400" dirty="0">
                <a:latin typeface="Times New Roman" panose="02020603050405020304" pitchFamily="18" charset="0"/>
                <a:cs typeface="Times New Roman" panose="02020603050405020304" pitchFamily="18" charset="0"/>
              </a:rPr>
              <a:t>проводов и ложных назначений судов, и </a:t>
            </a:r>
            <a:r>
              <a:rPr lang="ru-RU" sz="1400" dirty="0" err="1" smtClean="0">
                <a:latin typeface="Times New Roman" panose="02020603050405020304" pitchFamily="18" charset="0"/>
                <a:cs typeface="Times New Roman" panose="02020603050405020304" pitchFamily="18" charset="0"/>
              </a:rPr>
              <a:t>киберугрозы</a:t>
            </a:r>
            <a:r>
              <a:rPr lang="ru-RU" sz="1400" dirty="0" smtClean="0">
                <a:latin typeface="Times New Roman" panose="02020603050405020304" pitchFamily="18" charset="0"/>
                <a:cs typeface="Times New Roman" panose="02020603050405020304" pitchFamily="18" charset="0"/>
              </a:rPr>
              <a:t>, такие </a:t>
            </a:r>
            <a:r>
              <a:rPr lang="ru-RU" sz="1400" dirty="0">
                <a:latin typeface="Times New Roman" panose="02020603050405020304" pitchFamily="18" charset="0"/>
                <a:cs typeface="Times New Roman" panose="02020603050405020304" pitchFamily="18" charset="0"/>
              </a:rPr>
              <a:t>как программы-вымогатели и взломы, требуют совместных </a:t>
            </a:r>
            <a:r>
              <a:rPr lang="ru-RU" sz="1400" dirty="0" err="1" smtClean="0">
                <a:latin typeface="Times New Roman" panose="02020603050405020304" pitchFamily="18" charset="0"/>
                <a:cs typeface="Times New Roman" panose="02020603050405020304" pitchFamily="18" charset="0"/>
              </a:rPr>
              <a:t>киберстратегий</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и </a:t>
            </a:r>
            <a:r>
              <a:rPr lang="ru-RU" sz="1400" dirty="0">
                <a:latin typeface="Times New Roman" panose="02020603050405020304" pitchFamily="18" charset="0"/>
                <a:cs typeface="Times New Roman" panose="02020603050405020304" pitchFamily="18" charset="0"/>
              </a:rPr>
              <a:t>расширенных </a:t>
            </a:r>
            <a:r>
              <a:rPr lang="ru-RU" sz="1400" dirty="0" err="1">
                <a:latin typeface="Times New Roman" panose="02020603050405020304" pitchFamily="18" charset="0"/>
                <a:cs typeface="Times New Roman" panose="02020603050405020304" pitchFamily="18" charset="0"/>
              </a:rPr>
              <a:t>киберотношений</a:t>
            </a:r>
            <a:r>
              <a:rPr lang="ru-RU" sz="1400" dirty="0">
                <a:latin typeface="Times New Roman" panose="02020603050405020304" pitchFamily="18" charset="0"/>
                <a:cs typeface="Times New Roman" panose="02020603050405020304" pitchFamily="18" charset="0"/>
              </a:rPr>
              <a:t> между </a:t>
            </a:r>
            <a:r>
              <a:rPr lang="ru-RU" sz="1400" dirty="0" smtClean="0">
                <a:latin typeface="Times New Roman" panose="02020603050405020304" pitchFamily="18" charset="0"/>
                <a:cs typeface="Times New Roman" panose="02020603050405020304" pitchFamily="18" charset="0"/>
              </a:rPr>
              <a:t>судовладельцами </a:t>
            </a:r>
            <a:r>
              <a:rPr lang="ru-RU" sz="1400" dirty="0">
                <a:latin typeface="Times New Roman" panose="02020603050405020304" pitchFamily="18" charset="0"/>
                <a:cs typeface="Times New Roman" panose="02020603050405020304" pitchFamily="18" charset="0"/>
              </a:rPr>
              <a:t>и агентами для снижения таких </a:t>
            </a:r>
            <a:r>
              <a:rPr lang="ru-RU" sz="1400" dirty="0" err="1">
                <a:latin typeface="Times New Roman" panose="02020603050405020304" pitchFamily="18" charset="0"/>
                <a:cs typeface="Times New Roman" panose="02020603050405020304" pitchFamily="18" charset="0"/>
              </a:rPr>
              <a:t>киберрисков</a:t>
            </a:r>
            <a:r>
              <a:rPr lang="ru-RU"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61160330"/>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344488"/>
            <a:ext cx="6624736" cy="7448193"/>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11.3.3. Отношения с </a:t>
            </a:r>
            <a:r>
              <a:rPr lang="ru-RU" sz="1400" b="1" i="1" dirty="0" smtClean="0">
                <a:latin typeface="Times New Roman" panose="02020603050405020304" pitchFamily="18" charset="0"/>
                <a:cs typeface="Times New Roman" panose="02020603050405020304" pitchFamily="18" charset="0"/>
              </a:rPr>
              <a:t>поставщиками и </a:t>
            </a:r>
            <a:r>
              <a:rPr lang="ru-RU" sz="1400" b="1" i="1" dirty="0">
                <a:latin typeface="Times New Roman" panose="02020603050405020304" pitchFamily="18" charset="0"/>
                <a:cs typeface="Times New Roman" panose="02020603050405020304" pitchFamily="18" charset="0"/>
              </a:rPr>
              <a:t>другими внешними </a:t>
            </a:r>
            <a:r>
              <a:rPr lang="ru-RU" sz="1400" b="1" i="1" dirty="0" smtClean="0">
                <a:latin typeface="Times New Roman" panose="02020603050405020304" pitchFamily="18" charset="0"/>
                <a:cs typeface="Times New Roman" panose="02020603050405020304" pitchFamily="18" charset="0"/>
              </a:rPr>
              <a:t>сторонами</a:t>
            </a:r>
          </a:p>
          <a:p>
            <a:endParaRPr lang="ru-RU" sz="1600" b="1" i="1"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Компании должны оценивать процессы физической </a:t>
            </a:r>
            <a:r>
              <a:rPr lang="ru-RU" sz="1600" dirty="0" smtClean="0">
                <a:latin typeface="Times New Roman" panose="02020603050405020304" pitchFamily="18" charset="0"/>
                <a:cs typeface="Times New Roman" panose="02020603050405020304" pitchFamily="18" charset="0"/>
              </a:rPr>
              <a:t>безопасности </a:t>
            </a:r>
            <a:r>
              <a:rPr lang="ru-RU" sz="1600" dirty="0">
                <a:latin typeface="Times New Roman" panose="02020603050405020304" pitchFamily="18" charset="0"/>
                <a:cs typeface="Times New Roman" panose="02020603050405020304" pitchFamily="18" charset="0"/>
              </a:rPr>
              <a:t>и управления </a:t>
            </a:r>
            <a:r>
              <a:rPr lang="ru-RU" sz="1600" dirty="0" err="1">
                <a:latin typeface="Times New Roman" panose="02020603050405020304" pitchFamily="18" charset="0"/>
                <a:cs typeface="Times New Roman" panose="02020603050405020304" pitchFamily="18" charset="0"/>
              </a:rPr>
              <a:t>киберрисками</a:t>
            </a:r>
            <a:r>
              <a:rPr lang="ru-RU" sz="1600" dirty="0">
                <a:latin typeface="Times New Roman" panose="02020603050405020304" pitchFamily="18" charset="0"/>
                <a:cs typeface="Times New Roman" panose="02020603050405020304" pitchFamily="18" charset="0"/>
              </a:rPr>
              <a:t> при </a:t>
            </a:r>
            <a:r>
              <a:rPr lang="ru-RU" sz="1600" dirty="0" smtClean="0">
                <a:latin typeface="Times New Roman" panose="02020603050405020304" pitchFamily="18" charset="0"/>
                <a:cs typeface="Times New Roman" panose="02020603050405020304" pitchFamily="18" charset="0"/>
              </a:rPr>
              <a:t>их взаимодействии </a:t>
            </a:r>
            <a:r>
              <a:rPr lang="ru-RU" sz="1600" dirty="0">
                <a:latin typeface="Times New Roman" panose="02020603050405020304" pitchFamily="18" charset="0"/>
                <a:cs typeface="Times New Roman" panose="02020603050405020304" pitchFamily="18" charset="0"/>
              </a:rPr>
              <a:t>с </a:t>
            </a:r>
            <a:r>
              <a:rPr lang="ru-RU" sz="1600" dirty="0" smtClean="0">
                <a:latin typeface="Times New Roman" panose="02020603050405020304" pitchFamily="18" charset="0"/>
                <a:cs typeface="Times New Roman" panose="02020603050405020304" pitchFamily="18" charset="0"/>
              </a:rPr>
              <a:t>поставщиками </a:t>
            </a:r>
            <a:r>
              <a:rPr lang="ru-RU" sz="1600" dirty="0">
                <a:latin typeface="Times New Roman" panose="02020603050405020304" pitchFamily="18" charset="0"/>
                <a:cs typeface="Times New Roman" panose="02020603050405020304" pitchFamily="18" charset="0"/>
              </a:rPr>
              <a:t>услуг, продавцами и другими внешними сторонами, </a:t>
            </a:r>
            <a:r>
              <a:rPr lang="ru-RU" sz="1600" dirty="0" smtClean="0">
                <a:latin typeface="Times New Roman" panose="02020603050405020304" pitchFamily="18" charset="0"/>
                <a:cs typeface="Times New Roman" panose="02020603050405020304" pitchFamily="18" charset="0"/>
              </a:rPr>
              <a:t>включая </a:t>
            </a:r>
            <a:r>
              <a:rPr lang="ru-RU" sz="1600" dirty="0">
                <a:latin typeface="Times New Roman" panose="02020603050405020304" pitchFamily="18" charset="0"/>
                <a:cs typeface="Times New Roman" panose="02020603050405020304" pitchFamily="18" charset="0"/>
              </a:rPr>
              <a:t>государственные органы</a:t>
            </a:r>
            <a:r>
              <a:rPr lang="ru-RU" sz="1600" dirty="0" smtClean="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Отсутствие физической и/или </a:t>
            </a:r>
            <a:r>
              <a:rPr lang="ru-RU" sz="1600" dirty="0" err="1">
                <a:latin typeface="Times New Roman" panose="02020603050405020304" pitchFamily="18" charset="0"/>
                <a:cs typeface="Times New Roman" panose="02020603050405020304" pitchFamily="18" charset="0"/>
              </a:rPr>
              <a:t>кибербезопасности</a:t>
            </a:r>
            <a:r>
              <a:rPr lang="ru-RU" sz="1600" dirty="0">
                <a:latin typeface="Times New Roman" panose="02020603050405020304" pitchFamily="18" charset="0"/>
                <a:cs typeface="Times New Roman" panose="02020603050405020304" pitchFamily="18" charset="0"/>
              </a:rPr>
              <a:t> у </a:t>
            </a:r>
            <a:r>
              <a:rPr lang="ru-RU" sz="1600" dirty="0" smtClean="0">
                <a:latin typeface="Times New Roman" panose="02020603050405020304" pitchFamily="18" charset="0"/>
                <a:cs typeface="Times New Roman" panose="02020603050405020304" pitchFamily="18" charset="0"/>
              </a:rPr>
              <a:t>поставщика</a:t>
            </a:r>
            <a:r>
              <a:rPr lang="ru-RU" sz="1600" dirty="0">
                <a:latin typeface="Times New Roman" panose="02020603050405020304" pitchFamily="18" charset="0"/>
                <a:cs typeface="Times New Roman" panose="02020603050405020304" pitchFamily="18" charset="0"/>
              </a:rPr>
              <a:t>, продавца или поставщика услуг может привести к </a:t>
            </a:r>
            <a:r>
              <a:rPr lang="ru-RU" sz="1600" dirty="0" smtClean="0">
                <a:latin typeface="Times New Roman" panose="02020603050405020304" pitchFamily="18" charset="0"/>
                <a:cs typeface="Times New Roman" panose="02020603050405020304" pitchFamily="18" charset="0"/>
              </a:rPr>
              <a:t>нарушению корпоративных </a:t>
            </a:r>
            <a:r>
              <a:rPr lang="ru-RU" sz="1600" dirty="0">
                <a:latin typeface="Times New Roman" panose="02020603050405020304" pitchFamily="18" charset="0"/>
                <a:cs typeface="Times New Roman" panose="02020603050405020304" pitchFamily="18" charset="0"/>
              </a:rPr>
              <a:t>ИТ-систем и/или повреждению судовых ОТ-/</a:t>
            </a:r>
            <a:r>
              <a:rPr lang="ru-RU" sz="1600" dirty="0" smtClean="0">
                <a:latin typeface="Times New Roman" panose="02020603050405020304" pitchFamily="18" charset="0"/>
                <a:cs typeface="Times New Roman" panose="02020603050405020304" pitchFamily="18" charset="0"/>
              </a:rPr>
              <a:t>ИТ-систем</a:t>
            </a:r>
            <a:r>
              <a:rPr lang="ru-RU" sz="1600" dirty="0">
                <a:latin typeface="Times New Roman" panose="02020603050405020304" pitchFamily="18" charset="0"/>
                <a:cs typeface="Times New Roman" panose="02020603050405020304" pitchFamily="18" charset="0"/>
              </a:rPr>
              <a:t>. Поэтому компании следует рассмотреть возможность </a:t>
            </a:r>
            <a:r>
              <a:rPr lang="ru-RU" sz="1600" dirty="0" smtClean="0">
                <a:latin typeface="Times New Roman" panose="02020603050405020304" pitchFamily="18" charset="0"/>
                <a:cs typeface="Times New Roman" panose="02020603050405020304" pitchFamily="18" charset="0"/>
              </a:rPr>
              <a:t>заключения </a:t>
            </a:r>
            <a:r>
              <a:rPr lang="ru-RU" sz="1600" dirty="0">
                <a:latin typeface="Times New Roman" panose="02020603050405020304" pitchFamily="18" charset="0"/>
                <a:cs typeface="Times New Roman" panose="02020603050405020304" pitchFamily="18" charset="0"/>
              </a:rPr>
              <a:t>соглашений и контрактов с </a:t>
            </a:r>
            <a:r>
              <a:rPr lang="ru-RU" sz="1600" dirty="0" smtClean="0">
                <a:latin typeface="Times New Roman" panose="02020603050405020304" pitchFamily="18" charset="0"/>
                <a:cs typeface="Times New Roman" panose="02020603050405020304" pitchFamily="18" charset="0"/>
              </a:rPr>
              <a:t>поставщиками/продавцами/поставщиками </a:t>
            </a:r>
            <a:r>
              <a:rPr lang="ru-RU" sz="1600" dirty="0">
                <a:latin typeface="Times New Roman" panose="02020603050405020304" pitchFamily="18" charset="0"/>
                <a:cs typeface="Times New Roman" panose="02020603050405020304" pitchFamily="18" charset="0"/>
              </a:rPr>
              <a:t>услуг, которые определяют требования и </a:t>
            </a:r>
            <a:r>
              <a:rPr lang="ru-RU" sz="1600" dirty="0" smtClean="0">
                <a:latin typeface="Times New Roman" panose="02020603050405020304" pitchFamily="18" charset="0"/>
                <a:cs typeface="Times New Roman" panose="02020603050405020304" pitchFamily="18" charset="0"/>
              </a:rPr>
              <a:t>ожидания, связанные </a:t>
            </a:r>
            <a:r>
              <a:rPr lang="ru-RU" sz="1600" dirty="0">
                <a:latin typeface="Times New Roman" panose="02020603050405020304" pitchFamily="18" charset="0"/>
                <a:cs typeface="Times New Roman" panose="02020603050405020304" pitchFamily="18" charset="0"/>
              </a:rPr>
              <a:t>с киберпространством, в зависимости от </a:t>
            </a:r>
            <a:r>
              <a:rPr lang="ru-RU" sz="1600" dirty="0" smtClean="0">
                <a:latin typeface="Times New Roman" panose="02020603050405020304" pitchFamily="18" charset="0"/>
                <a:cs typeface="Times New Roman" panose="02020603050405020304" pitchFamily="18" charset="0"/>
              </a:rPr>
              <a:t>обстоятельств. Компании </a:t>
            </a:r>
            <a:r>
              <a:rPr lang="ru-RU" sz="1600" dirty="0">
                <a:latin typeface="Times New Roman" panose="02020603050405020304" pitchFamily="18" charset="0"/>
                <a:cs typeface="Times New Roman" panose="02020603050405020304" pitchFamily="18" charset="0"/>
              </a:rPr>
              <a:t>также должны оценивать процессы управления </a:t>
            </a:r>
            <a:r>
              <a:rPr lang="ru-RU" sz="1600" dirty="0" err="1" smtClean="0">
                <a:latin typeface="Times New Roman" panose="02020603050405020304" pitchFamily="18" charset="0"/>
                <a:cs typeface="Times New Roman" panose="02020603050405020304" pitchFamily="18" charset="0"/>
              </a:rPr>
              <a:t>киберрисками</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как для новых, так и для существующих контрактов. </a:t>
            </a:r>
            <a:r>
              <a:rPr lang="ru-RU" sz="1600" dirty="0" smtClean="0">
                <a:latin typeface="Times New Roman" panose="02020603050405020304" pitchFamily="18" charset="0"/>
                <a:cs typeface="Times New Roman" panose="02020603050405020304" pitchFamily="18" charset="0"/>
              </a:rPr>
              <a:t>Существуют широко </a:t>
            </a:r>
            <a:r>
              <a:rPr lang="ru-RU" sz="1600" dirty="0">
                <a:latin typeface="Times New Roman" panose="02020603050405020304" pitchFamily="18" charset="0"/>
                <a:cs typeface="Times New Roman" panose="02020603050405020304" pitchFamily="18" charset="0"/>
              </a:rPr>
              <a:t>признанные стандарты, например контроль </a:t>
            </a:r>
            <a:r>
              <a:rPr lang="ru-RU" sz="1600" dirty="0" smtClean="0">
                <a:latin typeface="Times New Roman" panose="02020603050405020304" pitchFamily="18" charset="0"/>
                <a:cs typeface="Times New Roman" panose="02020603050405020304" pitchFamily="18" charset="0"/>
              </a:rPr>
              <a:t>сервисной </a:t>
            </a:r>
            <a:r>
              <a:rPr lang="ru-RU" sz="1600" dirty="0">
                <a:latin typeface="Times New Roman" panose="02020603050405020304" pitchFamily="18" charset="0"/>
                <a:cs typeface="Times New Roman" panose="02020603050405020304" pitchFamily="18" charset="0"/>
              </a:rPr>
              <a:t>организации (КСО-2), но компания также может </a:t>
            </a:r>
            <a:r>
              <a:rPr lang="ru-RU" sz="1600" dirty="0" smtClean="0">
                <a:latin typeface="Times New Roman" panose="02020603050405020304" pitchFamily="18" charset="0"/>
                <a:cs typeface="Times New Roman" panose="02020603050405020304" pitchFamily="18" charset="0"/>
              </a:rPr>
              <a:t>определять</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свои </a:t>
            </a:r>
            <a:r>
              <a:rPr lang="ru-RU" sz="1600" dirty="0">
                <a:latin typeface="Times New Roman" panose="02020603050405020304" pitchFamily="18" charset="0"/>
                <a:cs typeface="Times New Roman" panose="02020603050405020304" pitchFamily="18" charset="0"/>
              </a:rPr>
              <a:t>собственные стандарты.</a:t>
            </a:r>
          </a:p>
          <a:p>
            <a:r>
              <a:rPr lang="ru-RU" sz="1600" dirty="0">
                <a:latin typeface="Times New Roman" panose="02020603050405020304" pitchFamily="18" charset="0"/>
                <a:cs typeface="Times New Roman" panose="02020603050405020304" pitchFamily="18" charset="0"/>
              </a:rPr>
              <a:t>Назовем процессы, оцениваемые во время проверки </a:t>
            </a:r>
            <a:r>
              <a:rPr lang="ru-RU" sz="1600" dirty="0" smtClean="0">
                <a:latin typeface="Times New Roman" panose="02020603050405020304" pitchFamily="18" charset="0"/>
                <a:cs typeface="Times New Roman" panose="02020603050405020304" pitchFamily="18" charset="0"/>
              </a:rPr>
              <a:t>поставщиков </a:t>
            </a:r>
            <a:r>
              <a:rPr lang="ru-RU" sz="1600" dirty="0">
                <a:latin typeface="Times New Roman" panose="02020603050405020304" pitchFamily="18" charset="0"/>
                <a:cs typeface="Times New Roman" panose="02020603050405020304" pitchFamily="18" charset="0"/>
              </a:rPr>
              <a:t>и включаемые в требования </a:t>
            </a:r>
            <a:r>
              <a:rPr lang="ru-RU" sz="1600" dirty="0" smtClean="0">
                <a:latin typeface="Times New Roman" panose="02020603050405020304" pitchFamily="18" charset="0"/>
                <a:cs typeface="Times New Roman" panose="02020603050405020304" pitchFamily="18" charset="0"/>
              </a:rPr>
              <a:t>контракта:</a:t>
            </a:r>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 управление безопасностью, в том числе управление субпоставщиками;</a:t>
            </a:r>
          </a:p>
          <a:p>
            <a:r>
              <a:rPr lang="ru-RU" sz="1600" dirty="0">
                <a:latin typeface="Times New Roman" panose="02020603050405020304" pitchFamily="18" charset="0"/>
                <a:cs typeface="Times New Roman" panose="02020603050405020304" pitchFamily="18" charset="0"/>
              </a:rPr>
              <a:t>– производственная/эксплуатационная безопасность;</a:t>
            </a:r>
          </a:p>
          <a:p>
            <a:r>
              <a:rPr lang="ru-RU" sz="1600" dirty="0">
                <a:latin typeface="Times New Roman" panose="02020603050405020304" pitchFamily="18" charset="0"/>
                <a:cs typeface="Times New Roman" panose="02020603050405020304" pitchFamily="18" charset="0"/>
              </a:rPr>
              <a:t>– программная инженерия и архитектура;</a:t>
            </a:r>
          </a:p>
          <a:p>
            <a:r>
              <a:rPr lang="ru-RU" sz="1600" dirty="0">
                <a:latin typeface="Times New Roman" panose="02020603050405020304" pitchFamily="18" charset="0"/>
                <a:cs typeface="Times New Roman" panose="02020603050405020304" pitchFamily="18" charset="0"/>
              </a:rPr>
              <a:t>– управление активами и </a:t>
            </a:r>
            <a:r>
              <a:rPr lang="ru-RU" sz="1600" dirty="0" err="1">
                <a:latin typeface="Times New Roman" panose="02020603050405020304" pitchFamily="18" charset="0"/>
                <a:cs typeface="Times New Roman" panose="02020603050405020304" pitchFamily="18" charset="0"/>
              </a:rPr>
              <a:t>киберинцидентами</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 кадровая безопасность;</a:t>
            </a:r>
          </a:p>
          <a:p>
            <a:r>
              <a:rPr lang="ru-RU" sz="1600" dirty="0">
                <a:latin typeface="Times New Roman" panose="02020603050405020304" pitchFamily="18" charset="0"/>
                <a:cs typeface="Times New Roman" panose="02020603050405020304" pitchFamily="18" charset="0"/>
              </a:rPr>
              <a:t>– защита данных и информации.</a:t>
            </a:r>
          </a:p>
          <a:p>
            <a:r>
              <a:rPr lang="ru-RU" sz="1600" dirty="0">
                <a:latin typeface="Times New Roman" panose="02020603050405020304" pitchFamily="18" charset="0"/>
                <a:cs typeface="Times New Roman" panose="02020603050405020304" pitchFamily="18" charset="0"/>
              </a:rPr>
              <a:t>Оценка поставщиков услуг помимо тех, с кем компания </a:t>
            </a:r>
            <a:r>
              <a:rPr lang="ru-RU" sz="1600" dirty="0" smtClean="0">
                <a:latin typeface="Times New Roman" panose="02020603050405020304" pitchFamily="18" charset="0"/>
                <a:cs typeface="Times New Roman" panose="02020603050405020304" pitchFamily="18" charset="0"/>
              </a:rPr>
              <a:t>имеет прямые </a:t>
            </a:r>
            <a:r>
              <a:rPr lang="ru-RU" sz="1600" dirty="0">
                <a:latin typeface="Times New Roman" panose="02020603050405020304" pitchFamily="18" charset="0"/>
                <a:cs typeface="Times New Roman" panose="02020603050405020304" pitchFamily="18" charset="0"/>
              </a:rPr>
              <a:t>отношения, может быть сложной задачей, особенно для </a:t>
            </a:r>
            <a:r>
              <a:rPr lang="ru-RU" sz="1600" dirty="0" smtClean="0">
                <a:latin typeface="Times New Roman" panose="02020603050405020304" pitchFamily="18" charset="0"/>
                <a:cs typeface="Times New Roman" panose="02020603050405020304" pitchFamily="18" charset="0"/>
              </a:rPr>
              <a:t>компаний, у которых много прямых поставщиков. Третьи лица, которые </a:t>
            </a:r>
            <a:r>
              <a:rPr lang="ru-RU" sz="1600" dirty="0">
                <a:latin typeface="Times New Roman" panose="02020603050405020304" pitchFamily="18" charset="0"/>
                <a:cs typeface="Times New Roman" panose="02020603050405020304" pitchFamily="18" charset="0"/>
              </a:rPr>
              <a:t>собирают и управляют данными по управлению рисками </a:t>
            </a:r>
            <a:r>
              <a:rPr lang="ru-RU" sz="1600" dirty="0" smtClean="0">
                <a:latin typeface="Times New Roman" panose="02020603050405020304" pitchFamily="18" charset="0"/>
                <a:cs typeface="Times New Roman" panose="02020603050405020304" pitchFamily="18" charset="0"/>
              </a:rPr>
              <a:t>поставщиков</a:t>
            </a:r>
            <a:r>
              <a:rPr lang="ru-RU" sz="1600" dirty="0">
                <a:latin typeface="Times New Roman" panose="02020603050405020304" pitchFamily="18" charset="0"/>
                <a:cs typeface="Times New Roman" panose="02020603050405020304" pitchFamily="18" charset="0"/>
              </a:rPr>
              <a:t>, могут быть вариантом для рассмотрения</a:t>
            </a:r>
            <a:r>
              <a:rPr lang="ru-RU" sz="16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4179426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6632" y="416496"/>
            <a:ext cx="6552728" cy="8279190"/>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11.3.4. Субъекты, представляющие</a:t>
            </a:r>
          </a:p>
          <a:p>
            <a:r>
              <a:rPr lang="ru-RU" sz="1400" b="1" i="1" dirty="0">
                <a:latin typeface="Times New Roman" panose="02020603050405020304" pitchFamily="18" charset="0"/>
                <a:cs typeface="Times New Roman" panose="02020603050405020304" pitchFamily="18" charset="0"/>
              </a:rPr>
              <a:t>угрозу </a:t>
            </a:r>
            <a:r>
              <a:rPr lang="ru-RU" sz="1400" b="1" i="1" dirty="0" err="1" smtClean="0">
                <a:latin typeface="Times New Roman" panose="02020603050405020304" pitchFamily="18" charset="0"/>
                <a:cs typeface="Times New Roman" panose="02020603050405020304" pitchFamily="18" charset="0"/>
              </a:rPr>
              <a:t>кибербезопасности</a:t>
            </a:r>
            <a:endParaRPr lang="ru-RU" sz="1400" b="1" i="1" dirty="0" smtClean="0">
              <a:latin typeface="Times New Roman" panose="02020603050405020304" pitchFamily="18" charset="0"/>
              <a:cs typeface="Times New Roman" panose="02020603050405020304" pitchFamily="18" charset="0"/>
            </a:endParaRPr>
          </a:p>
          <a:p>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При выявлении угроз компаниям следует учитывать любые </a:t>
            </a:r>
            <a:r>
              <a:rPr lang="ru-RU" sz="1400" dirty="0" smtClean="0">
                <a:latin typeface="Times New Roman" panose="02020603050405020304" pitchFamily="18" charset="0"/>
                <a:cs typeface="Times New Roman" panose="02020603050405020304" pitchFamily="18" charset="0"/>
              </a:rPr>
              <a:t>конкретные </a:t>
            </a:r>
            <a:r>
              <a:rPr lang="ru-RU" sz="1400" dirty="0">
                <a:latin typeface="Times New Roman" panose="02020603050405020304" pitchFamily="18" charset="0"/>
                <a:cs typeface="Times New Roman" panose="02020603050405020304" pitchFamily="18" charset="0"/>
              </a:rPr>
              <a:t>аспекты способностей, возможностей и намерений </a:t>
            </a:r>
            <a:r>
              <a:rPr lang="ru-RU" sz="1400" dirty="0" smtClean="0">
                <a:latin typeface="Times New Roman" panose="02020603050405020304" pitchFamily="18" charset="0"/>
                <a:cs typeface="Times New Roman" panose="02020603050405020304" pitchFamily="18" charset="0"/>
              </a:rPr>
              <a:t>потенциальных </a:t>
            </a:r>
            <a:r>
              <a:rPr lang="ru-RU" sz="1400" dirty="0">
                <a:latin typeface="Times New Roman" panose="02020603050405020304" pitchFamily="18" charset="0"/>
                <a:cs typeface="Times New Roman" panose="02020603050405020304" pitchFamily="18" charset="0"/>
              </a:rPr>
              <a:t>участников атак. Это может включать использование, </a:t>
            </a:r>
            <a:r>
              <a:rPr lang="ru-RU" sz="1400" dirty="0" smtClean="0">
                <a:latin typeface="Times New Roman" panose="02020603050405020304" pitchFamily="18" charset="0"/>
                <a:cs typeface="Times New Roman" panose="02020603050405020304" pitchFamily="18" charset="0"/>
              </a:rPr>
              <a:t>например</a:t>
            </a:r>
            <a:r>
              <a:rPr lang="ru-RU" sz="1400" dirty="0">
                <a:latin typeface="Times New Roman" panose="02020603050405020304" pitchFamily="18" charset="0"/>
                <a:cs typeface="Times New Roman" panose="02020603050405020304" pitchFamily="18" charset="0"/>
              </a:rPr>
              <a:t>, внешнего лица или инсайдера в качестве </a:t>
            </a:r>
            <a:r>
              <a:rPr lang="ru-RU" sz="1400" dirty="0" smtClean="0">
                <a:latin typeface="Times New Roman" panose="02020603050405020304" pitchFamily="18" charset="0"/>
                <a:cs typeface="Times New Roman" panose="02020603050405020304" pitchFamily="18" charset="0"/>
              </a:rPr>
              <a:t>непреднамеренного посредника</a:t>
            </a:r>
            <a:r>
              <a:rPr lang="ru-RU" sz="1400" dirty="0">
                <a:latin typeface="Times New Roman" panose="02020603050405020304" pitchFamily="18" charset="0"/>
                <a:cs typeface="Times New Roman" panose="02020603050405020304" pitchFamily="18" charset="0"/>
              </a:rPr>
              <a:t>, неосознанно переносящего угрозу, например, на </a:t>
            </a:r>
            <a:r>
              <a:rPr lang="ru-RU" sz="1400" dirty="0" smtClean="0">
                <a:latin typeface="Times New Roman" panose="02020603050405020304" pitchFamily="18" charset="0"/>
                <a:cs typeface="Times New Roman" panose="02020603050405020304" pitchFamily="18" charset="0"/>
              </a:rPr>
              <a:t>зараженный </a:t>
            </a:r>
            <a:r>
              <a:rPr lang="ru-RU" sz="1400" dirty="0">
                <a:latin typeface="Times New Roman" panose="02020603050405020304" pitchFamily="18" charset="0"/>
                <a:cs typeface="Times New Roman" panose="02020603050405020304" pitchFamily="18" charset="0"/>
              </a:rPr>
              <a:t>USB-накопитель. После выявления угрозы следует </a:t>
            </a:r>
            <a:r>
              <a:rPr lang="ru-RU" sz="1400" dirty="0" smtClean="0">
                <a:latin typeface="Times New Roman" panose="02020603050405020304" pitchFamily="18" charset="0"/>
                <a:cs typeface="Times New Roman" panose="02020603050405020304" pitchFamily="18" charset="0"/>
              </a:rPr>
              <a:t>рассматривать </a:t>
            </a:r>
            <a:r>
              <a:rPr lang="ru-RU" sz="1400" dirty="0">
                <a:latin typeface="Times New Roman" panose="02020603050405020304" pitchFamily="18" charset="0"/>
                <a:cs typeface="Times New Roman" panose="02020603050405020304" pitchFamily="18" charset="0"/>
              </a:rPr>
              <a:t>наряду с выявленными уязвимостями для оценки </a:t>
            </a:r>
            <a:r>
              <a:rPr lang="ru-RU" sz="1400" dirty="0" smtClean="0">
                <a:latin typeface="Times New Roman" panose="02020603050405020304" pitchFamily="18" charset="0"/>
                <a:cs typeface="Times New Roman" panose="02020603050405020304" pitchFamily="18" charset="0"/>
              </a:rPr>
              <a:t>вероятности </a:t>
            </a:r>
            <a:r>
              <a:rPr lang="ru-RU" sz="1400" dirty="0">
                <a:latin typeface="Times New Roman" panose="02020603050405020304" pitchFamily="18" charset="0"/>
                <a:cs typeface="Times New Roman" panose="02020603050405020304" pitchFamily="18" charset="0"/>
              </a:rPr>
              <a:t>атаки или инцидента. Вместе с воздействием данного </a:t>
            </a:r>
            <a:r>
              <a:rPr lang="ru-RU" sz="1400" dirty="0" smtClean="0">
                <a:latin typeface="Times New Roman" panose="02020603050405020304" pitchFamily="18" charset="0"/>
                <a:cs typeface="Times New Roman" panose="02020603050405020304" pitchFamily="18" charset="0"/>
              </a:rPr>
              <a:t>инцидента вероятность </a:t>
            </a:r>
            <a:r>
              <a:rPr lang="ru-RU" sz="1400" dirty="0">
                <a:latin typeface="Times New Roman" panose="02020603050405020304" pitchFamily="18" charset="0"/>
                <a:cs typeface="Times New Roman" panose="02020603050405020304" pitchFamily="18" charset="0"/>
              </a:rPr>
              <a:t>возникновения инцидента создает фактор </a:t>
            </a:r>
            <a:r>
              <a:rPr lang="ru-RU" sz="1400" dirty="0" smtClean="0">
                <a:latin typeface="Times New Roman" panose="02020603050405020304" pitchFamily="18" charset="0"/>
                <a:cs typeface="Times New Roman" panose="02020603050405020304" pitchFamily="18" charset="0"/>
              </a:rPr>
              <a:t>риска.</a:t>
            </a:r>
          </a:p>
          <a:p>
            <a:r>
              <a:rPr lang="ru-RU" sz="1400" dirty="0" smtClean="0">
                <a:latin typeface="Times New Roman" panose="02020603050405020304" pitchFamily="18" charset="0"/>
                <a:cs typeface="Times New Roman" panose="02020603050405020304" pitchFamily="18" charset="0"/>
              </a:rPr>
              <a:t>Организации </a:t>
            </a:r>
            <a:r>
              <a:rPr lang="ru-RU" sz="1400" dirty="0">
                <a:latin typeface="Times New Roman" panose="02020603050405020304" pitchFamily="18" charset="0"/>
                <a:cs typeface="Times New Roman" panose="02020603050405020304" pitchFamily="18" charset="0"/>
              </a:rPr>
              <a:t>и отдельные лица могут представлять </a:t>
            </a:r>
            <a:r>
              <a:rPr lang="ru-RU" sz="1400" dirty="0" smtClean="0">
                <a:latin typeface="Times New Roman" panose="02020603050405020304" pitchFamily="18" charset="0"/>
                <a:cs typeface="Times New Roman" panose="02020603050405020304" pitchFamily="18" charset="0"/>
              </a:rPr>
              <a:t>преднамеренную </a:t>
            </a:r>
            <a:r>
              <a:rPr lang="ru-RU" sz="1400" dirty="0">
                <a:latin typeface="Times New Roman" panose="02020603050405020304" pitchFamily="18" charset="0"/>
                <a:cs typeface="Times New Roman" panose="02020603050405020304" pitchFamily="18" charset="0"/>
              </a:rPr>
              <a:t>или даже непреднамеренную угрозу безопасности </a:t>
            </a:r>
            <a:r>
              <a:rPr lang="ru-RU" sz="1400" dirty="0" smtClean="0">
                <a:latin typeface="Times New Roman" panose="02020603050405020304" pitchFamily="18" charset="0"/>
                <a:cs typeface="Times New Roman" panose="02020603050405020304" pitchFamily="18" charset="0"/>
              </a:rPr>
              <a:t>экипажа, окружающей </a:t>
            </a:r>
            <a:r>
              <a:rPr lang="ru-RU" sz="1400" dirty="0">
                <a:latin typeface="Times New Roman" panose="02020603050405020304" pitchFamily="18" charset="0"/>
                <a:cs typeface="Times New Roman" panose="02020603050405020304" pitchFamily="18" charset="0"/>
              </a:rPr>
              <a:t>среды и корабля. Можно определить перечень </a:t>
            </a:r>
            <a:r>
              <a:rPr lang="ru-RU" sz="1400" dirty="0" smtClean="0">
                <a:latin typeface="Times New Roman" panose="02020603050405020304" pitchFamily="18" charset="0"/>
                <a:cs typeface="Times New Roman" panose="02020603050405020304" pitchFamily="18" charset="0"/>
              </a:rPr>
              <a:t>примеров </a:t>
            </a:r>
            <a:r>
              <a:rPr lang="ru-RU" sz="1400" dirty="0">
                <a:latin typeface="Times New Roman" panose="02020603050405020304" pitchFamily="18" charset="0"/>
                <a:cs typeface="Times New Roman" panose="02020603050405020304" pitchFamily="18" charset="0"/>
              </a:rPr>
              <a:t>субъектов угроз, их возможные мотивы и цели (табл. 11.2).</a:t>
            </a:r>
          </a:p>
          <a:p>
            <a:r>
              <a:rPr lang="ru-RU" sz="1400" dirty="0">
                <a:latin typeface="Times New Roman" panose="02020603050405020304" pitchFamily="18" charset="0"/>
                <a:cs typeface="Times New Roman" panose="02020603050405020304" pitchFamily="18" charset="0"/>
              </a:rPr>
              <a:t>Список не является исчерпывающим. Такие субъекты угроз </a:t>
            </a:r>
            <a:r>
              <a:rPr lang="ru-RU" sz="1400" dirty="0" smtClean="0">
                <a:latin typeface="Times New Roman" panose="02020603050405020304" pitchFamily="18" charset="0"/>
                <a:cs typeface="Times New Roman" panose="02020603050405020304" pitchFamily="18" charset="0"/>
              </a:rPr>
              <a:t>будут </a:t>
            </a:r>
            <a:r>
              <a:rPr lang="ru-RU" sz="1400" dirty="0">
                <a:latin typeface="Times New Roman" panose="02020603050405020304" pitchFamily="18" charset="0"/>
                <a:cs typeface="Times New Roman" panose="02020603050405020304" pitchFamily="18" charset="0"/>
              </a:rPr>
              <a:t>обладать различной степенью навыков и ресурсов, чтобы </a:t>
            </a:r>
            <a:r>
              <a:rPr lang="ru-RU" sz="1400" dirty="0" smtClean="0">
                <a:latin typeface="Times New Roman" panose="02020603050405020304" pitchFamily="18" charset="0"/>
                <a:cs typeface="Times New Roman" panose="02020603050405020304" pitchFamily="18" charset="0"/>
              </a:rPr>
              <a:t>потенциально </a:t>
            </a:r>
            <a:r>
              <a:rPr lang="ru-RU" sz="1400" dirty="0">
                <a:latin typeface="Times New Roman" panose="02020603050405020304" pitchFamily="18" charset="0"/>
                <a:cs typeface="Times New Roman" panose="02020603050405020304" pitchFamily="18" charset="0"/>
              </a:rPr>
              <a:t>угрожать безопасности судов и способности компании </a:t>
            </a:r>
            <a:r>
              <a:rPr lang="ru-RU" sz="1400" dirty="0" smtClean="0">
                <a:latin typeface="Times New Roman" panose="02020603050405020304" pitchFamily="18" charset="0"/>
                <a:cs typeface="Times New Roman" panose="02020603050405020304" pitchFamily="18" charset="0"/>
              </a:rPr>
              <a:t>вести </a:t>
            </a:r>
            <a:r>
              <a:rPr lang="ru-RU" sz="1400" dirty="0">
                <a:latin typeface="Times New Roman" panose="02020603050405020304" pitchFamily="18" charset="0"/>
                <a:cs typeface="Times New Roman" panose="02020603050405020304" pitchFamily="18" charset="0"/>
              </a:rPr>
              <a:t>свой бизнес</a:t>
            </a:r>
            <a:r>
              <a:rPr lang="ru-RU" sz="1400" dirty="0" smtClean="0">
                <a:latin typeface="Times New Roman" panose="02020603050405020304" pitchFamily="18" charset="0"/>
                <a:cs typeface="Times New Roman" panose="02020603050405020304" pitchFamily="18" charset="0"/>
              </a:rPr>
              <a:t>.</a:t>
            </a:r>
          </a:p>
          <a:p>
            <a:endParaRPr lang="ru-RU" sz="1400" dirty="0">
              <a:latin typeface="Times New Roman" panose="02020603050405020304" pitchFamily="18" charset="0"/>
              <a:cs typeface="Times New Roman" panose="02020603050405020304" pitchFamily="18" charset="0"/>
            </a:endParaRPr>
          </a:p>
          <a:p>
            <a:r>
              <a:rPr lang="ru-RU" sz="1400" b="1" i="1" dirty="0"/>
              <a:t>11.3.5. Посещение судов третьими лицами</a:t>
            </a:r>
          </a:p>
          <a:p>
            <a:r>
              <a:rPr lang="ru-RU" sz="1400" b="1" i="1" dirty="0"/>
              <a:t>и удаленный доступ к </a:t>
            </a:r>
            <a:r>
              <a:rPr lang="ru-RU" sz="1400" b="1" i="1" dirty="0" err="1"/>
              <a:t>киберсистемам</a:t>
            </a:r>
            <a:endParaRPr lang="ru-RU" sz="1400" b="1" i="1" dirty="0"/>
          </a:p>
          <a:p>
            <a:r>
              <a:rPr lang="ru-RU" sz="1400" dirty="0"/>
              <a:t>Посещение судов третьими лицами, для которых требуется </a:t>
            </a:r>
            <a:r>
              <a:rPr lang="ru-RU" sz="1400" dirty="0" smtClean="0"/>
              <a:t>подключение </a:t>
            </a:r>
            <a:r>
              <a:rPr lang="ru-RU" sz="1400" dirty="0"/>
              <a:t>к одному или нескольким компьютерам на борту, </a:t>
            </a:r>
            <a:r>
              <a:rPr lang="ru-RU" sz="1400" dirty="0" smtClean="0"/>
              <a:t>также может </a:t>
            </a:r>
            <a:r>
              <a:rPr lang="ru-RU" sz="1400" dirty="0"/>
              <a:t>привести к подключению судна к берегу.</a:t>
            </a:r>
          </a:p>
          <a:p>
            <a:r>
              <a:rPr lang="ru-RU" sz="1400" dirty="0"/>
              <a:t>Техники, продавцы, портовые и другие официальные лица, </a:t>
            </a:r>
            <a:r>
              <a:rPr lang="ru-RU" sz="1400" dirty="0" smtClean="0"/>
              <a:t>представители </a:t>
            </a:r>
            <a:r>
              <a:rPr lang="ru-RU" sz="1400" dirty="0"/>
              <a:t>морских терминалов, агенты, лоцманы и другие </a:t>
            </a:r>
            <a:r>
              <a:rPr lang="ru-RU" sz="1400" dirty="0" smtClean="0"/>
              <a:t>технические </a:t>
            </a:r>
            <a:r>
              <a:rPr lang="ru-RU" sz="1400" dirty="0"/>
              <a:t>специалисты обычно садятся на судно и подключают </a:t>
            </a:r>
            <a:r>
              <a:rPr lang="ru-RU" sz="1400" dirty="0" smtClean="0"/>
              <a:t>устройства</a:t>
            </a:r>
            <a:r>
              <a:rPr lang="ru-RU" sz="1400" dirty="0"/>
              <a:t>, такие как ноутбуки и планшеты.</a:t>
            </a:r>
          </a:p>
          <a:p>
            <a:r>
              <a:rPr lang="ru-RU" sz="1400" dirty="0"/>
              <a:t>Некоторым техническим специалистам может потребоваться</a:t>
            </a:r>
          </a:p>
          <a:p>
            <a:r>
              <a:rPr lang="ru-RU" sz="1400" dirty="0"/>
              <a:t>использование съемных носителей для обновления компьютеров</a:t>
            </a:r>
            <a:r>
              <a:rPr lang="ru-RU" sz="1400" dirty="0" smtClean="0"/>
              <a:t>,</a:t>
            </a:r>
            <a:r>
              <a:rPr lang="ru-RU" sz="1400" dirty="0"/>
              <a:t> загрузки</a:t>
            </a:r>
          </a:p>
          <a:p>
            <a:r>
              <a:rPr lang="ru-RU" sz="1400" dirty="0"/>
              <a:t>данных и/или выполнения других задач. Известно, что таможенники</a:t>
            </a:r>
          </a:p>
          <a:p>
            <a:r>
              <a:rPr lang="ru-RU" sz="1400" dirty="0"/>
              <a:t>и офицеры государственного портового контроля садятся</a:t>
            </a:r>
          </a:p>
          <a:p>
            <a:r>
              <a:rPr lang="ru-RU" sz="1400" dirty="0"/>
              <a:t>на судно и просят использовать компьютер для «печати </a:t>
            </a:r>
            <a:r>
              <a:rPr lang="ru-RU" sz="1400" dirty="0" smtClean="0"/>
              <a:t>официальных </a:t>
            </a:r>
            <a:r>
              <a:rPr lang="ru-RU" sz="1400" dirty="0"/>
              <a:t>документов» после того, как вставили неизвестный </a:t>
            </a:r>
            <a:r>
              <a:rPr lang="ru-RU" sz="1400" dirty="0" smtClean="0"/>
              <a:t>съемный носитель</a:t>
            </a:r>
            <a:r>
              <a:rPr lang="ru-RU" sz="1400" dirty="0"/>
              <a:t>.</a:t>
            </a:r>
          </a:p>
          <a:p>
            <a:r>
              <a:rPr lang="ru-RU" sz="1400" dirty="0"/>
              <a:t>Иногда нет контроля относительно того, кто имеет доступ к </a:t>
            </a:r>
            <a:r>
              <a:rPr lang="ru-RU" sz="1400" dirty="0" smtClean="0"/>
              <a:t>судовым </a:t>
            </a:r>
            <a:r>
              <a:rPr lang="ru-RU" sz="1400" dirty="0"/>
              <a:t>системам, например, во время ремонтных работ в доке, </a:t>
            </a:r>
            <a:r>
              <a:rPr lang="ru-RU" sz="1400" dirty="0" smtClean="0"/>
              <a:t>простоя </a:t>
            </a:r>
            <a:r>
              <a:rPr lang="ru-RU" sz="1400" dirty="0"/>
              <a:t>или при приемке нового или существующего судна. В </a:t>
            </a:r>
            <a:r>
              <a:rPr lang="ru-RU" sz="1400" dirty="0" smtClean="0"/>
              <a:t>таких случаях </a:t>
            </a:r>
            <a:r>
              <a:rPr lang="ru-RU" sz="1400" dirty="0"/>
              <a:t>сложно определить, осталось ли вредоносное ПО во </a:t>
            </a:r>
            <a:r>
              <a:rPr lang="ru-RU" sz="1400" dirty="0" smtClean="0"/>
              <a:t>встроенных </a:t>
            </a:r>
            <a:r>
              <a:rPr lang="ru-RU" sz="1400" dirty="0"/>
              <a:t>системах.</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3339617"/>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861774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11.4. Ключевые аспекты реагирования</a:t>
            </a:r>
          </a:p>
          <a:p>
            <a:r>
              <a:rPr lang="ru-RU" sz="1600" b="1" dirty="0">
                <a:latin typeface="Times New Roman" panose="02020603050405020304" pitchFamily="18" charset="0"/>
                <a:cs typeface="Times New Roman" panose="02020603050405020304" pitchFamily="18" charset="0"/>
              </a:rPr>
              <a:t>на </a:t>
            </a:r>
            <a:r>
              <a:rPr lang="ru-RU" sz="1600" b="1" dirty="0" err="1">
                <a:latin typeface="Times New Roman" panose="02020603050405020304" pitchFamily="18" charset="0"/>
                <a:cs typeface="Times New Roman" panose="02020603050405020304" pitchFamily="18" charset="0"/>
              </a:rPr>
              <a:t>киберинциденты</a:t>
            </a:r>
            <a:endParaRPr lang="ru-RU" sz="1600" b="1" dirty="0">
              <a:latin typeface="Times New Roman" panose="02020603050405020304" pitchFamily="18" charset="0"/>
              <a:cs typeface="Times New Roman" panose="02020603050405020304" pitchFamily="18" charset="0"/>
            </a:endParaRPr>
          </a:p>
          <a:p>
            <a:r>
              <a:rPr lang="ru-RU" sz="1600" b="1" i="1" dirty="0">
                <a:latin typeface="Times New Roman" panose="02020603050405020304" pitchFamily="18" charset="0"/>
                <a:cs typeface="Times New Roman" panose="02020603050405020304" pitchFamily="18" charset="0"/>
              </a:rPr>
              <a:t>11.4.1. Меры обнаружения, блокировки и оповещения</a:t>
            </a:r>
          </a:p>
          <a:p>
            <a:r>
              <a:rPr lang="ru-RU" sz="1600" b="1" i="1" dirty="0">
                <a:latin typeface="Times New Roman" panose="02020603050405020304" pitchFamily="18" charset="0"/>
                <a:cs typeface="Times New Roman" panose="02020603050405020304" pitchFamily="18" charset="0"/>
              </a:rPr>
              <a:t>о </a:t>
            </a:r>
            <a:r>
              <a:rPr lang="ru-RU" sz="1600" b="1" i="1" dirty="0" err="1" smtClean="0">
                <a:latin typeface="Times New Roman" panose="02020603050405020304" pitchFamily="18" charset="0"/>
                <a:cs typeface="Times New Roman" panose="02020603050405020304" pitchFamily="18" charset="0"/>
              </a:rPr>
              <a:t>киберугрозах</a:t>
            </a:r>
            <a:endParaRPr lang="ru-RU" sz="1600" b="1" i="1" dirty="0" smtClean="0">
              <a:latin typeface="Times New Roman" panose="02020603050405020304" pitchFamily="18" charset="0"/>
              <a:cs typeface="Times New Roman" panose="02020603050405020304" pitchFamily="18" charset="0"/>
            </a:endParaRPr>
          </a:p>
          <a:p>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Обнаружение взломов и заражений — главная задача </a:t>
            </a:r>
            <a:r>
              <a:rPr lang="ru-RU" sz="1400" dirty="0" smtClean="0">
                <a:latin typeface="Times New Roman" panose="02020603050405020304" pitchFamily="18" charset="0"/>
                <a:cs typeface="Times New Roman" panose="02020603050405020304" pitchFamily="18" charset="0"/>
              </a:rPr>
              <a:t>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Необходимо установить базовый уровень </a:t>
            </a:r>
            <a:r>
              <a:rPr lang="ru-RU" sz="1400" dirty="0" smtClean="0">
                <a:latin typeface="Times New Roman" panose="02020603050405020304" pitchFamily="18" charset="0"/>
                <a:cs typeface="Times New Roman" panose="02020603050405020304" pitchFamily="18" charset="0"/>
              </a:rPr>
              <a:t>сетевых</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операций </a:t>
            </a:r>
            <a:r>
              <a:rPr lang="ru-RU" sz="1400" dirty="0">
                <a:latin typeface="Times New Roman" panose="02020603050405020304" pitchFamily="18" charset="0"/>
                <a:cs typeface="Times New Roman" panose="02020603050405020304" pitchFamily="18" charset="0"/>
              </a:rPr>
              <a:t>и ожидаемые потоки данных для пользователей и </a:t>
            </a:r>
            <a:r>
              <a:rPr lang="ru-RU" sz="1400" dirty="0" smtClean="0">
                <a:latin typeface="Times New Roman" panose="02020603050405020304" pitchFamily="18" charset="0"/>
                <a:cs typeface="Times New Roman" panose="02020603050405020304" pitchFamily="18" charset="0"/>
              </a:rPr>
              <a:t>систем, чтобы </a:t>
            </a:r>
            <a:r>
              <a:rPr lang="ru-RU" sz="1400" dirty="0">
                <a:latin typeface="Times New Roman" panose="02020603050405020304" pitchFamily="18" charset="0"/>
                <a:cs typeface="Times New Roman" panose="02020603050405020304" pitchFamily="18" charset="0"/>
              </a:rPr>
              <a:t>можно было установить пороговые значения для </a:t>
            </a:r>
            <a:r>
              <a:rPr lang="ru-RU" sz="1400" dirty="0" smtClean="0">
                <a:latin typeface="Times New Roman" panose="02020603050405020304" pitchFamily="18" charset="0"/>
                <a:cs typeface="Times New Roman" panose="02020603050405020304" pitchFamily="18" charset="0"/>
              </a:rPr>
              <a:t>оповещения о </a:t>
            </a:r>
            <a:r>
              <a:rPr lang="ru-RU" sz="1400" dirty="0" err="1">
                <a:latin typeface="Times New Roman" panose="02020603050405020304" pitchFamily="18" charset="0"/>
                <a:cs typeface="Times New Roman" panose="02020603050405020304" pitchFamily="18" charset="0"/>
              </a:rPr>
              <a:t>киберинцидентах</a:t>
            </a:r>
            <a:r>
              <a:rPr lang="ru-RU" sz="1400" dirty="0">
                <a:latin typeface="Times New Roman" panose="02020603050405020304" pitchFamily="18" charset="0"/>
                <a:cs typeface="Times New Roman" panose="02020603050405020304" pitchFamily="18" charset="0"/>
              </a:rPr>
              <a:t>. Ключом к этому будет определение ролей и </a:t>
            </a:r>
            <a:r>
              <a:rPr lang="ru-RU" sz="1400" dirty="0" smtClean="0">
                <a:latin typeface="Times New Roman" panose="02020603050405020304" pitchFamily="18" charset="0"/>
                <a:cs typeface="Times New Roman" panose="02020603050405020304" pitchFamily="18" charset="0"/>
              </a:rPr>
              <a:t>обязанностей </a:t>
            </a:r>
            <a:r>
              <a:rPr lang="ru-RU" sz="1400" dirty="0">
                <a:latin typeface="Times New Roman" panose="02020603050405020304" pitchFamily="18" charset="0"/>
                <a:cs typeface="Times New Roman" panose="02020603050405020304" pitchFamily="18" charset="0"/>
              </a:rPr>
              <a:t>по обнаружению, чтобы обеспечить подотчетность.</a:t>
            </a:r>
          </a:p>
          <a:p>
            <a:r>
              <a:rPr lang="ru-RU" sz="1400" dirty="0">
                <a:latin typeface="Times New Roman" panose="02020603050405020304" pitchFamily="18" charset="0"/>
                <a:cs typeface="Times New Roman" panose="02020603050405020304" pitchFamily="18" charset="0"/>
              </a:rPr>
              <a:t>Кроме того, компания может выбрать включение </a:t>
            </a:r>
            <a:r>
              <a:rPr lang="ru-RU" sz="1400" i="1" dirty="0">
                <a:latin typeface="Times New Roman" panose="02020603050405020304" pitchFamily="18" charset="0"/>
                <a:cs typeface="Times New Roman" panose="02020603050405020304" pitchFamily="18" charset="0"/>
              </a:rPr>
              <a:t>системы </a:t>
            </a:r>
            <a:r>
              <a:rPr lang="ru-RU" sz="1400" i="1" dirty="0" smtClean="0">
                <a:latin typeface="Times New Roman" panose="02020603050405020304" pitchFamily="18" charset="0"/>
                <a:cs typeface="Times New Roman" panose="02020603050405020304" pitchFamily="18" charset="0"/>
              </a:rPr>
              <a:t>обнаружения </a:t>
            </a:r>
            <a:r>
              <a:rPr lang="ru-RU" sz="1400" i="1" dirty="0">
                <a:latin typeface="Times New Roman" panose="02020603050405020304" pitchFamily="18" charset="0"/>
                <a:cs typeface="Times New Roman" panose="02020603050405020304" pitchFamily="18" charset="0"/>
              </a:rPr>
              <a:t>вторжений </a:t>
            </a:r>
            <a:r>
              <a:rPr lang="ru-RU" sz="1400" dirty="0">
                <a:latin typeface="Times New Roman" panose="02020603050405020304" pitchFamily="18" charset="0"/>
                <a:cs typeface="Times New Roman" panose="02020603050405020304" pitchFamily="18" charset="0"/>
              </a:rPr>
              <a:t>(IDS) или </a:t>
            </a:r>
            <a:r>
              <a:rPr lang="ru-RU" sz="1400" i="1" dirty="0">
                <a:latin typeface="Times New Roman" panose="02020603050405020304" pitchFamily="18" charset="0"/>
                <a:cs typeface="Times New Roman" panose="02020603050405020304" pitchFamily="18" charset="0"/>
              </a:rPr>
              <a:t>системы предотвращения </a:t>
            </a:r>
            <a:r>
              <a:rPr lang="ru-RU" sz="1400" i="1" dirty="0" smtClean="0">
                <a:latin typeface="Times New Roman" panose="02020603050405020304" pitchFamily="18" charset="0"/>
                <a:cs typeface="Times New Roman" panose="02020603050405020304" pitchFamily="18" charset="0"/>
              </a:rPr>
              <a:t>вторжений </a:t>
            </a:r>
            <a:r>
              <a:rPr lang="ru-RU" sz="1400" dirty="0">
                <a:latin typeface="Times New Roman" panose="02020603050405020304" pitchFamily="18" charset="0"/>
                <a:cs typeface="Times New Roman" panose="02020603050405020304" pitchFamily="18" charset="0"/>
              </a:rPr>
              <a:t>(IPS) в сеть или как часть межсетевого экрана. Некоторые из </a:t>
            </a:r>
            <a:r>
              <a:rPr lang="ru-RU" sz="1400" dirty="0" smtClean="0">
                <a:latin typeface="Times New Roman" panose="02020603050405020304" pitchFamily="18" charset="0"/>
                <a:cs typeface="Times New Roman" panose="02020603050405020304" pitchFamily="18" charset="0"/>
              </a:rPr>
              <a:t>их основных </a:t>
            </a:r>
            <a:r>
              <a:rPr lang="ru-RU" sz="1400" dirty="0">
                <a:latin typeface="Times New Roman" panose="02020603050405020304" pitchFamily="18" charset="0"/>
                <a:cs typeface="Times New Roman" panose="02020603050405020304" pitchFamily="18" charset="0"/>
              </a:rPr>
              <a:t>функций включают идентификацию </a:t>
            </a:r>
            <a:r>
              <a:rPr lang="ru-RU" sz="1400" dirty="0" smtClean="0">
                <a:latin typeface="Times New Roman" panose="02020603050405020304" pitchFamily="18" charset="0"/>
                <a:cs typeface="Times New Roman" panose="02020603050405020304" pitchFamily="18" charset="0"/>
              </a:rPr>
              <a:t>угроз/вредоносной активности </a:t>
            </a:r>
            <a:r>
              <a:rPr lang="ru-RU" sz="1400" dirty="0">
                <a:latin typeface="Times New Roman" panose="02020603050405020304" pitchFamily="18" charset="0"/>
                <a:cs typeface="Times New Roman" panose="02020603050405020304" pitchFamily="18" charset="0"/>
              </a:rPr>
              <a:t>и кодировки, а затем ведение журнала, составление </a:t>
            </a:r>
            <a:r>
              <a:rPr lang="ru-RU" sz="1400" dirty="0" smtClean="0">
                <a:latin typeface="Times New Roman" panose="02020603050405020304" pitchFamily="18" charset="0"/>
                <a:cs typeface="Times New Roman" panose="02020603050405020304" pitchFamily="18" charset="0"/>
              </a:rPr>
              <a:t>отчетов </a:t>
            </a:r>
            <a:r>
              <a:rPr lang="ru-RU" sz="1400" dirty="0">
                <a:latin typeface="Times New Roman" panose="02020603050405020304" pitchFamily="18" charset="0"/>
                <a:cs typeface="Times New Roman" panose="02020603050405020304" pitchFamily="18" charset="0"/>
              </a:rPr>
              <a:t>и попытки заблокировать эту активность, более подробную</a:t>
            </a:r>
          </a:p>
          <a:p>
            <a:r>
              <a:rPr lang="ru-RU" sz="1400" dirty="0" smtClean="0">
                <a:latin typeface="Times New Roman" panose="02020603050405020304" pitchFamily="18" charset="0"/>
                <a:cs typeface="Times New Roman" panose="02020603050405020304" pitchFamily="18" charset="0"/>
              </a:rPr>
              <a:t>информацию, касающуюся </a:t>
            </a:r>
            <a:r>
              <a:rPr lang="ru-RU" sz="1400" dirty="0">
                <a:latin typeface="Times New Roman" panose="02020603050405020304" pitchFamily="18" charset="0"/>
                <a:cs typeface="Times New Roman" panose="02020603050405020304" pitchFamily="18" charset="0"/>
              </a:rPr>
              <a:t>IDS и IPS. Соответствующий бортовой</a:t>
            </a:r>
          </a:p>
          <a:p>
            <a:r>
              <a:rPr lang="ru-RU" sz="1400" dirty="0">
                <a:latin typeface="Times New Roman" panose="02020603050405020304" pitchFamily="18" charset="0"/>
                <a:cs typeface="Times New Roman" panose="02020603050405020304" pitchFamily="18" charset="0"/>
              </a:rPr>
              <a:t>персонал должен понимать предупреждения и их значение. </a:t>
            </a:r>
            <a:r>
              <a:rPr lang="ru-RU" sz="1400" dirty="0" smtClean="0">
                <a:latin typeface="Times New Roman" panose="02020603050405020304" pitchFamily="18" charset="0"/>
                <a:cs typeface="Times New Roman" panose="02020603050405020304" pitchFamily="18" charset="0"/>
              </a:rPr>
              <a:t>Информация </a:t>
            </a:r>
            <a:r>
              <a:rPr lang="ru-RU" sz="1400" dirty="0">
                <a:latin typeface="Times New Roman" panose="02020603050405020304" pitchFamily="18" charset="0"/>
                <a:cs typeface="Times New Roman" panose="02020603050405020304" pitchFamily="18" charset="0"/>
              </a:rPr>
              <a:t>об обнаруженных инцидентах должна быть направлена </a:t>
            </a:r>
            <a:r>
              <a:rPr lang="ru-RU" sz="1400" dirty="0" smtClean="0">
                <a:latin typeface="Times New Roman" panose="02020603050405020304" pitchFamily="18" charset="0"/>
                <a:cs typeface="Times New Roman" panose="02020603050405020304" pitchFamily="18" charset="0"/>
              </a:rPr>
              <a:t>частному </a:t>
            </a:r>
            <a:r>
              <a:rPr lang="ru-RU" sz="1400" dirty="0">
                <a:latin typeface="Times New Roman" panose="02020603050405020304" pitchFamily="18" charset="0"/>
                <a:cs typeface="Times New Roman" panose="02020603050405020304" pitchFamily="18" charset="0"/>
              </a:rPr>
              <a:t>лицу или поставщику услуг, который отвечает за </a:t>
            </a:r>
            <a:r>
              <a:rPr lang="ru-RU" sz="1400" dirty="0" smtClean="0">
                <a:latin typeface="Times New Roman" panose="02020603050405020304" pitchFamily="18" charset="0"/>
                <a:cs typeface="Times New Roman" panose="02020603050405020304" pitchFamily="18" charset="0"/>
              </a:rPr>
              <a:t>действия при </a:t>
            </a:r>
            <a:r>
              <a:rPr lang="ru-RU" sz="1400" dirty="0">
                <a:latin typeface="Times New Roman" panose="02020603050405020304" pitchFamily="18" charset="0"/>
                <a:cs typeface="Times New Roman" panose="02020603050405020304" pitchFamily="18" charset="0"/>
              </a:rPr>
              <a:t>таком типе предупреждений.</a:t>
            </a:r>
          </a:p>
          <a:p>
            <a:r>
              <a:rPr lang="ru-RU" sz="1400" b="1" dirty="0">
                <a:latin typeface="Times New Roman" panose="02020603050405020304" pitchFamily="18" charset="0"/>
                <a:cs typeface="Times New Roman" panose="02020603050405020304" pitchFamily="18" charset="0"/>
              </a:rPr>
              <a:t>Обнаружение вредоносного ПО. </a:t>
            </a:r>
            <a:r>
              <a:rPr lang="ru-RU" sz="1400" dirty="0">
                <a:latin typeface="Times New Roman" panose="02020603050405020304" pitchFamily="18" charset="0"/>
                <a:cs typeface="Times New Roman" panose="02020603050405020304" pitchFamily="18" charset="0"/>
              </a:rPr>
              <a:t>Программное </a:t>
            </a:r>
            <a:r>
              <a:rPr lang="ru-RU" sz="1400" dirty="0" smtClean="0">
                <a:latin typeface="Times New Roman" panose="02020603050405020304" pitchFamily="18" charset="0"/>
                <a:cs typeface="Times New Roman" panose="02020603050405020304" pitchFamily="18" charset="0"/>
              </a:rPr>
              <a:t>обеспечение для </a:t>
            </a:r>
            <a:r>
              <a:rPr lang="ru-RU" sz="1400" dirty="0">
                <a:latin typeface="Times New Roman" panose="02020603050405020304" pitchFamily="18" charset="0"/>
                <a:cs typeface="Times New Roman" panose="02020603050405020304" pitchFamily="18" charset="0"/>
              </a:rPr>
              <a:t>сканирования, которое может автоматически </a:t>
            </a:r>
            <a:r>
              <a:rPr lang="ru-RU" sz="1400" dirty="0" smtClean="0">
                <a:latin typeface="Times New Roman" panose="02020603050405020304" pitchFamily="18" charset="0"/>
                <a:cs typeface="Times New Roman" panose="02020603050405020304" pitchFamily="18" charset="0"/>
              </a:rPr>
              <a:t>обнаруживать и </a:t>
            </a:r>
            <a:r>
              <a:rPr lang="ru-RU" sz="1400" dirty="0">
                <a:latin typeface="Times New Roman" panose="02020603050405020304" pitchFamily="18" charset="0"/>
                <a:cs typeface="Times New Roman" panose="02020603050405020304" pitchFamily="18" charset="0"/>
              </a:rPr>
              <a:t>устранять присутствие вредоносных программ в судовых </a:t>
            </a:r>
            <a:r>
              <a:rPr lang="ru-RU" sz="1400" dirty="0" smtClean="0">
                <a:latin typeface="Times New Roman" panose="02020603050405020304" pitchFamily="18" charset="0"/>
                <a:cs typeface="Times New Roman" panose="02020603050405020304" pitchFamily="18" charset="0"/>
              </a:rPr>
              <a:t>системах</a:t>
            </a:r>
            <a:r>
              <a:rPr lang="ru-RU" sz="1400" dirty="0">
                <a:latin typeface="Times New Roman" panose="02020603050405020304" pitchFamily="18" charset="0"/>
                <a:cs typeface="Times New Roman" panose="02020603050405020304" pitchFamily="18" charset="0"/>
              </a:rPr>
              <a:t>, должно обновляться и управляться.</a:t>
            </a:r>
          </a:p>
          <a:p>
            <a:r>
              <a:rPr lang="ru-RU" sz="1400" dirty="0">
                <a:latin typeface="Times New Roman" panose="02020603050405020304" pitchFamily="18" charset="0"/>
                <a:cs typeface="Times New Roman" panose="02020603050405020304" pitchFamily="18" charset="0"/>
              </a:rPr>
              <a:t>Как правило, судовые компьютеры должны быть </a:t>
            </a:r>
            <a:r>
              <a:rPr lang="ru-RU" sz="1400" dirty="0" smtClean="0">
                <a:latin typeface="Times New Roman" panose="02020603050405020304" pitchFamily="18" charset="0"/>
                <a:cs typeface="Times New Roman" panose="02020603050405020304" pitchFamily="18" charset="0"/>
              </a:rPr>
              <a:t>защищены на </a:t>
            </a:r>
            <a:r>
              <a:rPr lang="ru-RU" sz="1400" dirty="0">
                <a:latin typeface="Times New Roman" panose="02020603050405020304" pitchFamily="18" charset="0"/>
                <a:cs typeface="Times New Roman" panose="02020603050405020304" pitchFamily="18" charset="0"/>
              </a:rPr>
              <a:t>том же уровне, что и офисные компьютеры на берегу. </a:t>
            </a:r>
            <a:r>
              <a:rPr lang="ru-RU" sz="1400" dirty="0" smtClean="0">
                <a:latin typeface="Times New Roman" panose="02020603050405020304" pitchFamily="18" charset="0"/>
                <a:cs typeface="Times New Roman" panose="02020603050405020304" pitchFamily="18" charset="0"/>
              </a:rPr>
              <a:t>Антивирусное </a:t>
            </a:r>
            <a:r>
              <a:rPr lang="ru-RU" sz="1400" dirty="0">
                <a:latin typeface="Times New Roman" panose="02020603050405020304" pitchFamily="18" charset="0"/>
                <a:cs typeface="Times New Roman" panose="02020603050405020304" pitchFamily="18" charset="0"/>
              </a:rPr>
              <a:t>программное обеспечение следует устанавливать, </a:t>
            </a:r>
            <a:r>
              <a:rPr lang="ru-RU" sz="1400" dirty="0" err="1" smtClean="0">
                <a:latin typeface="Times New Roman" panose="02020603050405020304" pitchFamily="18" charset="0"/>
                <a:cs typeface="Times New Roman" panose="02020603050405020304" pitchFamily="18" charset="0"/>
              </a:rPr>
              <a:t>обслуживатьи</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обновлять на всех личных и рабочих компьютерах на борту. </a:t>
            </a:r>
            <a:r>
              <a:rPr lang="ru-RU" sz="1400" dirty="0" smtClean="0">
                <a:latin typeface="Times New Roman" panose="02020603050405020304" pitchFamily="18" charset="0"/>
                <a:cs typeface="Times New Roman" panose="02020603050405020304" pitchFamily="18" charset="0"/>
              </a:rPr>
              <a:t>Это снизит </a:t>
            </a:r>
            <a:r>
              <a:rPr lang="ru-RU" sz="1400" dirty="0">
                <a:latin typeface="Times New Roman" panose="02020603050405020304" pitchFamily="18" charset="0"/>
                <a:cs typeface="Times New Roman" panose="02020603050405020304" pitchFamily="18" charset="0"/>
              </a:rPr>
              <a:t>риск того, что эти компьютеры будут действовать как </a:t>
            </a:r>
            <a:r>
              <a:rPr lang="ru-RU" sz="1400" dirty="0" smtClean="0">
                <a:latin typeface="Times New Roman" panose="02020603050405020304" pitchFamily="18" charset="0"/>
                <a:cs typeface="Times New Roman" panose="02020603050405020304" pitchFamily="18" charset="0"/>
              </a:rPr>
              <a:t>векторы </a:t>
            </a:r>
            <a:r>
              <a:rPr lang="ru-RU" sz="1400" dirty="0">
                <a:latin typeface="Times New Roman" panose="02020603050405020304" pitchFamily="18" charset="0"/>
                <a:cs typeface="Times New Roman" panose="02020603050405020304" pitchFamily="18" charset="0"/>
              </a:rPr>
              <a:t>атаки на серверы и другие компьютеры в судовой сети. При </a:t>
            </a:r>
            <a:r>
              <a:rPr lang="ru-RU" sz="1400" dirty="0" smtClean="0">
                <a:latin typeface="Times New Roman" panose="02020603050405020304" pitchFamily="18" charset="0"/>
                <a:cs typeface="Times New Roman" panose="02020603050405020304" pitchFamily="18" charset="0"/>
              </a:rPr>
              <a:t>принятии </a:t>
            </a:r>
            <a:r>
              <a:rPr lang="ru-RU" sz="1400" dirty="0">
                <a:latin typeface="Times New Roman" panose="02020603050405020304" pitchFamily="18" charset="0"/>
                <a:cs typeface="Times New Roman" panose="02020603050405020304" pitchFamily="18" charset="0"/>
              </a:rPr>
              <a:t>решения о том, следует ли полагаться на эти методы </a:t>
            </a:r>
            <a:r>
              <a:rPr lang="ru-RU" sz="1400" dirty="0" smtClean="0">
                <a:latin typeface="Times New Roman" panose="02020603050405020304" pitchFamily="18" charset="0"/>
                <a:cs typeface="Times New Roman" panose="02020603050405020304" pitchFamily="18" charset="0"/>
              </a:rPr>
              <a:t>защиты, необходимо </a:t>
            </a:r>
            <a:r>
              <a:rPr lang="ru-RU" sz="1400" dirty="0">
                <a:latin typeface="Times New Roman" panose="02020603050405020304" pitchFamily="18" charset="0"/>
                <a:cs typeface="Times New Roman" panose="02020603050405020304" pitchFamily="18" charset="0"/>
              </a:rPr>
              <a:t>учитывать, насколько регулярно будет обновляться </a:t>
            </a:r>
            <a:r>
              <a:rPr lang="ru-RU" sz="1400" dirty="0" smtClean="0">
                <a:latin typeface="Times New Roman" panose="02020603050405020304" pitchFamily="18" charset="0"/>
                <a:cs typeface="Times New Roman" panose="02020603050405020304" pitchFamily="18" charset="0"/>
              </a:rPr>
              <a:t>программное </a:t>
            </a:r>
            <a:r>
              <a:rPr lang="ru-RU" sz="1400" dirty="0">
                <a:latin typeface="Times New Roman" panose="02020603050405020304" pitchFamily="18" charset="0"/>
                <a:cs typeface="Times New Roman" panose="02020603050405020304" pitchFamily="18" charset="0"/>
              </a:rPr>
              <a:t>обеспечение для сканирования</a:t>
            </a:r>
            <a:r>
              <a:rPr lang="ru-RU" sz="1400" dirty="0" smtClean="0">
                <a:latin typeface="Times New Roman" panose="02020603050405020304" pitchFamily="18" charset="0"/>
                <a:cs typeface="Times New Roman" panose="02020603050405020304" pitchFamily="18" charset="0"/>
              </a:rPr>
              <a:t>.</a:t>
            </a:r>
          </a:p>
          <a:p>
            <a:r>
              <a:rPr lang="ru-RU" sz="1400" b="1" dirty="0"/>
              <a:t>Составление планов действий на случай непредвиденных </a:t>
            </a:r>
            <a:r>
              <a:rPr lang="ru-RU" sz="1400" b="1" dirty="0" smtClean="0"/>
              <a:t>обстоятельств</a:t>
            </a:r>
            <a:r>
              <a:rPr lang="ru-RU" sz="1400" b="1" dirty="0"/>
              <a:t>. </a:t>
            </a:r>
            <a:r>
              <a:rPr lang="ru-RU" sz="1400" dirty="0"/>
              <a:t>Следует разработать </a:t>
            </a:r>
            <a:r>
              <a:rPr lang="ru-RU" sz="1400" b="1" i="1" dirty="0"/>
              <a:t>план реагирования </a:t>
            </a:r>
            <a:r>
              <a:rPr lang="ru-RU" sz="1400" dirty="0"/>
              <a:t>(см. </a:t>
            </a:r>
            <a:r>
              <a:rPr lang="ru-RU" sz="1400" dirty="0" smtClean="0"/>
              <a:t>также </a:t>
            </a:r>
            <a:r>
              <a:rPr lang="ru-RU" sz="1400" i="1" dirty="0" smtClean="0"/>
              <a:t>параграф </a:t>
            </a:r>
            <a:r>
              <a:rPr lang="ru-RU" sz="1400" i="1" dirty="0"/>
              <a:t>11.4.2</a:t>
            </a:r>
            <a:r>
              <a:rPr lang="ru-RU" sz="1400" dirty="0"/>
              <a:t>), охватывающий соответствующие </a:t>
            </a:r>
            <a:r>
              <a:rPr lang="ru-RU" sz="1400" dirty="0" smtClean="0"/>
              <a:t>непредвиденные обстоятельства</a:t>
            </a:r>
            <a:r>
              <a:rPr lang="ru-RU" sz="1400" dirty="0"/>
              <a:t>, и все планы действий следует хранить в </a:t>
            </a:r>
            <a:r>
              <a:rPr lang="ru-RU" sz="1400" dirty="0" smtClean="0"/>
              <a:t>бумажном виде </a:t>
            </a:r>
            <a:r>
              <a:rPr lang="ru-RU" sz="1400" dirty="0"/>
              <a:t>на случай полной потери электронного доступа к ним. При </a:t>
            </a:r>
            <a:r>
              <a:rPr lang="ru-RU" sz="1400" dirty="0" smtClean="0"/>
              <a:t>разработке </a:t>
            </a:r>
            <a:r>
              <a:rPr lang="ru-RU" sz="1400" dirty="0"/>
              <a:t>планов действий в чрезвычайных ситуациях для </a:t>
            </a:r>
            <a:r>
              <a:rPr lang="ru-RU" sz="1400" dirty="0" smtClean="0"/>
              <a:t>реализации </a:t>
            </a:r>
            <a:r>
              <a:rPr lang="ru-RU" sz="1400" dirty="0"/>
              <a:t>на борту судов важно понимать значимость любого </a:t>
            </a:r>
            <a:r>
              <a:rPr lang="ru-RU" sz="1400" dirty="0" err="1" smtClean="0"/>
              <a:t>киберинцидента</a:t>
            </a:r>
            <a:r>
              <a:rPr lang="ru-RU" sz="1400" dirty="0" smtClean="0"/>
              <a:t> </a:t>
            </a:r>
            <a:r>
              <a:rPr lang="ru-RU" sz="1400" dirty="0"/>
              <a:t>с точки зрения безопасности и соответственно </a:t>
            </a:r>
            <a:r>
              <a:rPr lang="ru-RU" sz="1400" dirty="0" smtClean="0"/>
              <a:t>определять приоритеты </a:t>
            </a:r>
            <a:r>
              <a:rPr lang="ru-RU" sz="1400" dirty="0"/>
              <a:t>ответных действий. Это можно сделать только </a:t>
            </a:r>
            <a:r>
              <a:rPr lang="ru-RU" sz="1400" dirty="0" smtClean="0"/>
              <a:t>вместе с </a:t>
            </a:r>
            <a:r>
              <a:rPr lang="ru-RU" sz="1400" dirty="0"/>
              <a:t>командой берегового менеджмента.</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1794269"/>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7632859"/>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11.4.2. Эффективное реагирование</a:t>
            </a:r>
          </a:p>
          <a:p>
            <a:r>
              <a:rPr lang="ru-RU" sz="1400" b="1" i="1" dirty="0">
                <a:latin typeface="Times New Roman" panose="02020603050405020304" pitchFamily="18" charset="0"/>
                <a:cs typeface="Times New Roman" panose="02020603050405020304" pitchFamily="18" charset="0"/>
              </a:rPr>
              <a:t>на инциденты </a:t>
            </a:r>
            <a:r>
              <a:rPr lang="ru-RU" sz="1400" b="1" i="1" dirty="0" err="1">
                <a:latin typeface="Times New Roman" panose="02020603050405020304" pitchFamily="18" charset="0"/>
                <a:cs typeface="Times New Roman" panose="02020603050405020304" pitchFamily="18" charset="0"/>
              </a:rPr>
              <a:t>кибербезопасности</a:t>
            </a:r>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Отправной точкой для эффективного реагирования является</a:t>
            </a:r>
          </a:p>
          <a:p>
            <a:r>
              <a:rPr lang="ru-RU" sz="1400" i="1" dirty="0">
                <a:latin typeface="Times New Roman" panose="02020603050405020304" pitchFamily="18" charset="0"/>
                <a:cs typeface="Times New Roman" panose="02020603050405020304" pitchFamily="18" charset="0"/>
              </a:rPr>
              <a:t>план реагирования </a:t>
            </a:r>
            <a:r>
              <a:rPr lang="ru-RU" sz="1400" dirty="0">
                <a:latin typeface="Times New Roman" panose="02020603050405020304" pitchFamily="18" charset="0"/>
                <a:cs typeface="Times New Roman" panose="02020603050405020304" pitchFamily="18" charset="0"/>
              </a:rPr>
              <a:t>на соответствующие непредвиденные </a:t>
            </a:r>
            <a:r>
              <a:rPr lang="ru-RU" sz="1400" dirty="0" smtClean="0">
                <a:latin typeface="Times New Roman" panose="02020603050405020304" pitchFamily="18" charset="0"/>
                <a:cs typeface="Times New Roman" panose="02020603050405020304" pitchFamily="18" charset="0"/>
              </a:rPr>
              <a:t>обстоятельства </a:t>
            </a:r>
            <a:r>
              <a:rPr lang="ru-RU" sz="1400" dirty="0">
                <a:latin typeface="Times New Roman" panose="02020603050405020304" pitchFamily="18" charset="0"/>
                <a:cs typeface="Times New Roman" panose="02020603050405020304" pitchFamily="18" charset="0"/>
              </a:rPr>
              <a:t>(подробно см. </a:t>
            </a:r>
            <a:r>
              <a:rPr lang="ru-RU" sz="1400" i="1" dirty="0">
                <a:latin typeface="Times New Roman" panose="02020603050405020304" pitchFamily="18" charset="0"/>
                <a:cs typeface="Times New Roman" panose="02020603050405020304" pitchFamily="18" charset="0"/>
              </a:rPr>
              <a:t>параграф 11.4.1</a:t>
            </a:r>
            <a:r>
              <a:rPr lang="ru-RU" sz="1400" dirty="0">
                <a:latin typeface="Times New Roman" panose="02020603050405020304" pitchFamily="18" charset="0"/>
                <a:cs typeface="Times New Roman" panose="02020603050405020304" pitchFamily="18" charset="0"/>
              </a:rPr>
              <a:t>). Однако маловероятно, что </a:t>
            </a:r>
            <a:r>
              <a:rPr lang="ru-RU" sz="1400" dirty="0" smtClean="0">
                <a:latin typeface="Times New Roman" panose="02020603050405020304" pitchFamily="18" charset="0"/>
                <a:cs typeface="Times New Roman" panose="02020603050405020304" pitchFamily="18" charset="0"/>
              </a:rPr>
              <a:t>планы </a:t>
            </a:r>
            <a:r>
              <a:rPr lang="ru-RU" sz="1400" dirty="0">
                <a:latin typeface="Times New Roman" panose="02020603050405020304" pitchFamily="18" charset="0"/>
                <a:cs typeface="Times New Roman" panose="02020603050405020304" pitchFamily="18" charset="0"/>
              </a:rPr>
              <a:t>реагирования в конечном итоге будут соответствовать </a:t>
            </a:r>
            <a:r>
              <a:rPr lang="ru-RU" sz="1400" dirty="0" err="1" smtClean="0">
                <a:latin typeface="Times New Roman" panose="02020603050405020304" pitchFamily="18" charset="0"/>
                <a:cs typeface="Times New Roman" panose="02020603050405020304" pitchFamily="18" charset="0"/>
              </a:rPr>
              <a:t>сценарию</a:t>
            </a:r>
            <a:r>
              <a:rPr lang="ru-RU" sz="1400" dirty="0" err="1">
                <a:latin typeface="Times New Roman" panose="02020603050405020304" pitchFamily="18" charset="0"/>
                <a:cs typeface="Times New Roman" panose="02020603050405020304" pitchFamily="18" charset="0"/>
              </a:rPr>
              <a:t>киберинцидента</a:t>
            </a:r>
            <a:r>
              <a:rPr lang="ru-RU" sz="1400" dirty="0">
                <a:latin typeface="Times New Roman" panose="02020603050405020304" pitchFamily="18" charset="0"/>
                <a:cs typeface="Times New Roman" panose="02020603050405020304" pitchFamily="18" charset="0"/>
              </a:rPr>
              <a:t> по мере его развития. Вот почему важно </a:t>
            </a:r>
            <a:r>
              <a:rPr lang="ru-RU" sz="1400" dirty="0" smtClean="0">
                <a:latin typeface="Times New Roman" panose="02020603050405020304" pitchFamily="18" charset="0"/>
                <a:cs typeface="Times New Roman" panose="02020603050405020304" pitchFamily="18" charset="0"/>
              </a:rPr>
              <a:t>регулярно детализировать </a:t>
            </a:r>
            <a:r>
              <a:rPr lang="ru-RU" sz="1400" dirty="0">
                <a:latin typeface="Times New Roman" panose="02020603050405020304" pitchFamily="18" charset="0"/>
                <a:cs typeface="Times New Roman" panose="02020603050405020304" pitchFamily="18" charset="0"/>
              </a:rPr>
              <a:t>план реагирования и разрабатывать </a:t>
            </a:r>
            <a:r>
              <a:rPr lang="ru-RU" sz="1400" dirty="0" smtClean="0">
                <a:latin typeface="Times New Roman" panose="02020603050405020304" pitchFamily="18" charset="0"/>
                <a:cs typeface="Times New Roman" panose="02020603050405020304" pitchFamily="18" charset="0"/>
              </a:rPr>
              <a:t>непредвиденные </a:t>
            </a:r>
            <a:r>
              <a:rPr lang="ru-RU" sz="1400" dirty="0">
                <a:latin typeface="Times New Roman" panose="02020603050405020304" pitchFamily="18" charset="0"/>
                <a:cs typeface="Times New Roman" panose="02020603050405020304" pitchFamily="18" charset="0"/>
              </a:rPr>
              <a:t>обстоятельства в соответствии с извлеченными уроками об </a:t>
            </a:r>
            <a:r>
              <a:rPr lang="ru-RU" sz="1400" dirty="0" smtClean="0">
                <a:latin typeface="Times New Roman" panose="02020603050405020304" pitchFamily="18" charset="0"/>
                <a:cs typeface="Times New Roman" panose="02020603050405020304" pitchFamily="18" charset="0"/>
              </a:rPr>
              <a:t>угрозах</a:t>
            </a:r>
            <a:r>
              <a:rPr lang="ru-RU" sz="1400" dirty="0">
                <a:latin typeface="Times New Roman" panose="02020603050405020304" pitchFamily="18" charset="0"/>
                <a:cs typeface="Times New Roman" panose="02020603050405020304" pitchFamily="18" charset="0"/>
              </a:rPr>
              <a:t>, уязвимостях и воздействиях. Для большинства судов планы</a:t>
            </a:r>
          </a:p>
          <a:p>
            <a:r>
              <a:rPr lang="ru-RU" sz="1400" dirty="0">
                <a:latin typeface="Times New Roman" panose="02020603050405020304" pitchFamily="18" charset="0"/>
                <a:cs typeface="Times New Roman" panose="02020603050405020304" pitchFamily="18" charset="0"/>
              </a:rPr>
              <a:t>действий в чрезвычайных ситуациях уже включены в </a:t>
            </a:r>
            <a:r>
              <a:rPr lang="ru-RU" sz="1400" dirty="0" smtClean="0">
                <a:latin typeface="Times New Roman" panose="02020603050405020304" pitchFamily="18" charset="0"/>
                <a:cs typeface="Times New Roman" panose="02020603050405020304" pitchFamily="18" charset="0"/>
              </a:rPr>
              <a:t>аварийные процедуры</a:t>
            </a:r>
            <a:r>
              <a:rPr lang="ru-RU" sz="1400" dirty="0">
                <a:latin typeface="Times New Roman" panose="02020603050405020304" pitchFamily="18" charset="0"/>
                <a:cs typeface="Times New Roman" panose="02020603050405020304" pitchFamily="18" charset="0"/>
              </a:rPr>
              <a:t>, требуемые п. 1.4.5 </a:t>
            </a:r>
            <a:r>
              <a:rPr lang="ru-RU" sz="1400" dirty="0" smtClean="0">
                <a:latin typeface="Times New Roman" panose="02020603050405020304" pitchFamily="18" charset="0"/>
                <a:cs typeface="Times New Roman" panose="02020603050405020304" pitchFamily="18" charset="0"/>
              </a:rPr>
              <a:t>МКУБ. </a:t>
            </a:r>
          </a:p>
          <a:p>
            <a:r>
              <a:rPr lang="ru-RU" sz="1400" dirty="0" err="1" smtClean="0">
                <a:latin typeface="Times New Roman" panose="02020603050405020304" pitchFamily="18" charset="0"/>
                <a:cs typeface="Times New Roman" panose="02020603050405020304" pitchFamily="18" charset="0"/>
              </a:rPr>
              <a:t>Киберинциденты</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потребуют активного реагирования, </a:t>
            </a:r>
            <a:r>
              <a:rPr lang="ru-RU" sz="1400" dirty="0" smtClean="0">
                <a:latin typeface="Times New Roman" panose="02020603050405020304" pitchFamily="18" charset="0"/>
                <a:cs typeface="Times New Roman" panose="02020603050405020304" pitchFamily="18" charset="0"/>
              </a:rPr>
              <a:t>чтобы вернуть </a:t>
            </a:r>
            <a:r>
              <a:rPr lang="ru-RU" sz="1400" dirty="0">
                <a:latin typeface="Times New Roman" panose="02020603050405020304" pitchFamily="18" charset="0"/>
                <a:cs typeface="Times New Roman" panose="02020603050405020304" pitchFamily="18" charset="0"/>
              </a:rPr>
              <a:t>судно в работу. Если, например, ЭКНИС был заражен </a:t>
            </a:r>
            <a:r>
              <a:rPr lang="ru-RU" sz="1400" dirty="0" smtClean="0">
                <a:latin typeface="Times New Roman" panose="02020603050405020304" pitchFamily="18" charset="0"/>
                <a:cs typeface="Times New Roman" panose="02020603050405020304" pitchFamily="18" charset="0"/>
              </a:rPr>
              <a:t>вредоносным </a:t>
            </a:r>
            <a:r>
              <a:rPr lang="ru-RU" sz="1400" dirty="0">
                <a:latin typeface="Times New Roman" panose="02020603050405020304" pitchFamily="18" charset="0"/>
                <a:cs typeface="Times New Roman" panose="02020603050405020304" pitchFamily="18" charset="0"/>
              </a:rPr>
              <a:t>ПО, запуск резервного копирования ЭКНИС может </a:t>
            </a:r>
            <a:r>
              <a:rPr lang="ru-RU" sz="1400" dirty="0" smtClean="0">
                <a:latin typeface="Times New Roman" panose="02020603050405020304" pitchFamily="18" charset="0"/>
                <a:cs typeface="Times New Roman" panose="02020603050405020304" pitchFamily="18" charset="0"/>
              </a:rPr>
              <a:t>вызвать </a:t>
            </a:r>
            <a:r>
              <a:rPr lang="ru-RU" sz="1400" dirty="0">
                <a:latin typeface="Times New Roman" panose="02020603050405020304" pitchFamily="18" charset="0"/>
                <a:cs typeface="Times New Roman" panose="02020603050405020304" pitchFamily="18" charset="0"/>
              </a:rPr>
              <a:t>еще один </a:t>
            </a:r>
            <a:r>
              <a:rPr lang="ru-RU" sz="1400" dirty="0" err="1">
                <a:latin typeface="Times New Roman" panose="02020603050405020304" pitchFamily="18" charset="0"/>
                <a:cs typeface="Times New Roman" panose="02020603050405020304" pitchFamily="18" charset="0"/>
              </a:rPr>
              <a:t>киберинцидент</a:t>
            </a:r>
            <a:r>
              <a:rPr lang="ru-RU" sz="1400" dirty="0">
                <a:latin typeface="Times New Roman" panose="02020603050405020304" pitchFamily="18" charset="0"/>
                <a:cs typeface="Times New Roman" panose="02020603050405020304" pitchFamily="18" charset="0"/>
              </a:rPr>
              <a:t>. Поэтому рекомендуется </a:t>
            </a:r>
            <a:r>
              <a:rPr lang="ru-RU" sz="1400" dirty="0" smtClean="0">
                <a:latin typeface="Times New Roman" panose="02020603050405020304" pitchFamily="18" charset="0"/>
                <a:cs typeface="Times New Roman" panose="02020603050405020304" pitchFamily="18" charset="0"/>
              </a:rPr>
              <a:t>составить и </a:t>
            </a:r>
            <a:r>
              <a:rPr lang="ru-RU" sz="1400" dirty="0">
                <a:latin typeface="Times New Roman" panose="02020603050405020304" pitchFamily="18" charset="0"/>
                <a:cs typeface="Times New Roman" panose="02020603050405020304" pitchFamily="18" charset="0"/>
              </a:rPr>
              <a:t>отрепетировать </a:t>
            </a:r>
            <a:r>
              <a:rPr lang="ru-RU" sz="1400" b="1" i="1" dirty="0">
                <a:latin typeface="Times New Roman" panose="02020603050405020304" pitchFamily="18" charset="0"/>
                <a:cs typeface="Times New Roman" panose="02020603050405020304" pitchFamily="18" charset="0"/>
              </a:rPr>
              <a:t>план реагирования на инциденты</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детализируя роли </a:t>
            </a:r>
            <a:r>
              <a:rPr lang="ru-RU" sz="1400" dirty="0">
                <a:latin typeface="Times New Roman" panose="02020603050405020304" pitchFamily="18" charset="0"/>
                <a:cs typeface="Times New Roman" panose="02020603050405020304" pitchFamily="18" charset="0"/>
              </a:rPr>
              <a:t>и обязанности, пути связи и основные действия.</a:t>
            </a:r>
          </a:p>
          <a:p>
            <a:r>
              <a:rPr lang="ru-RU" sz="1400" dirty="0">
                <a:latin typeface="Times New Roman" panose="02020603050405020304" pitchFamily="18" charset="0"/>
                <a:cs typeface="Times New Roman" panose="02020603050405020304" pitchFamily="18" charset="0"/>
              </a:rPr>
              <a:t>Могут быть случаи, когда реагирование на </a:t>
            </a:r>
            <a:r>
              <a:rPr lang="ru-RU" sz="1400" dirty="0" err="1">
                <a:latin typeface="Times New Roman" panose="02020603050405020304" pitchFamily="18" charset="0"/>
                <a:cs typeface="Times New Roman" panose="02020603050405020304" pitchFamily="18" charset="0"/>
              </a:rPr>
              <a:t>киберинцидент</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может </a:t>
            </a:r>
            <a:r>
              <a:rPr lang="ru-RU" sz="1400" dirty="0">
                <a:latin typeface="Times New Roman" panose="02020603050405020304" pitchFamily="18" charset="0"/>
                <a:cs typeface="Times New Roman" panose="02020603050405020304" pitchFamily="18" charset="0"/>
              </a:rPr>
              <a:t>выходить за рамки компетенции сотрудников или </a:t>
            </a:r>
            <a:r>
              <a:rPr lang="ru-RU" sz="1400" dirty="0" smtClean="0">
                <a:latin typeface="Times New Roman" panose="02020603050405020304" pitchFamily="18" charset="0"/>
                <a:cs typeface="Times New Roman" panose="02020603050405020304" pitchFamily="18" charset="0"/>
              </a:rPr>
              <a:t>головного</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офиса </a:t>
            </a:r>
            <a:r>
              <a:rPr lang="ru-RU" sz="1400" dirty="0">
                <a:latin typeface="Times New Roman" panose="02020603050405020304" pitchFamily="18" charset="0"/>
                <a:cs typeface="Times New Roman" panose="02020603050405020304" pitchFamily="18" charset="0"/>
              </a:rPr>
              <a:t>из-за сложности или серьезности таких инцидентов. В </a:t>
            </a:r>
            <a:r>
              <a:rPr lang="ru-RU" sz="1400" dirty="0" smtClean="0">
                <a:latin typeface="Times New Roman" panose="02020603050405020304" pitchFamily="18" charset="0"/>
                <a:cs typeface="Times New Roman" panose="02020603050405020304" pitchFamily="18" charset="0"/>
              </a:rPr>
              <a:t>этих случаях </a:t>
            </a:r>
            <a:r>
              <a:rPr lang="ru-RU" sz="1400" dirty="0">
                <a:latin typeface="Times New Roman" panose="02020603050405020304" pitchFamily="18" charset="0"/>
                <a:cs typeface="Times New Roman" panose="02020603050405020304" pitchFamily="18" charset="0"/>
              </a:rPr>
              <a:t>должна быть доступна помощь внешнего эксперта для </a:t>
            </a:r>
            <a:r>
              <a:rPr lang="ru-RU" sz="1400" dirty="0" smtClean="0">
                <a:latin typeface="Times New Roman" panose="02020603050405020304" pitchFamily="18" charset="0"/>
                <a:cs typeface="Times New Roman" panose="02020603050405020304" pitchFamily="18" charset="0"/>
              </a:rPr>
              <a:t>оказания </a:t>
            </a:r>
            <a:r>
              <a:rPr lang="ru-RU" sz="1400" dirty="0">
                <a:latin typeface="Times New Roman" panose="02020603050405020304" pitchFamily="18" charset="0"/>
                <a:cs typeface="Times New Roman" panose="02020603050405020304" pitchFamily="18" charset="0"/>
              </a:rPr>
              <a:t>помощи в выполнении нескольких функций, таких как </a:t>
            </a:r>
            <a:r>
              <a:rPr lang="ru-RU" sz="1400" dirty="0" smtClean="0">
                <a:latin typeface="Times New Roman" panose="02020603050405020304" pitchFamily="18" charset="0"/>
                <a:cs typeface="Times New Roman" panose="02020603050405020304" pitchFamily="18" charset="0"/>
              </a:rPr>
              <a:t>сетевая </a:t>
            </a:r>
            <a:r>
              <a:rPr lang="ru-RU" sz="1400" dirty="0">
                <a:latin typeface="Times New Roman" panose="02020603050405020304" pitchFamily="18" charset="0"/>
                <a:cs typeface="Times New Roman" panose="02020603050405020304" pitchFamily="18" charset="0"/>
              </a:rPr>
              <a:t>активность; аномальное поведение подключенных устройств</a:t>
            </a:r>
          </a:p>
          <a:p>
            <a:r>
              <a:rPr lang="ru-RU" sz="1400" dirty="0">
                <a:latin typeface="Times New Roman" panose="02020603050405020304" pitchFamily="18" charset="0"/>
                <a:cs typeface="Times New Roman" panose="02020603050405020304" pitchFamily="18" charset="0"/>
              </a:rPr>
              <a:t>или обнаружение устройств, не прошедших инвентаризацию; </a:t>
            </a:r>
            <a:r>
              <a:rPr lang="ru-RU" sz="1400" dirty="0" smtClean="0">
                <a:latin typeface="Times New Roman" panose="02020603050405020304" pitchFamily="18" charset="0"/>
                <a:cs typeface="Times New Roman" panose="02020603050405020304" pitchFamily="18" charset="0"/>
              </a:rPr>
              <a:t>несанкционированный </a:t>
            </a:r>
            <a:r>
              <a:rPr lang="ru-RU" sz="1400" dirty="0">
                <a:latin typeface="Times New Roman" panose="02020603050405020304" pitchFamily="18" charset="0"/>
                <a:cs typeface="Times New Roman" panose="02020603050405020304" pitchFamily="18" charset="0"/>
              </a:rPr>
              <a:t>или нескоординированный доступ </a:t>
            </a:r>
            <a:r>
              <a:rPr lang="ru-RU" sz="1400" dirty="0" smtClean="0">
                <a:latin typeface="Times New Roman" panose="02020603050405020304" pitchFamily="18" charset="0"/>
                <a:cs typeface="Times New Roman" panose="02020603050405020304" pitchFamily="18" charset="0"/>
              </a:rPr>
              <a:t>поставщиков </a:t>
            </a:r>
            <a:r>
              <a:rPr lang="ru-RU" sz="1400" dirty="0">
                <a:latin typeface="Times New Roman" panose="02020603050405020304" pitchFamily="18" charset="0"/>
                <a:cs typeface="Times New Roman" panose="02020603050405020304" pitchFamily="18" charset="0"/>
              </a:rPr>
              <a:t>к критически важным системам, а также аспекты </a:t>
            </a:r>
            <a:r>
              <a:rPr lang="ru-RU" sz="1400" dirty="0" smtClean="0">
                <a:latin typeface="Times New Roman" panose="02020603050405020304" pitchFamily="18" charset="0"/>
                <a:cs typeface="Times New Roman" panose="02020603050405020304" pitchFamily="18" charset="0"/>
              </a:rPr>
              <a:t>реагирования и </a:t>
            </a:r>
            <a:r>
              <a:rPr lang="ru-RU" sz="1400" dirty="0">
                <a:latin typeface="Times New Roman" panose="02020603050405020304" pitchFamily="18" charset="0"/>
                <a:cs typeface="Times New Roman" panose="02020603050405020304" pitchFamily="18" charset="0"/>
              </a:rPr>
              <a:t>восстановление (например, криминалистический анализ и </a:t>
            </a:r>
            <a:r>
              <a:rPr lang="ru-RU" sz="1400" dirty="0" smtClean="0">
                <a:latin typeface="Times New Roman" panose="02020603050405020304" pitchFamily="18" charset="0"/>
                <a:cs typeface="Times New Roman" panose="02020603050405020304" pitchFamily="18" charset="0"/>
              </a:rPr>
              <a:t>зачистка </a:t>
            </a:r>
            <a:r>
              <a:rPr lang="ru-RU" sz="1400" dirty="0">
                <a:latin typeface="Times New Roman" panose="02020603050405020304" pitchFamily="18" charset="0"/>
                <a:cs typeface="Times New Roman" panose="02020603050405020304" pitchFamily="18" charset="0"/>
              </a:rPr>
              <a:t>после инцидента).</a:t>
            </a:r>
          </a:p>
          <a:p>
            <a:r>
              <a:rPr lang="ru-RU" sz="1400" dirty="0">
                <a:latin typeface="Times New Roman" panose="02020603050405020304" pitchFamily="18" charset="0"/>
                <a:cs typeface="Times New Roman" panose="02020603050405020304" pitchFamily="18" charset="0"/>
              </a:rPr>
              <a:t>Насколько это возможно, сведения о ранее выявленных </a:t>
            </a:r>
            <a:r>
              <a:rPr lang="ru-RU" sz="1400" dirty="0" err="1" smtClean="0">
                <a:latin typeface="Times New Roman" panose="02020603050405020304" pitchFamily="18" charset="0"/>
                <a:cs typeface="Times New Roman" panose="02020603050405020304" pitchFamily="18" charset="0"/>
              </a:rPr>
              <a:t>киберинцидентах</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(как у собственного флота, так и у других флотов) </a:t>
            </a:r>
            <a:r>
              <a:rPr lang="ru-RU" sz="1400" dirty="0" smtClean="0">
                <a:latin typeface="Times New Roman" panose="02020603050405020304" pitchFamily="18" charset="0"/>
                <a:cs typeface="Times New Roman" panose="02020603050405020304" pitchFamily="18" charset="0"/>
              </a:rPr>
              <a:t>должны </a:t>
            </a:r>
            <a:r>
              <a:rPr lang="ru-RU" sz="1400" dirty="0">
                <a:latin typeface="Times New Roman" panose="02020603050405020304" pitchFamily="18" charset="0"/>
                <a:cs typeface="Times New Roman" panose="02020603050405020304" pitchFamily="18" charset="0"/>
              </a:rPr>
              <a:t>использоваться для улучшения планов реагирования всех </a:t>
            </a:r>
            <a:r>
              <a:rPr lang="ru-RU" sz="1400" dirty="0" smtClean="0">
                <a:latin typeface="Times New Roman" panose="02020603050405020304" pitchFamily="18" charset="0"/>
                <a:cs typeface="Times New Roman" panose="02020603050405020304" pitchFamily="18" charset="0"/>
              </a:rPr>
              <a:t>судов во </a:t>
            </a:r>
            <a:r>
              <a:rPr lang="ru-RU" sz="1400" dirty="0">
                <a:latin typeface="Times New Roman" panose="02020603050405020304" pitchFamily="18" charset="0"/>
                <a:cs typeface="Times New Roman" panose="02020603050405020304" pitchFamily="18" charset="0"/>
              </a:rPr>
              <a:t>флоте компании, и может быть рассмотрена </a:t>
            </a:r>
            <a:r>
              <a:rPr lang="ru-RU" sz="1400" dirty="0" smtClean="0">
                <a:latin typeface="Times New Roman" panose="02020603050405020304" pitchFamily="18" charset="0"/>
                <a:cs typeface="Times New Roman" panose="02020603050405020304" pitchFamily="18" charset="0"/>
              </a:rPr>
              <a:t>информационная стратегия </a:t>
            </a:r>
            <a:r>
              <a:rPr lang="ru-RU" sz="1400" dirty="0">
                <a:latin typeface="Times New Roman" panose="02020603050405020304" pitchFamily="18" charset="0"/>
                <a:cs typeface="Times New Roman" panose="02020603050405020304" pitchFamily="18" charset="0"/>
              </a:rPr>
              <a:t>для таких инцидентов.</a:t>
            </a:r>
          </a:p>
          <a:p>
            <a:r>
              <a:rPr lang="ru-RU" sz="1400" b="1" dirty="0">
                <a:latin typeface="Times New Roman" panose="02020603050405020304" pitchFamily="18" charset="0"/>
                <a:cs typeface="Times New Roman" panose="02020603050405020304" pitchFamily="18" charset="0"/>
              </a:rPr>
              <a:t>Основные фазы (этапы) реагирования на </a:t>
            </a:r>
            <a:r>
              <a:rPr lang="ru-RU" sz="1400" b="1" dirty="0" err="1">
                <a:latin typeface="Times New Roman" panose="02020603050405020304" pitchFamily="18" charset="0"/>
                <a:cs typeface="Times New Roman" panose="02020603050405020304" pitchFamily="18" charset="0"/>
              </a:rPr>
              <a:t>киберинциденты</a:t>
            </a:r>
            <a:r>
              <a:rPr lang="ru-RU" sz="1400" b="1"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Есть</a:t>
            </a:r>
          </a:p>
          <a:p>
            <a:r>
              <a:rPr lang="ru-RU" sz="1400" dirty="0">
                <a:latin typeface="Times New Roman" panose="02020603050405020304" pitchFamily="18" charset="0"/>
                <a:cs typeface="Times New Roman" panose="02020603050405020304" pitchFamily="18" charset="0"/>
              </a:rPr>
              <a:t>четыре ключевых этапа реагирования на </a:t>
            </a:r>
            <a:r>
              <a:rPr lang="ru-RU" sz="1400" dirty="0" err="1">
                <a:latin typeface="Times New Roman" panose="02020603050405020304" pitchFamily="18" charset="0"/>
                <a:cs typeface="Times New Roman" panose="02020603050405020304" pitchFamily="18" charset="0"/>
              </a:rPr>
              <a:t>киберинциденты</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1. Подготовка.</a:t>
            </a:r>
          </a:p>
          <a:p>
            <a:r>
              <a:rPr lang="ru-RU" sz="1400" dirty="0">
                <a:latin typeface="Times New Roman" panose="02020603050405020304" pitchFamily="18" charset="0"/>
                <a:cs typeface="Times New Roman" panose="02020603050405020304" pitchFamily="18" charset="0"/>
              </a:rPr>
              <a:t>2. Обнаружение и анализ.</a:t>
            </a:r>
          </a:p>
          <a:p>
            <a:r>
              <a:rPr lang="ru-RU" sz="1400" dirty="0">
                <a:latin typeface="Times New Roman" panose="02020603050405020304" pitchFamily="18" charset="0"/>
                <a:cs typeface="Times New Roman" panose="02020603050405020304" pitchFamily="18" charset="0"/>
              </a:rPr>
              <a:t>3. Сдерживание и искоренение.</a:t>
            </a:r>
          </a:p>
          <a:p>
            <a:r>
              <a:rPr lang="ru-RU" sz="1400" dirty="0">
                <a:latin typeface="Times New Roman" panose="02020603050405020304" pitchFamily="18" charset="0"/>
                <a:cs typeface="Times New Roman" panose="02020603050405020304" pitchFamily="18" charset="0"/>
              </a:rPr>
              <a:t>4. Восстановление после инцидента.</a:t>
            </a:r>
          </a:p>
        </p:txBody>
      </p:sp>
    </p:spTree>
    <p:extLst>
      <p:ext uri="{BB962C8B-B14F-4D97-AF65-F5344CB8AC3E}">
        <p14:creationId xmlns:p14="http://schemas.microsoft.com/office/powerpoint/2010/main" val="4041794269"/>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64088" y="-2175792"/>
            <a:ext cx="12961440" cy="369332"/>
          </a:xfrm>
          <a:prstGeom prst="rect">
            <a:avLst/>
          </a:prstGeom>
          <a:noFill/>
        </p:spPr>
        <p:txBody>
          <a:bodyPr wrap="square" rtlCol="0">
            <a:spAutoFit/>
          </a:bodyPr>
          <a:lstStyle/>
          <a:p>
            <a:endParaRPr lang="ru-RU" dirty="0"/>
          </a:p>
        </p:txBody>
      </p:sp>
      <p:sp>
        <p:nvSpPr>
          <p:cNvPr id="3" name="TextBox 2"/>
          <p:cNvSpPr txBox="1"/>
          <p:nvPr/>
        </p:nvSpPr>
        <p:spPr>
          <a:xfrm>
            <a:off x="116632" y="642579"/>
            <a:ext cx="6552728" cy="7848302"/>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11.4.3. Возможность восстановления данных</a:t>
            </a:r>
          </a:p>
          <a:p>
            <a:r>
              <a:rPr lang="ru-RU" sz="1600" b="1" i="1" dirty="0">
                <a:latin typeface="Times New Roman" panose="02020603050405020304" pitchFamily="18" charset="0"/>
                <a:cs typeface="Times New Roman" panose="02020603050405020304" pitchFamily="18" charset="0"/>
              </a:rPr>
              <a:t>и расследования </a:t>
            </a:r>
            <a:r>
              <a:rPr lang="ru-RU" sz="1600" b="1" i="1" dirty="0" err="1" smtClean="0">
                <a:latin typeface="Times New Roman" panose="02020603050405020304" pitchFamily="18" charset="0"/>
                <a:cs typeface="Times New Roman" panose="02020603050405020304" pitchFamily="18" charset="0"/>
              </a:rPr>
              <a:t>киберинцидентов</a:t>
            </a:r>
            <a:endParaRPr lang="ru-RU" sz="1600" b="1" i="1" dirty="0" smtClean="0">
              <a:latin typeface="Times New Roman" panose="02020603050405020304" pitchFamily="18" charset="0"/>
              <a:cs typeface="Times New Roman" panose="02020603050405020304" pitchFamily="18" charset="0"/>
            </a:endParaRPr>
          </a:p>
          <a:p>
            <a:endParaRPr lang="ru-RU" sz="1400" b="1" i="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Возможность восстановления данных </a:t>
            </a:r>
            <a:r>
              <a:rPr lang="ru-RU" sz="1400" dirty="0">
                <a:latin typeface="Times New Roman" panose="02020603050405020304" pitchFamily="18" charset="0"/>
                <a:cs typeface="Times New Roman" panose="02020603050405020304" pitchFamily="18" charset="0"/>
              </a:rPr>
              <a:t>— это возможность </a:t>
            </a:r>
            <a:r>
              <a:rPr lang="ru-RU" sz="1400" dirty="0" smtClean="0">
                <a:latin typeface="Times New Roman" panose="02020603050405020304" pitchFamily="18" charset="0"/>
                <a:cs typeface="Times New Roman" panose="02020603050405020304" pitchFamily="18" charset="0"/>
              </a:rPr>
              <a:t>восстановить </a:t>
            </a:r>
            <a:r>
              <a:rPr lang="ru-RU" sz="1400" dirty="0">
                <a:latin typeface="Times New Roman" panose="02020603050405020304" pitchFamily="18" charset="0"/>
                <a:cs typeface="Times New Roman" panose="02020603050405020304" pitchFamily="18" charset="0"/>
              </a:rPr>
              <a:t>систему и/или данные из защищенной копии или </a:t>
            </a:r>
            <a:r>
              <a:rPr lang="ru-RU" sz="1400" dirty="0" smtClean="0">
                <a:latin typeface="Times New Roman" panose="02020603050405020304" pitchFamily="18" charset="0"/>
                <a:cs typeface="Times New Roman" panose="02020603050405020304" pitchFamily="18" charset="0"/>
              </a:rPr>
              <a:t>образа, что </a:t>
            </a:r>
            <a:r>
              <a:rPr lang="ru-RU" sz="1400" dirty="0">
                <a:latin typeface="Times New Roman" panose="02020603050405020304" pitchFamily="18" charset="0"/>
                <a:cs typeface="Times New Roman" panose="02020603050405020304" pitchFamily="18" charset="0"/>
              </a:rPr>
              <a:t>позволяет восстановить чистую систему. Необходимая </a:t>
            </a:r>
            <a:r>
              <a:rPr lang="ru-RU" sz="1400" dirty="0" smtClean="0">
                <a:latin typeface="Times New Roman" panose="02020603050405020304" pitchFamily="18" charset="0"/>
                <a:cs typeface="Times New Roman" panose="02020603050405020304" pitchFamily="18" charset="0"/>
              </a:rPr>
              <a:t>информация </a:t>
            </a:r>
            <a:r>
              <a:rPr lang="ru-RU" sz="1400" dirty="0">
                <a:latin typeface="Times New Roman" panose="02020603050405020304" pitchFamily="18" charset="0"/>
                <a:cs typeface="Times New Roman" panose="02020603050405020304" pitchFamily="18" charset="0"/>
              </a:rPr>
              <a:t>и соответствующие программные средства резервного </a:t>
            </a:r>
            <a:r>
              <a:rPr lang="ru-RU" sz="1400" dirty="0" smtClean="0">
                <a:latin typeface="Times New Roman" panose="02020603050405020304" pitchFamily="18" charset="0"/>
                <a:cs typeface="Times New Roman" panose="02020603050405020304" pitchFamily="18" charset="0"/>
              </a:rPr>
              <a:t>копирования </a:t>
            </a:r>
            <a:r>
              <a:rPr lang="ru-RU" sz="1400" dirty="0">
                <a:latin typeface="Times New Roman" panose="02020603050405020304" pitchFamily="18" charset="0"/>
                <a:cs typeface="Times New Roman" panose="02020603050405020304" pitchFamily="18" charset="0"/>
              </a:rPr>
              <a:t>должны быть доступны для обеспечения </a:t>
            </a:r>
            <a:r>
              <a:rPr lang="ru-RU" sz="1400" dirty="0" smtClean="0">
                <a:latin typeface="Times New Roman" panose="02020603050405020304" pitchFamily="18" charset="0"/>
                <a:cs typeface="Times New Roman" panose="02020603050405020304" pitchFamily="18" charset="0"/>
              </a:rPr>
              <a:t>восстановления после </a:t>
            </a:r>
            <a:r>
              <a:rPr lang="ru-RU" sz="1400" dirty="0" err="1">
                <a:latin typeface="Times New Roman" panose="02020603050405020304" pitchFamily="18" charset="0"/>
                <a:cs typeface="Times New Roman" panose="02020603050405020304" pitchFamily="18" charset="0"/>
              </a:rPr>
              <a:t>киберинцидента</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Следует установить периоды хранения и сценарии </a:t>
            </a:r>
            <a:r>
              <a:rPr lang="ru-RU" sz="1400" dirty="0" smtClean="0">
                <a:latin typeface="Times New Roman" panose="02020603050405020304" pitchFamily="18" charset="0"/>
                <a:cs typeface="Times New Roman" panose="02020603050405020304" pitchFamily="18" charset="0"/>
              </a:rPr>
              <a:t>восстановления</a:t>
            </a:r>
            <a:r>
              <a:rPr lang="ru-RU" sz="1400" dirty="0">
                <a:latin typeface="Times New Roman" panose="02020603050405020304" pitchFamily="18" charset="0"/>
                <a:cs typeface="Times New Roman" panose="02020603050405020304" pitchFamily="18" charset="0"/>
              </a:rPr>
              <a:t>, чтобы определить приоритетность критически важных </a:t>
            </a:r>
            <a:r>
              <a:rPr lang="ru-RU" sz="1400" dirty="0" smtClean="0">
                <a:latin typeface="Times New Roman" panose="02020603050405020304" pitchFamily="18" charset="0"/>
                <a:cs typeface="Times New Roman" panose="02020603050405020304" pitchFamily="18" charset="0"/>
              </a:rPr>
              <a:t>систем, требующих </a:t>
            </a:r>
            <a:r>
              <a:rPr lang="ru-RU" sz="1400" dirty="0">
                <a:latin typeface="Times New Roman" panose="02020603050405020304" pitchFamily="18" charset="0"/>
                <a:cs typeface="Times New Roman" panose="02020603050405020304" pitchFamily="18" charset="0"/>
              </a:rPr>
              <a:t>возможности быстрого восстановления для </a:t>
            </a:r>
            <a:r>
              <a:rPr lang="ru-RU" sz="1400" dirty="0" smtClean="0">
                <a:latin typeface="Times New Roman" panose="02020603050405020304" pitchFamily="18" charset="0"/>
                <a:cs typeface="Times New Roman" panose="02020603050405020304" pitchFamily="18" charset="0"/>
              </a:rPr>
              <a:t>уменьшения воздействия</a:t>
            </a:r>
            <a:r>
              <a:rPr lang="ru-RU" sz="1400" dirty="0">
                <a:latin typeface="Times New Roman" panose="02020603050405020304" pitchFamily="18" charset="0"/>
                <a:cs typeface="Times New Roman" panose="02020603050405020304" pitchFamily="18" charset="0"/>
              </a:rPr>
              <a:t>. Системы, к которым предъявляются высокие </a:t>
            </a:r>
            <a:r>
              <a:rPr lang="ru-RU" sz="1400" dirty="0" smtClean="0">
                <a:latin typeface="Times New Roman" panose="02020603050405020304" pitchFamily="18" charset="0"/>
                <a:cs typeface="Times New Roman" panose="02020603050405020304" pitchFamily="18" charset="0"/>
              </a:rPr>
              <a:t>требования </a:t>
            </a:r>
            <a:r>
              <a:rPr lang="ru-RU" sz="1400" dirty="0">
                <a:latin typeface="Times New Roman" panose="02020603050405020304" pitchFamily="18" charset="0"/>
                <a:cs typeface="Times New Roman" panose="02020603050405020304" pitchFamily="18" charset="0"/>
              </a:rPr>
              <a:t>к доступности данных, должны быть устойчивыми. Системы </a:t>
            </a:r>
            <a:r>
              <a:rPr lang="ru-RU" sz="1400" dirty="0" smtClean="0">
                <a:latin typeface="Times New Roman" panose="02020603050405020304" pitchFamily="18" charset="0"/>
                <a:cs typeface="Times New Roman" panose="02020603050405020304" pitchFamily="18" charset="0"/>
              </a:rPr>
              <a:t>ОТ, которые </a:t>
            </a:r>
            <a:r>
              <a:rPr lang="ru-RU" sz="1400" dirty="0">
                <a:latin typeface="Times New Roman" panose="02020603050405020304" pitchFamily="18" charset="0"/>
                <a:cs typeface="Times New Roman" panose="02020603050405020304" pitchFamily="18" charset="0"/>
              </a:rPr>
              <a:t>жизненно важны для безопасной навигации и </a:t>
            </a:r>
            <a:r>
              <a:rPr lang="ru-RU" sz="1400" dirty="0" smtClean="0">
                <a:latin typeface="Times New Roman" panose="02020603050405020304" pitchFamily="18" charset="0"/>
                <a:cs typeface="Times New Roman" panose="02020603050405020304" pitchFamily="18" charset="0"/>
              </a:rPr>
              <a:t>эксплуатации </a:t>
            </a:r>
            <a:r>
              <a:rPr lang="ru-RU" sz="1400" dirty="0">
                <a:latin typeface="Times New Roman" panose="02020603050405020304" pitchFamily="18" charset="0"/>
                <a:cs typeface="Times New Roman" panose="02020603050405020304" pitchFamily="18" charset="0"/>
              </a:rPr>
              <a:t>судна, должны иметь резервные системы, позволяющие судну</a:t>
            </a:r>
          </a:p>
          <a:p>
            <a:r>
              <a:rPr lang="ru-RU" sz="1400" dirty="0">
                <a:latin typeface="Times New Roman" panose="02020603050405020304" pitchFamily="18" charset="0"/>
                <a:cs typeface="Times New Roman" panose="02020603050405020304" pitchFamily="18" charset="0"/>
              </a:rPr>
              <a:t>быстро и безопасно восстановить навигационные и </a:t>
            </a:r>
            <a:r>
              <a:rPr lang="ru-RU" sz="1400" dirty="0" smtClean="0">
                <a:latin typeface="Times New Roman" panose="02020603050405020304" pitchFamily="18" charset="0"/>
                <a:cs typeface="Times New Roman" panose="02020603050405020304" pitchFamily="18" charset="0"/>
              </a:rPr>
              <a:t>эксплуатационные </a:t>
            </a:r>
            <a:r>
              <a:rPr lang="ru-RU" sz="1400" dirty="0">
                <a:latin typeface="Times New Roman" panose="02020603050405020304" pitchFamily="18" charset="0"/>
                <a:cs typeface="Times New Roman" panose="02020603050405020304" pitchFamily="18" charset="0"/>
              </a:rPr>
              <a:t>возможности после </a:t>
            </a:r>
            <a:r>
              <a:rPr lang="ru-RU" sz="1400" dirty="0" err="1">
                <a:latin typeface="Times New Roman" panose="02020603050405020304" pitchFamily="18" charset="0"/>
                <a:cs typeface="Times New Roman" panose="02020603050405020304" pitchFamily="18" charset="0"/>
              </a:rPr>
              <a:t>киберинцидента</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Расследование </a:t>
            </a:r>
            <a:r>
              <a:rPr lang="ru-RU" sz="1400" dirty="0" err="1">
                <a:latin typeface="Times New Roman" panose="02020603050405020304" pitchFamily="18" charset="0"/>
                <a:cs typeface="Times New Roman" panose="02020603050405020304" pitchFamily="18" charset="0"/>
              </a:rPr>
              <a:t>киберинцидента</a:t>
            </a:r>
            <a:r>
              <a:rPr lang="ru-RU" sz="1400" dirty="0">
                <a:latin typeface="Times New Roman" panose="02020603050405020304" pitchFamily="18" charset="0"/>
                <a:cs typeface="Times New Roman" panose="02020603050405020304" pitchFamily="18" charset="0"/>
              </a:rPr>
              <a:t> может предоставить ценную </a:t>
            </a:r>
            <a:r>
              <a:rPr lang="ru-RU" sz="1400" dirty="0" smtClean="0">
                <a:latin typeface="Times New Roman" panose="02020603050405020304" pitchFamily="18" charset="0"/>
                <a:cs typeface="Times New Roman" panose="02020603050405020304" pitchFamily="18" charset="0"/>
              </a:rPr>
              <a:t>информацию </a:t>
            </a:r>
            <a:r>
              <a:rPr lang="ru-RU" sz="1400" dirty="0">
                <a:latin typeface="Times New Roman" panose="02020603050405020304" pitchFamily="18" charset="0"/>
                <a:cs typeface="Times New Roman" panose="02020603050405020304" pitchFamily="18" charset="0"/>
              </a:rPr>
              <a:t>о том, как была использована уязвимость. По </a:t>
            </a:r>
            <a:r>
              <a:rPr lang="ru-RU" sz="1400" dirty="0" smtClean="0">
                <a:latin typeface="Times New Roman" panose="02020603050405020304" pitchFamily="18" charset="0"/>
                <a:cs typeface="Times New Roman" panose="02020603050405020304" pitchFamily="18" charset="0"/>
              </a:rPr>
              <a:t>возможности</a:t>
            </a:r>
            <a:r>
              <a:rPr lang="ru-RU" sz="1400" dirty="0">
                <a:latin typeface="Times New Roman" panose="02020603050405020304" pitchFamily="18" charset="0"/>
                <a:cs typeface="Times New Roman" panose="02020603050405020304" pitchFamily="18" charset="0"/>
              </a:rPr>
              <a:t>, компании должны расследовать </a:t>
            </a:r>
            <a:r>
              <a:rPr lang="ru-RU" sz="1400" dirty="0" err="1">
                <a:latin typeface="Times New Roman" panose="02020603050405020304" pitchFamily="18" charset="0"/>
                <a:cs typeface="Times New Roman" panose="02020603050405020304" pitchFamily="18" charset="0"/>
              </a:rPr>
              <a:t>киберинциденты</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затрагивающие </a:t>
            </a:r>
            <a:r>
              <a:rPr lang="ru-RU" sz="1400" dirty="0">
                <a:latin typeface="Times New Roman" panose="02020603050405020304" pitchFamily="18" charset="0"/>
                <a:cs typeface="Times New Roman" panose="02020603050405020304" pitchFamily="18" charset="0"/>
              </a:rPr>
              <a:t>ИТ и OT на борту судна, в соответствии с процедурами </a:t>
            </a:r>
            <a:r>
              <a:rPr lang="ru-RU" sz="1400" dirty="0" smtClean="0">
                <a:latin typeface="Times New Roman" panose="02020603050405020304" pitchFamily="18" charset="0"/>
                <a:cs typeface="Times New Roman" panose="02020603050405020304" pitchFamily="18" charset="0"/>
              </a:rPr>
              <a:t>компании. Для </a:t>
            </a:r>
            <a:r>
              <a:rPr lang="ru-RU" sz="1400" dirty="0">
                <a:latin typeface="Times New Roman" panose="02020603050405020304" pitchFamily="18" charset="0"/>
                <a:cs typeface="Times New Roman" panose="02020603050405020304" pitchFamily="18" charset="0"/>
              </a:rPr>
              <a:t>подробного расследования может потребоваться поддержка </a:t>
            </a:r>
            <a:r>
              <a:rPr lang="ru-RU" sz="1400" dirty="0" smtClean="0">
                <a:latin typeface="Times New Roman" panose="02020603050405020304" pitchFamily="18" charset="0"/>
                <a:cs typeface="Times New Roman" panose="02020603050405020304" pitchFamily="18" charset="0"/>
              </a:rPr>
              <a:t>внешних экспертов.</a:t>
            </a:r>
            <a:r>
              <a:rPr lang="ru-RU" sz="1400" dirty="0">
                <a:latin typeface="Times New Roman" panose="02020603050405020304" pitchFamily="18" charset="0"/>
                <a:cs typeface="Times New Roman" panose="02020603050405020304" pitchFamily="18" charset="0"/>
              </a:rPr>
              <a:t> В случае если требуется внешняя поддержка, полный образ </a:t>
            </a:r>
            <a:r>
              <a:rPr lang="ru-RU" sz="1400" dirty="0" smtClean="0">
                <a:latin typeface="Times New Roman" panose="02020603050405020304" pitchFamily="18" charset="0"/>
                <a:cs typeface="Times New Roman" panose="02020603050405020304" pitchFamily="18" charset="0"/>
              </a:rPr>
              <a:t>диска</a:t>
            </a:r>
            <a:r>
              <a:rPr lang="ru-RU" sz="1400" dirty="0">
                <a:latin typeface="Times New Roman" panose="02020603050405020304" pitchFamily="18" charset="0"/>
                <a:cs typeface="Times New Roman" panose="02020603050405020304" pitchFamily="18" charset="0"/>
              </a:rPr>
              <a:t>, сделанный на этапе локализации, может быть передан </a:t>
            </a:r>
            <a:r>
              <a:rPr lang="ru-RU" sz="1400" dirty="0" err="1" smtClean="0">
                <a:latin typeface="Times New Roman" panose="02020603050405020304" pitchFamily="18" charset="0"/>
                <a:cs typeface="Times New Roman" panose="02020603050405020304" pitchFamily="18" charset="0"/>
              </a:rPr>
              <a:t>группе</a:t>
            </a:r>
            <a:r>
              <a:rPr lang="ru-RU" sz="1400" dirty="0" err="1">
                <a:latin typeface="Times New Roman" panose="02020603050405020304" pitchFamily="18" charset="0"/>
                <a:cs typeface="Times New Roman" panose="02020603050405020304" pitchFamily="18" charset="0"/>
              </a:rPr>
              <a:t>исследователей</a:t>
            </a:r>
            <a:r>
              <a:rPr lang="ru-RU" sz="1400" dirty="0">
                <a:latin typeface="Times New Roman" panose="02020603050405020304" pitchFamily="18" charset="0"/>
                <a:cs typeface="Times New Roman" panose="02020603050405020304" pitchFamily="18" charset="0"/>
              </a:rPr>
              <a:t>. Обеспечивая надежное поддержание цепочки </a:t>
            </a:r>
            <a:r>
              <a:rPr lang="ru-RU" sz="1400" dirty="0" smtClean="0">
                <a:latin typeface="Times New Roman" panose="02020603050405020304" pitchFamily="18" charset="0"/>
                <a:cs typeface="Times New Roman" panose="02020603050405020304" pitchFamily="18" charset="0"/>
              </a:rPr>
              <a:t>поставок, любые полученные криминалистические доказательства будут </a:t>
            </a:r>
            <a:r>
              <a:rPr lang="ru-RU" sz="1400" dirty="0">
                <a:latin typeface="Times New Roman" panose="02020603050405020304" pitchFamily="18" charset="0"/>
                <a:cs typeface="Times New Roman" panose="02020603050405020304" pitchFamily="18" charset="0"/>
              </a:rPr>
              <a:t>разрешены в суде, поскольку процесс продемонстрирует, что </a:t>
            </a:r>
            <a:r>
              <a:rPr lang="ru-RU" sz="1400" dirty="0" smtClean="0">
                <a:latin typeface="Times New Roman" panose="02020603050405020304" pitchFamily="18" charset="0"/>
                <a:cs typeface="Times New Roman" panose="02020603050405020304" pitchFamily="18" charset="0"/>
              </a:rPr>
              <a:t>доказательства </a:t>
            </a:r>
            <a:r>
              <a:rPr lang="ru-RU" sz="1400" dirty="0">
                <a:latin typeface="Times New Roman" panose="02020603050405020304" pitchFamily="18" charset="0"/>
                <a:cs typeface="Times New Roman" panose="02020603050405020304" pitchFamily="18" charset="0"/>
              </a:rPr>
              <a:t>не были подделаны.</a:t>
            </a:r>
          </a:p>
          <a:p>
            <a:r>
              <a:rPr lang="ru-RU" sz="1400" dirty="0">
                <a:latin typeface="Times New Roman" panose="02020603050405020304" pitchFamily="18" charset="0"/>
                <a:cs typeface="Times New Roman" panose="02020603050405020304" pitchFamily="18" charset="0"/>
              </a:rPr>
              <a:t>Информация, полученная в результате расследования, </a:t>
            </a:r>
            <a:r>
              <a:rPr lang="ru-RU" sz="1400" dirty="0" smtClean="0">
                <a:latin typeface="Times New Roman" panose="02020603050405020304" pitchFamily="18" charset="0"/>
                <a:cs typeface="Times New Roman" panose="02020603050405020304" pitchFamily="18" charset="0"/>
              </a:rPr>
              <a:t>может быть </a:t>
            </a:r>
            <a:r>
              <a:rPr lang="ru-RU" sz="1400" dirty="0">
                <a:latin typeface="Times New Roman" panose="02020603050405020304" pitchFamily="18" charset="0"/>
                <a:cs typeface="Times New Roman" panose="02020603050405020304" pitchFamily="18" charset="0"/>
              </a:rPr>
              <a:t>использована для улучшения технических и процедурных </a:t>
            </a:r>
            <a:r>
              <a:rPr lang="ru-RU" sz="1400" dirty="0" smtClean="0">
                <a:latin typeface="Times New Roman" panose="02020603050405020304" pitchFamily="18" charset="0"/>
                <a:cs typeface="Times New Roman" panose="02020603050405020304" pitchFamily="18" charset="0"/>
              </a:rPr>
              <a:t>мер защиты </a:t>
            </a:r>
            <a:r>
              <a:rPr lang="ru-RU" sz="1400" dirty="0">
                <a:latin typeface="Times New Roman" panose="02020603050405020304" pitchFamily="18" charset="0"/>
                <a:cs typeface="Times New Roman" panose="02020603050405020304" pitchFamily="18" charset="0"/>
              </a:rPr>
              <a:t>на борту и на берегу. Это также может помочь более </a:t>
            </a:r>
            <a:r>
              <a:rPr lang="ru-RU" sz="1400" dirty="0" smtClean="0">
                <a:latin typeface="Times New Roman" panose="02020603050405020304" pitchFamily="18" charset="0"/>
                <a:cs typeface="Times New Roman" panose="02020603050405020304" pitchFamily="18" charset="0"/>
              </a:rPr>
              <a:t>широкой морской </a:t>
            </a:r>
            <a:r>
              <a:rPr lang="ru-RU" sz="1400" dirty="0">
                <a:latin typeface="Times New Roman" panose="02020603050405020304" pitchFamily="18" charset="0"/>
                <a:cs typeface="Times New Roman" panose="02020603050405020304" pitchFamily="18" charset="0"/>
              </a:rPr>
              <a:t>отрасли в лучшем понимании морских </a:t>
            </a:r>
            <a:r>
              <a:rPr lang="ru-RU" sz="1400" dirty="0" err="1" smtClean="0">
                <a:latin typeface="Times New Roman" panose="02020603050405020304" pitchFamily="18" charset="0"/>
                <a:cs typeface="Times New Roman" panose="02020603050405020304" pitchFamily="18" charset="0"/>
              </a:rPr>
              <a:t>киберрисков</a:t>
            </a:r>
            <a:r>
              <a:rPr lang="ru-RU" sz="1400" dirty="0" smtClean="0">
                <a:latin typeface="Times New Roman" panose="02020603050405020304" pitchFamily="18" charset="0"/>
                <a:cs typeface="Times New Roman" panose="02020603050405020304" pitchFamily="18" charset="0"/>
              </a:rPr>
              <a:t>. Любое</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расследование </a:t>
            </a:r>
            <a:r>
              <a:rPr lang="ru-RU" sz="1400" dirty="0">
                <a:latin typeface="Times New Roman" panose="02020603050405020304" pitchFamily="18" charset="0"/>
                <a:cs typeface="Times New Roman" panose="02020603050405020304" pitchFamily="18" charset="0"/>
              </a:rPr>
              <a:t>должно привести к следующему:</a:t>
            </a:r>
          </a:p>
          <a:p>
            <a:r>
              <a:rPr lang="ru-RU" sz="1400" dirty="0">
                <a:latin typeface="Times New Roman" panose="02020603050405020304" pitchFamily="18" charset="0"/>
                <a:cs typeface="Times New Roman" panose="02020603050405020304" pitchFamily="18" charset="0"/>
              </a:rPr>
              <a:t>– лучшему пониманию потенциальных </a:t>
            </a:r>
            <a:r>
              <a:rPr lang="ru-RU" sz="1400" dirty="0" err="1">
                <a:latin typeface="Times New Roman" panose="02020603050405020304" pitchFamily="18" charset="0"/>
                <a:cs typeface="Times New Roman" panose="02020603050405020304" pitchFamily="18" charset="0"/>
              </a:rPr>
              <a:t>киберрисков</a:t>
            </a:r>
            <a:r>
              <a:rPr lang="ru-RU" sz="1400" dirty="0">
                <a:latin typeface="Times New Roman" panose="02020603050405020304" pitchFamily="18" charset="0"/>
                <a:cs typeface="Times New Roman" panose="02020603050405020304" pitchFamily="18" charset="0"/>
              </a:rPr>
              <a:t>, с </a:t>
            </a:r>
            <a:r>
              <a:rPr lang="ru-RU" sz="1400" dirty="0" smtClean="0">
                <a:latin typeface="Times New Roman" panose="02020603050405020304" pitchFamily="18" charset="0"/>
                <a:cs typeface="Times New Roman" panose="02020603050405020304" pitchFamily="18" charset="0"/>
              </a:rPr>
              <a:t>которыми </a:t>
            </a:r>
            <a:r>
              <a:rPr lang="ru-RU" sz="1400" dirty="0">
                <a:latin typeface="Times New Roman" panose="02020603050405020304" pitchFamily="18" charset="0"/>
                <a:cs typeface="Times New Roman" panose="02020603050405020304" pitchFamily="18" charset="0"/>
              </a:rPr>
              <a:t>сталкивается морская отрасль как на борту, так и на </a:t>
            </a:r>
            <a:r>
              <a:rPr lang="ru-RU" sz="1400" dirty="0" smtClean="0">
                <a:latin typeface="Times New Roman" panose="02020603050405020304" pitchFamily="18" charset="0"/>
                <a:cs typeface="Times New Roman" panose="02020603050405020304" pitchFamily="18" charset="0"/>
              </a:rPr>
              <a:t>берегу;</a:t>
            </a:r>
            <a:endParaRPr lang="ru-RU" sz="1400"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 определению извлеченных уроков, включая улучшения в </a:t>
            </a:r>
            <a:r>
              <a:rPr lang="ru-RU" sz="1400" dirty="0" smtClean="0">
                <a:latin typeface="Times New Roman" panose="02020603050405020304" pitchFamily="18" charset="0"/>
                <a:cs typeface="Times New Roman" panose="02020603050405020304" pitchFamily="18" charset="0"/>
              </a:rPr>
              <a:t>обучении </a:t>
            </a:r>
            <a:r>
              <a:rPr lang="ru-RU" sz="1400" dirty="0">
                <a:latin typeface="Times New Roman" panose="02020603050405020304" pitchFamily="18" charset="0"/>
                <a:cs typeface="Times New Roman" panose="02020603050405020304" pitchFamily="18" charset="0"/>
              </a:rPr>
              <a:t>для повышения осведомленности;</a:t>
            </a:r>
          </a:p>
          <a:p>
            <a:r>
              <a:rPr lang="ru-RU" sz="1400" dirty="0">
                <a:latin typeface="Times New Roman" panose="02020603050405020304" pitchFamily="18" charset="0"/>
                <a:cs typeface="Times New Roman" panose="02020603050405020304" pitchFamily="18" charset="0"/>
              </a:rPr>
              <a:t>– обновлению технических и процедурных мер защиты для </a:t>
            </a:r>
            <a:r>
              <a:rPr lang="ru-RU" sz="1400" dirty="0" smtClean="0">
                <a:latin typeface="Times New Roman" panose="02020603050405020304" pitchFamily="18" charset="0"/>
                <a:cs typeface="Times New Roman" panose="02020603050405020304" pitchFamily="18" charset="0"/>
              </a:rPr>
              <a:t>предотвращения </a:t>
            </a:r>
            <a:r>
              <a:rPr lang="ru-RU" sz="1400" dirty="0">
                <a:latin typeface="Times New Roman" panose="02020603050405020304" pitchFamily="18" charset="0"/>
                <a:cs typeface="Times New Roman" panose="02020603050405020304" pitchFamily="18" charset="0"/>
              </a:rPr>
              <a:t>повторения.</a:t>
            </a:r>
          </a:p>
        </p:txBody>
      </p:sp>
    </p:spTree>
    <p:extLst>
      <p:ext uri="{BB962C8B-B14F-4D97-AF65-F5344CB8AC3E}">
        <p14:creationId xmlns:p14="http://schemas.microsoft.com/office/powerpoint/2010/main" val="4041794269"/>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4247317"/>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11.4.4. Ущерб в результате </a:t>
            </a:r>
            <a:r>
              <a:rPr lang="ru-RU" sz="1600" b="1" i="1" dirty="0" err="1">
                <a:latin typeface="Times New Roman" panose="02020603050405020304" pitchFamily="18" charset="0"/>
                <a:cs typeface="Times New Roman" panose="02020603050405020304" pitchFamily="18" charset="0"/>
              </a:rPr>
              <a:t>киберинцидента</a:t>
            </a:r>
            <a:endParaRPr lang="ru-RU" sz="1600" b="1" i="1" dirty="0">
              <a:latin typeface="Times New Roman" panose="02020603050405020304" pitchFamily="18" charset="0"/>
              <a:cs typeface="Times New Roman" panose="02020603050405020304" pitchFamily="18" charset="0"/>
            </a:endParaRPr>
          </a:p>
          <a:p>
            <a:r>
              <a:rPr lang="ru-RU" sz="1600" b="1" i="1" dirty="0">
                <a:latin typeface="Times New Roman" panose="02020603050405020304" pitchFamily="18" charset="0"/>
                <a:cs typeface="Times New Roman" panose="02020603050405020304" pitchFamily="18" charset="0"/>
              </a:rPr>
              <a:t>и его покрытие</a:t>
            </a:r>
          </a:p>
          <a:p>
            <a:r>
              <a:rPr lang="ru-RU" sz="1400" dirty="0">
                <a:latin typeface="Times New Roman" panose="02020603050405020304" pitchFamily="18" charset="0"/>
                <a:cs typeface="Times New Roman" panose="02020603050405020304" pitchFamily="18" charset="0"/>
              </a:rPr>
              <a:t>Поскольку риски, связанные с киберпространством, </a:t>
            </a:r>
            <a:r>
              <a:rPr lang="ru-RU" sz="1400" dirty="0" smtClean="0">
                <a:latin typeface="Times New Roman" panose="02020603050405020304" pitchFamily="18" charset="0"/>
                <a:cs typeface="Times New Roman" panose="02020603050405020304" pitchFamily="18" charset="0"/>
              </a:rPr>
              <a:t>становятся </a:t>
            </a:r>
            <a:r>
              <a:rPr lang="ru-RU" sz="1400" dirty="0">
                <a:latin typeface="Times New Roman" panose="02020603050405020304" pitchFamily="18" charset="0"/>
                <a:cs typeface="Times New Roman" panose="02020603050405020304" pitchFamily="18" charset="0"/>
              </a:rPr>
              <a:t>частью общего ландшафта рисков, морские страховщики </a:t>
            </a:r>
            <a:r>
              <a:rPr lang="ru-RU" sz="1400" dirty="0" smtClean="0">
                <a:latin typeface="Times New Roman" panose="02020603050405020304" pitchFamily="18" charset="0"/>
                <a:cs typeface="Times New Roman" panose="02020603050405020304" pitchFamily="18" charset="0"/>
              </a:rPr>
              <a:t>также сталкиваются </a:t>
            </a:r>
            <a:r>
              <a:rPr lang="ru-RU" sz="1400" dirty="0">
                <a:latin typeface="Times New Roman" panose="02020603050405020304" pitchFamily="18" charset="0"/>
                <a:cs typeface="Times New Roman" panose="02020603050405020304" pitchFamily="18" charset="0"/>
              </a:rPr>
              <a:t>с растущим спросом на страховые продукты и </a:t>
            </a:r>
            <a:r>
              <a:rPr lang="ru-RU" sz="1400" dirty="0" smtClean="0">
                <a:latin typeface="Times New Roman" panose="02020603050405020304" pitchFamily="18" charset="0"/>
                <a:cs typeface="Times New Roman" panose="02020603050405020304" pitchFamily="18" charset="0"/>
              </a:rPr>
              <a:t>услуги от </a:t>
            </a:r>
            <a:r>
              <a:rPr lang="ru-RU" sz="1400" dirty="0">
                <a:latin typeface="Times New Roman" panose="02020603050405020304" pitchFamily="18" charset="0"/>
                <a:cs typeface="Times New Roman" panose="02020603050405020304" pitchFamily="18" charset="0"/>
              </a:rPr>
              <a:t>этих рисков, связанных с киберпространством. Оценка </a:t>
            </a:r>
            <a:r>
              <a:rPr lang="ru-RU" sz="1400" dirty="0" smtClean="0">
                <a:latin typeface="Times New Roman" panose="02020603050405020304" pitchFamily="18" charset="0"/>
                <a:cs typeface="Times New Roman" panose="02020603050405020304" pitchFamily="18" charset="0"/>
              </a:rPr>
              <a:t>рисков и </a:t>
            </a:r>
            <a:r>
              <a:rPr lang="ru-RU" sz="1400" dirty="0">
                <a:latin typeface="Times New Roman" panose="02020603050405020304" pitchFamily="18" charset="0"/>
                <a:cs typeface="Times New Roman" panose="02020603050405020304" pitchFamily="18" charset="0"/>
              </a:rPr>
              <a:t>снижение рисков являются первостепенным и необходимым </a:t>
            </a:r>
            <a:r>
              <a:rPr lang="ru-RU" sz="1400" dirty="0" err="1" smtClean="0">
                <a:latin typeface="Times New Roman" panose="02020603050405020304" pitchFamily="18" charset="0"/>
                <a:cs typeface="Times New Roman" panose="02020603050405020304" pitchFamily="18" charset="0"/>
              </a:rPr>
              <a:t>услвием</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для предоставления страховой защиты.</a:t>
            </a:r>
          </a:p>
          <a:p>
            <a:r>
              <a:rPr lang="ru-RU" sz="1400" b="1" i="1" dirty="0">
                <a:latin typeface="Times New Roman" panose="02020603050405020304" pitchFamily="18" charset="0"/>
                <a:cs typeface="Times New Roman" panose="02020603050405020304" pitchFamily="18" charset="0"/>
              </a:rPr>
              <a:t>Ущерб от </a:t>
            </a:r>
            <a:r>
              <a:rPr lang="ru-RU" sz="1400" b="1" i="1" dirty="0" err="1">
                <a:latin typeface="Times New Roman" panose="02020603050405020304" pitchFamily="18" charset="0"/>
                <a:cs typeface="Times New Roman" panose="02020603050405020304" pitchFamily="18" charset="0"/>
              </a:rPr>
              <a:t>киберинцидента</a:t>
            </a:r>
            <a:r>
              <a:rPr lang="ru-RU" sz="1400" b="1" i="1"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Киберинциденты</a:t>
            </a:r>
            <a:r>
              <a:rPr lang="ru-RU" sz="1400" dirty="0">
                <a:latin typeface="Times New Roman" panose="02020603050405020304" pitchFamily="18" charset="0"/>
                <a:cs typeface="Times New Roman" panose="02020603050405020304" pitchFamily="18" charset="0"/>
              </a:rPr>
              <a:t> могут </a:t>
            </a:r>
            <a:r>
              <a:rPr lang="ru-RU" sz="1400" dirty="0" smtClean="0">
                <a:latin typeface="Times New Roman" panose="02020603050405020304" pitchFamily="18" charset="0"/>
                <a:cs typeface="Times New Roman" panose="02020603050405020304" pitchFamily="18" charset="0"/>
              </a:rPr>
              <a:t>привести к </a:t>
            </a:r>
            <a:r>
              <a:rPr lang="ru-RU" sz="1400" dirty="0">
                <a:latin typeface="Times New Roman" panose="02020603050405020304" pitchFamily="18" charset="0"/>
                <a:cs typeface="Times New Roman" panose="02020603050405020304" pitchFamily="18" charset="0"/>
              </a:rPr>
              <a:t>экономическим потерям или затратам на восстановление </a:t>
            </a:r>
            <a:r>
              <a:rPr lang="ru-RU" sz="1400" dirty="0" smtClean="0">
                <a:latin typeface="Times New Roman" panose="02020603050405020304" pitchFamily="18" charset="0"/>
                <a:cs typeface="Times New Roman" panose="02020603050405020304" pitchFamily="18" charset="0"/>
              </a:rPr>
              <a:t>потерянных </a:t>
            </a:r>
            <a:r>
              <a:rPr lang="ru-RU" sz="1400" dirty="0">
                <a:latin typeface="Times New Roman" panose="02020603050405020304" pitchFamily="18" charset="0"/>
                <a:cs typeface="Times New Roman" panose="02020603050405020304" pitchFamily="18" charset="0"/>
              </a:rPr>
              <a:t>данных. Как правило, они не застрахованы, но отдельные </a:t>
            </a:r>
            <a:r>
              <a:rPr lang="ru-RU" sz="1400" dirty="0" smtClean="0">
                <a:latin typeface="Times New Roman" panose="02020603050405020304" pitchFamily="18" charset="0"/>
                <a:cs typeface="Times New Roman" panose="02020603050405020304" pitchFamily="18" charset="0"/>
              </a:rPr>
              <a:t>продукты </a:t>
            </a:r>
            <a:r>
              <a:rPr lang="ru-RU" sz="1400" dirty="0">
                <a:latin typeface="Times New Roman" panose="02020603050405020304" pitchFamily="18" charset="0"/>
                <a:cs typeface="Times New Roman" panose="02020603050405020304" pitchFamily="18" charset="0"/>
              </a:rPr>
              <a:t>страхования от программ-вымогателей теперь доступны </a:t>
            </a:r>
            <a:r>
              <a:rPr lang="ru-RU" sz="1400" dirty="0" smtClean="0">
                <a:latin typeface="Times New Roman" panose="02020603050405020304" pitchFamily="18" charset="0"/>
                <a:cs typeface="Times New Roman" panose="02020603050405020304" pitchFamily="18" charset="0"/>
              </a:rPr>
              <a:t>как на </a:t>
            </a:r>
            <a:r>
              <a:rPr lang="ru-RU" sz="1400" dirty="0">
                <a:latin typeface="Times New Roman" panose="02020603050405020304" pitchFamily="18" charset="0"/>
                <a:cs typeface="Times New Roman" panose="02020603050405020304" pitchFamily="18" charset="0"/>
              </a:rPr>
              <a:t>рынке морского, так и </a:t>
            </a:r>
            <a:r>
              <a:rPr lang="ru-RU" sz="1400" dirty="0" err="1">
                <a:latin typeface="Times New Roman" panose="02020603050405020304" pitchFamily="18" charset="0"/>
                <a:cs typeface="Times New Roman" panose="02020603050405020304" pitchFamily="18" charset="0"/>
              </a:rPr>
              <a:t>неморского</a:t>
            </a:r>
            <a:r>
              <a:rPr lang="ru-RU" sz="1400" dirty="0">
                <a:latin typeface="Times New Roman" panose="02020603050405020304" pitchFamily="18" charset="0"/>
                <a:cs typeface="Times New Roman" panose="02020603050405020304" pitchFamily="18" charset="0"/>
              </a:rPr>
              <a:t> страхования для защиты </a:t>
            </a:r>
            <a:r>
              <a:rPr lang="ru-RU" sz="1400" dirty="0" smtClean="0">
                <a:latin typeface="Times New Roman" panose="02020603050405020304" pitchFamily="18" charset="0"/>
                <a:cs typeface="Times New Roman" panose="02020603050405020304" pitchFamily="18" charset="0"/>
              </a:rPr>
              <a:t>от этого </a:t>
            </a:r>
            <a:r>
              <a:rPr lang="ru-RU" sz="1400" dirty="0">
                <a:latin typeface="Times New Roman" panose="02020603050405020304" pitchFamily="18" charset="0"/>
                <a:cs typeface="Times New Roman" panose="02020603050405020304" pitchFamily="18" charset="0"/>
              </a:rPr>
              <a:t>риска. Ограниченные данные о частоте, серьезности убытков</a:t>
            </a:r>
          </a:p>
          <a:p>
            <a:r>
              <a:rPr lang="ru-RU" sz="1400" dirty="0">
                <a:latin typeface="Times New Roman" panose="02020603050405020304" pitchFamily="18" charset="0"/>
                <a:cs typeface="Times New Roman" panose="02020603050405020304" pitchFamily="18" charset="0"/>
              </a:rPr>
              <a:t>или вероятности физического ущерба, а также о возможности </a:t>
            </a:r>
            <a:r>
              <a:rPr lang="ru-RU" sz="1400" dirty="0" smtClean="0">
                <a:latin typeface="Times New Roman" panose="02020603050405020304" pitchFamily="18" charset="0"/>
                <a:cs typeface="Times New Roman" panose="02020603050405020304" pitchFamily="18" charset="0"/>
              </a:rPr>
              <a:t>столкнуться </a:t>
            </a:r>
            <a:r>
              <a:rPr lang="ru-RU" sz="1400" dirty="0">
                <a:latin typeface="Times New Roman" panose="02020603050405020304" pitchFamily="18" charset="0"/>
                <a:cs typeface="Times New Roman" panose="02020603050405020304" pitchFamily="18" charset="0"/>
              </a:rPr>
              <a:t>с системным риском по-прежнему являются проблемой </a:t>
            </a:r>
            <a:r>
              <a:rPr lang="ru-RU" sz="1400" dirty="0" smtClean="0">
                <a:latin typeface="Times New Roman" panose="02020603050405020304" pitchFamily="18" charset="0"/>
                <a:cs typeface="Times New Roman" panose="02020603050405020304" pitchFamily="18" charset="0"/>
              </a:rPr>
              <a:t>для андеррайтеров</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Успешный </a:t>
            </a:r>
            <a:r>
              <a:rPr lang="ru-RU" sz="1400" dirty="0" err="1">
                <a:latin typeface="Times New Roman" panose="02020603050405020304" pitchFamily="18" charset="0"/>
                <a:cs typeface="Times New Roman" panose="02020603050405020304" pitchFamily="18" charset="0"/>
              </a:rPr>
              <a:t>киберинцидент</a:t>
            </a:r>
            <a:r>
              <a:rPr lang="ru-RU" sz="1400" dirty="0">
                <a:latin typeface="Times New Roman" panose="02020603050405020304" pitchFamily="18" charset="0"/>
                <a:cs typeface="Times New Roman" panose="02020603050405020304" pitchFamily="18" charset="0"/>
              </a:rPr>
              <a:t> может иметь несколько </a:t>
            </a:r>
            <a:r>
              <a:rPr lang="ru-RU" sz="1400" dirty="0" smtClean="0">
                <a:latin typeface="Times New Roman" panose="02020603050405020304" pitchFamily="18" charset="0"/>
                <a:cs typeface="Times New Roman" panose="02020603050405020304" pitchFamily="18" charset="0"/>
              </a:rPr>
              <a:t>последствий, связанных </a:t>
            </a:r>
            <a:r>
              <a:rPr lang="ru-RU" sz="1400" dirty="0">
                <a:latin typeface="Times New Roman" panose="02020603050405020304" pitchFamily="18" charset="0"/>
                <a:cs typeface="Times New Roman" panose="02020603050405020304" pitchFamily="18" charset="0"/>
              </a:rPr>
              <a:t>со страхованием: потеря жизни, травмы, </a:t>
            </a:r>
            <a:r>
              <a:rPr lang="ru-RU" sz="1400" dirty="0" smtClean="0">
                <a:latin typeface="Times New Roman" panose="02020603050405020304" pitchFamily="18" charset="0"/>
                <a:cs typeface="Times New Roman" panose="02020603050405020304" pitchFamily="18" charset="0"/>
              </a:rPr>
              <a:t>загрязнение, потеря/повреждение </a:t>
            </a:r>
            <a:r>
              <a:rPr lang="ru-RU" sz="1400" dirty="0">
                <a:latin typeface="Times New Roman" panose="02020603050405020304" pitchFamily="18" charset="0"/>
                <a:cs typeface="Times New Roman" panose="02020603050405020304" pitchFamily="18" charset="0"/>
              </a:rPr>
              <a:t>груза, погрузочно-разгрузочного </a:t>
            </a:r>
            <a:r>
              <a:rPr lang="ru-RU" sz="1400" dirty="0" err="1" smtClean="0">
                <a:latin typeface="Times New Roman" panose="02020603050405020304" pitchFamily="18" charset="0"/>
                <a:cs typeface="Times New Roman" panose="02020603050405020304" pitchFamily="18" charset="0"/>
              </a:rPr>
              <a:t>оборудования</a:t>
            </a:r>
            <a:r>
              <a:rPr lang="ru-RU" sz="1400" dirty="0" err="1">
                <a:latin typeface="Times New Roman" panose="02020603050405020304" pitchFamily="18" charset="0"/>
                <a:cs typeface="Times New Roman" panose="02020603050405020304" pitchFamily="18" charset="0"/>
              </a:rPr>
              <a:t>или</a:t>
            </a:r>
            <a:r>
              <a:rPr lang="ru-RU" sz="1400" dirty="0">
                <a:latin typeface="Times New Roman" panose="02020603050405020304" pitchFamily="18" charset="0"/>
                <a:cs typeface="Times New Roman" panose="02020603050405020304" pitchFamily="18" charset="0"/>
              </a:rPr>
              <a:t> имущества, прерывание бизнеса и обязательств, </a:t>
            </a:r>
            <a:r>
              <a:rPr lang="ru-RU" sz="1400" dirty="0" smtClean="0">
                <a:latin typeface="Times New Roman" panose="02020603050405020304" pitchFamily="18" charset="0"/>
                <a:cs typeface="Times New Roman" panose="02020603050405020304" pitchFamily="18" charset="0"/>
              </a:rPr>
              <a:t>производственные </a:t>
            </a:r>
            <a:r>
              <a:rPr lang="ru-RU" sz="1400" dirty="0">
                <a:latin typeface="Times New Roman" panose="02020603050405020304" pitchFamily="18" charset="0"/>
                <a:cs typeface="Times New Roman" panose="02020603050405020304" pitchFamily="18" charset="0"/>
              </a:rPr>
              <a:t>потери, потеря данных, потеря репутации и, возможно, </a:t>
            </a:r>
            <a:r>
              <a:rPr lang="ru-RU" sz="1400" dirty="0" smtClean="0">
                <a:latin typeface="Times New Roman" panose="02020603050405020304" pitchFamily="18" charset="0"/>
                <a:cs typeface="Times New Roman" panose="02020603050405020304" pitchFamily="18" charset="0"/>
              </a:rPr>
              <a:t>любые</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косвенные </a:t>
            </a:r>
            <a:r>
              <a:rPr lang="ru-RU" sz="1400" dirty="0">
                <a:latin typeface="Times New Roman" panose="02020603050405020304" pitchFamily="18" charset="0"/>
                <a:cs typeface="Times New Roman" panose="02020603050405020304" pitchFamily="18" charset="0"/>
              </a:rPr>
              <a:t>убытки.</a:t>
            </a:r>
          </a:p>
        </p:txBody>
      </p:sp>
    </p:spTree>
    <p:extLst>
      <p:ext uri="{BB962C8B-B14F-4D97-AF65-F5344CB8AC3E}">
        <p14:creationId xmlns:p14="http://schemas.microsoft.com/office/powerpoint/2010/main" val="2781851524"/>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40" y="488504"/>
            <a:ext cx="6480720" cy="8063746"/>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11.5. Система </a:t>
            </a:r>
            <a:r>
              <a:rPr lang="en-US" sz="1400" b="1" dirty="0">
                <a:latin typeface="Times New Roman" panose="02020603050405020304" pitchFamily="18" charset="0"/>
                <a:cs typeface="Times New Roman" panose="02020603050405020304" pitchFamily="18" charset="0"/>
              </a:rPr>
              <a:t>POLARIS</a:t>
            </a:r>
          </a:p>
          <a:p>
            <a:r>
              <a:rPr lang="ru-RU" sz="1400" b="1" i="1" dirty="0">
                <a:latin typeface="Times New Roman" panose="02020603050405020304" pitchFamily="18" charset="0"/>
                <a:cs typeface="Times New Roman" panose="02020603050405020304" pitchFamily="18" charset="0"/>
              </a:rPr>
              <a:t>11.5.1. Ключевые особенности </a:t>
            </a:r>
            <a:r>
              <a:rPr lang="en-US" sz="1400" b="1" i="1" dirty="0">
                <a:latin typeface="Times New Roman" panose="02020603050405020304" pitchFamily="18" charset="0"/>
                <a:cs typeface="Times New Roman" panose="02020603050405020304" pitchFamily="18" charset="0"/>
              </a:rPr>
              <a:t>POLARIS</a:t>
            </a:r>
          </a:p>
          <a:p>
            <a:endParaRPr lang="ru-RU" sz="1400" b="1" dirty="0" smtClean="0"/>
          </a:p>
          <a:p>
            <a:r>
              <a:rPr lang="ru-RU" sz="1400" b="1" dirty="0" smtClean="0"/>
              <a:t>POLARIS </a:t>
            </a:r>
            <a:r>
              <a:rPr lang="ru-RU" sz="1400" dirty="0" smtClean="0"/>
              <a:t>— это система, которая сравнивает существующую ледовую </a:t>
            </a:r>
            <a:r>
              <a:rPr lang="ru-RU" sz="1400" dirty="0"/>
              <a:t>типологию с классом судна, чтобы определить более </a:t>
            </a:r>
            <a:r>
              <a:rPr lang="ru-RU" sz="1400" dirty="0" smtClean="0"/>
              <a:t>безопасный маршрут </a:t>
            </a:r>
            <a:r>
              <a:rPr lang="ru-RU" sz="1400" dirty="0"/>
              <a:t>и оптимальный класс судна, готового ходить в </a:t>
            </a:r>
            <a:r>
              <a:rPr lang="ru-RU" sz="1400" dirty="0" smtClean="0"/>
              <a:t>полярных </a:t>
            </a:r>
            <a:r>
              <a:rPr lang="ru-RU" sz="1400" dirty="0"/>
              <a:t>водах.</a:t>
            </a:r>
          </a:p>
          <a:p>
            <a:r>
              <a:rPr lang="ru-RU" sz="1400" dirty="0"/>
              <a:t>Во-первых, POLARIS представляет собой комбинацию </a:t>
            </a:r>
            <a:r>
              <a:rPr lang="ru-RU" sz="1400" dirty="0" smtClean="0"/>
              <a:t>ледовых </a:t>
            </a:r>
            <a:r>
              <a:rPr lang="ru-RU" sz="1400" dirty="0"/>
              <a:t>классов полярного класса IACS и эквивалента ледового </a:t>
            </a:r>
            <a:r>
              <a:rPr lang="ru-RU" sz="1400" dirty="0" smtClean="0"/>
              <a:t>класса, согласно </a:t>
            </a:r>
            <a:r>
              <a:rPr lang="ru-RU" sz="1400" dirty="0"/>
              <a:t>финско-шведским правилам ледового класса </a:t>
            </a:r>
            <a:r>
              <a:rPr lang="ru-RU" sz="1400" dirty="0" smtClean="0"/>
              <a:t>Комиссии по </a:t>
            </a:r>
            <a:r>
              <a:rPr lang="ru-RU" sz="1400" dirty="0"/>
              <a:t>защите морской среды Балтийского моря, известной как </a:t>
            </a:r>
            <a:r>
              <a:rPr lang="ru-RU" sz="1400" dirty="0" smtClean="0"/>
              <a:t>Хельсинкская </a:t>
            </a:r>
            <a:r>
              <a:rPr lang="ru-RU" sz="1400" dirty="0"/>
              <a:t>комиссия (также ХЕЛКОМ; HELCOM 25/7; </a:t>
            </a:r>
            <a:r>
              <a:rPr lang="ru-RU" sz="1400" dirty="0" smtClean="0"/>
              <a:t>рекомендация ХЕЛКОМ </a:t>
            </a:r>
            <a:r>
              <a:rPr lang="ru-RU" sz="1400" dirty="0"/>
              <a:t>25/7, рекомендация «Безопасная зимняя </a:t>
            </a:r>
            <a:r>
              <a:rPr lang="ru-RU" sz="1400" dirty="0" smtClean="0"/>
              <a:t>навигация в районе Балтийского </a:t>
            </a:r>
            <a:r>
              <a:rPr lang="ru-RU" sz="1400" dirty="0"/>
              <a:t>моря»).</a:t>
            </a:r>
          </a:p>
          <a:p>
            <a:r>
              <a:rPr lang="ru-RU" sz="1400" dirty="0"/>
              <a:t>Во-вторых, в POLARIS используются определения типов </a:t>
            </a:r>
            <a:r>
              <a:rPr lang="ru-RU" sz="1400" dirty="0" smtClean="0"/>
              <a:t>льда в </a:t>
            </a:r>
            <a:r>
              <a:rPr lang="ru-RU" sz="1400" dirty="0"/>
              <a:t>соответствии с номенклатурой Всемирной метеорологической </a:t>
            </a:r>
            <a:r>
              <a:rPr lang="ru-RU" sz="1400" dirty="0" smtClean="0"/>
              <a:t>организации </a:t>
            </a:r>
            <a:r>
              <a:rPr lang="ru-RU" sz="1400" dirty="0"/>
              <a:t>(ВМО), обычно используемой на международных </a:t>
            </a:r>
            <a:r>
              <a:rPr lang="ru-RU" sz="1400" dirty="0" smtClean="0"/>
              <a:t>ледовых </a:t>
            </a:r>
            <a:r>
              <a:rPr lang="ru-RU" sz="1400" dirty="0"/>
              <a:t>картах.</a:t>
            </a:r>
          </a:p>
          <a:p>
            <a:r>
              <a:rPr lang="ru-RU" sz="1400" dirty="0"/>
              <a:t>В-третьих, POLARIS учитывает различные ледовые </a:t>
            </a:r>
            <a:r>
              <a:rPr lang="ru-RU" sz="1400" dirty="0" smtClean="0"/>
              <a:t>режимы (частичная </a:t>
            </a:r>
            <a:r>
              <a:rPr lang="ru-RU" sz="1400" dirty="0"/>
              <a:t>сплоченность, свободные ото льда воды и др</a:t>
            </a:r>
            <a:r>
              <a:rPr lang="ru-RU" sz="1400" dirty="0" smtClean="0"/>
              <a:t>.).</a:t>
            </a:r>
          </a:p>
          <a:p>
            <a:r>
              <a:rPr lang="ru-RU" sz="1400" dirty="0" smtClean="0"/>
              <a:t>В-четвертых, POLARIS учитывает распад льда при более высокой </a:t>
            </a:r>
            <a:r>
              <a:rPr lang="ru-RU" sz="1400" dirty="0" err="1" smtClean="0"/>
              <a:t>температуре.Признается</a:t>
            </a:r>
            <a:r>
              <a:rPr lang="ru-RU" sz="1400" dirty="0"/>
              <a:t>, что суда, эксплуатируемые под ледокольной </a:t>
            </a:r>
            <a:r>
              <a:rPr lang="ru-RU" sz="1400" dirty="0" smtClean="0"/>
              <a:t>проводкой</a:t>
            </a:r>
            <a:r>
              <a:rPr lang="ru-RU" sz="1400" dirty="0"/>
              <a:t>, имеют другой профиль риска по сравнению с судами, </a:t>
            </a:r>
            <a:r>
              <a:rPr lang="ru-RU" sz="1400" dirty="0" smtClean="0"/>
              <a:t>работающими </a:t>
            </a:r>
            <a:r>
              <a:rPr lang="ru-RU" sz="1400" dirty="0"/>
              <a:t>самостоятельно.</a:t>
            </a:r>
          </a:p>
          <a:p>
            <a:r>
              <a:rPr lang="ru-RU" sz="1400" dirty="0"/>
              <a:t>Кроме того, система POLARIS использует значения индекса </a:t>
            </a:r>
            <a:r>
              <a:rPr lang="ru-RU" sz="1400" dirty="0" smtClean="0"/>
              <a:t>риска (RIV</a:t>
            </a:r>
            <a:r>
              <a:rPr lang="ru-RU" sz="1400" dirty="0"/>
              <a:t>), которые присваиваются судну в зависимости от </a:t>
            </a:r>
            <a:r>
              <a:rPr lang="ru-RU" sz="1400" dirty="0" smtClean="0"/>
              <a:t>ледового класса</a:t>
            </a:r>
            <a:r>
              <a:rPr lang="ru-RU" sz="1400" dirty="0"/>
              <a:t>.</a:t>
            </a:r>
          </a:p>
          <a:p>
            <a:r>
              <a:rPr lang="ru-RU" sz="1400" dirty="0"/>
              <a:t>RIV указывают на относительную оценку риска для </a:t>
            </a:r>
            <a:r>
              <a:rPr lang="ru-RU" sz="1400" dirty="0" smtClean="0"/>
              <a:t>соответствующих </a:t>
            </a:r>
            <a:r>
              <a:rPr lang="ru-RU" sz="1400" dirty="0"/>
              <a:t>типов льда (тяжелый многолетний лед, средний </a:t>
            </a:r>
            <a:r>
              <a:rPr lang="ru-RU" sz="1400" dirty="0" smtClean="0"/>
              <a:t>однолетний </a:t>
            </a:r>
            <a:r>
              <a:rPr lang="ru-RU" sz="1400" dirty="0"/>
              <a:t>лед, свободные воды ото льда и т. д.) и дополняются </a:t>
            </a:r>
            <a:r>
              <a:rPr lang="ru-RU" sz="1400" dirty="0" smtClean="0"/>
              <a:t>значением </a:t>
            </a:r>
            <a:r>
              <a:rPr lang="ru-RU" sz="1400" i="1" dirty="0" smtClean="0"/>
              <a:t>итогового </a:t>
            </a:r>
            <a:r>
              <a:rPr lang="ru-RU" sz="1400" i="1" dirty="0"/>
              <a:t>индекса риска </a:t>
            </a:r>
            <a:r>
              <a:rPr lang="ru-RU" sz="1400" dirty="0"/>
              <a:t>(RIO) для оценки ограничений для </a:t>
            </a:r>
            <a:r>
              <a:rPr lang="ru-RU" sz="1400" dirty="0" smtClean="0"/>
              <a:t>работы во </a:t>
            </a:r>
            <a:r>
              <a:rPr lang="ru-RU" sz="1400" dirty="0"/>
              <a:t>льдах. Согласно Руководству ИМО, для каждого </a:t>
            </a:r>
            <a:r>
              <a:rPr lang="ru-RU" sz="1400" dirty="0" smtClean="0"/>
              <a:t>соблюдаемого ледового </a:t>
            </a:r>
            <a:r>
              <a:rPr lang="ru-RU" sz="1400" dirty="0"/>
              <a:t>режима RIV используются для определения RIO, </a:t>
            </a:r>
            <a:r>
              <a:rPr lang="ru-RU" sz="1400" dirty="0" smtClean="0"/>
              <a:t>который составляет </a:t>
            </a:r>
            <a:r>
              <a:rPr lang="ru-RU" sz="1400" dirty="0"/>
              <a:t>основу решения о полной эксплуатации или </a:t>
            </a:r>
            <a:r>
              <a:rPr lang="ru-RU" sz="1400" dirty="0" smtClean="0"/>
              <a:t>ограничении операций</a:t>
            </a:r>
            <a:r>
              <a:rPr lang="ru-RU" sz="1400" dirty="0"/>
              <a:t>.</a:t>
            </a:r>
          </a:p>
          <a:p>
            <a:r>
              <a:rPr lang="ru-RU" sz="1400" dirty="0"/>
              <a:t>С учетом RIO могут быть приняты адаптивные меры, такие как</a:t>
            </a:r>
          </a:p>
          <a:p>
            <a:r>
              <a:rPr lang="ru-RU" sz="1400" dirty="0"/>
              <a:t>ограничение скорости, дополнительное усиление несения вахты или</a:t>
            </a:r>
          </a:p>
          <a:p>
            <a:r>
              <a:rPr lang="ru-RU" sz="1400" dirty="0"/>
              <a:t>ледокольная поддержка. Очевидно, что POLARIS участвует в классификации</a:t>
            </a:r>
          </a:p>
          <a:p>
            <a:r>
              <a:rPr lang="ru-RU" sz="1400" dirty="0"/>
              <a:t>и </a:t>
            </a:r>
            <a:r>
              <a:rPr lang="ru-RU" sz="1400" dirty="0" err="1"/>
              <a:t>процедурализации</a:t>
            </a:r>
            <a:r>
              <a:rPr lang="ru-RU" sz="1400" dirty="0"/>
              <a:t> полярных рисков. Тем не </a:t>
            </a:r>
            <a:r>
              <a:rPr lang="ru-RU" sz="1400" dirty="0" smtClean="0"/>
              <a:t>менее, когда </a:t>
            </a:r>
            <a:r>
              <a:rPr lang="ru-RU" sz="1400" dirty="0"/>
              <a:t>RIO ниже –10, навигация требует особого внимания. В </a:t>
            </a:r>
            <a:r>
              <a:rPr lang="ru-RU" sz="1400" dirty="0" smtClean="0"/>
              <a:t>этом случае </a:t>
            </a:r>
            <a:r>
              <a:rPr lang="ru-RU" sz="1400" dirty="0"/>
              <a:t>решение о плавании в таких условиях остается на </a:t>
            </a:r>
            <a:r>
              <a:rPr lang="ru-RU" sz="1400" dirty="0" smtClean="0"/>
              <a:t>усмотрение </a:t>
            </a:r>
            <a:r>
              <a:rPr lang="ru-RU" sz="1400" dirty="0"/>
              <a:t>капитана и командного состава, хотя такого плавания </a:t>
            </a:r>
            <a:r>
              <a:rPr lang="ru-RU" sz="1400" dirty="0" smtClean="0"/>
              <a:t>обычно следует </a:t>
            </a:r>
            <a:r>
              <a:rPr lang="ru-RU" sz="1400" dirty="0"/>
              <a:t>избегать.</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8515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315573"/>
            <a:ext cx="6624736" cy="7617470"/>
          </a:xfrm>
          <a:prstGeom prst="rect">
            <a:avLst/>
          </a:prstGeom>
          <a:noFill/>
        </p:spPr>
        <p:txBody>
          <a:bodyPr wrap="square" rtlCol="0">
            <a:spAutoFit/>
          </a:bodyPr>
          <a:lstStyle/>
          <a:p>
            <a:pPr>
              <a:spcAft>
                <a:spcPts val="0"/>
              </a:spcAft>
            </a:pPr>
            <a:r>
              <a:rPr lang="ru-RU" sz="1400" b="1" dirty="0"/>
              <a:t>1.2. Главные аспекты проблемы обеспечения безопасности судоходства</a:t>
            </a:r>
            <a:r>
              <a:rPr lang="ru-RU" sz="1400" b="1" dirty="0">
                <a:latin typeface="Times New Roman"/>
                <a:ea typeface="Times New Roman"/>
              </a:rPr>
              <a:t>     </a:t>
            </a:r>
            <a:endParaRPr lang="ru-RU" sz="1400" b="1" dirty="0" smtClean="0">
              <a:latin typeface="Times New Roman"/>
              <a:ea typeface="Times New Roman"/>
            </a:endParaRPr>
          </a:p>
          <a:p>
            <a:pPr indent="133350" algn="just">
              <a:spcAft>
                <a:spcPts val="600"/>
              </a:spcAft>
              <a:tabLst>
                <a:tab pos="2514600" algn="l"/>
              </a:tabLst>
            </a:pPr>
            <a:endParaRPr lang="ru-RU" sz="1200" dirty="0" smtClean="0">
              <a:latin typeface="Times New Roman"/>
              <a:ea typeface="Times New Roman"/>
            </a:endParaRPr>
          </a:p>
          <a:p>
            <a:pPr indent="133350" algn="just">
              <a:spcAft>
                <a:spcPts val="600"/>
              </a:spcAft>
              <a:tabLst>
                <a:tab pos="2514600" algn="l"/>
              </a:tabLst>
            </a:pPr>
            <a:r>
              <a:rPr lang="ru-RU" sz="1200" dirty="0" smtClean="0">
                <a:latin typeface="Times New Roman"/>
                <a:ea typeface="Times New Roman"/>
              </a:rPr>
              <a:t>Проблема </a:t>
            </a:r>
            <a:r>
              <a:rPr lang="ru-RU" sz="1200" dirty="0">
                <a:latin typeface="Times New Roman"/>
                <a:ea typeface="Times New Roman"/>
              </a:rPr>
              <a:t>безопасности судоходства  включает  в  себя</a:t>
            </a:r>
            <a:r>
              <a:rPr lang="ru-RU" sz="1200" i="1" dirty="0">
                <a:latin typeface="Times New Roman"/>
                <a:ea typeface="Times New Roman"/>
              </a:rPr>
              <a:t> </a:t>
            </a:r>
            <a:r>
              <a:rPr lang="ru-RU" sz="1200" dirty="0">
                <a:latin typeface="Times New Roman"/>
                <a:ea typeface="Times New Roman"/>
              </a:rPr>
              <a:t> ряд аспектов - научный, технический, эрго­номический, экономический, социальный, технологический  и    юридический </a:t>
            </a:r>
          </a:p>
          <a:p>
            <a:pPr algn="just">
              <a:spcAft>
                <a:spcPts val="600"/>
              </a:spcAft>
              <a:tabLst>
                <a:tab pos="2514600" algn="l"/>
              </a:tabLst>
            </a:pPr>
            <a:r>
              <a:rPr lang="ru-RU" sz="1200" b="1" dirty="0">
                <a:latin typeface="Times New Roman"/>
                <a:ea typeface="Times New Roman"/>
              </a:rPr>
              <a:t>Научный аспект</a:t>
            </a:r>
            <a:r>
              <a:rPr lang="ru-RU" sz="1200" dirty="0">
                <a:latin typeface="Times New Roman"/>
                <a:ea typeface="Times New Roman"/>
              </a:rPr>
              <a:t> проблемы безопасности судоходства заключается  в разработке  научно-обоснованных критериев  и. нормативов безопасности, а так же в устранении неопределенности и  многозначности  принятых  понятий  и  терминов. </a:t>
            </a:r>
            <a:r>
              <a:rPr lang="ru-RU" sz="1200" baseline="-25000" dirty="0">
                <a:latin typeface="Times New Roman"/>
                <a:ea typeface="Times New Roman"/>
              </a:rPr>
              <a:t> </a:t>
            </a:r>
            <a:r>
              <a:rPr lang="ru-RU" sz="1200" dirty="0">
                <a:latin typeface="Times New Roman"/>
                <a:ea typeface="Times New Roman"/>
              </a:rPr>
              <a:t>Последнее имеет особое значение.</a:t>
            </a:r>
          </a:p>
          <a:p>
            <a:pPr indent="133350" algn="just">
              <a:spcAft>
                <a:spcPts val="600"/>
              </a:spcAft>
              <a:tabLst>
                <a:tab pos="2514600" algn="l"/>
              </a:tabLst>
            </a:pPr>
            <a:r>
              <a:rPr lang="ru-RU" sz="1200" b="1" dirty="0">
                <a:latin typeface="Times New Roman"/>
                <a:ea typeface="Times New Roman"/>
              </a:rPr>
              <a:t>Технический аспект</a:t>
            </a:r>
            <a:r>
              <a:rPr lang="ru-RU" sz="1200" dirty="0">
                <a:latin typeface="Times New Roman"/>
                <a:ea typeface="Times New Roman"/>
              </a:rPr>
              <a:t>. Любое техническое устройство или система предназначены для решения определенных задач. Степень уверенности в безотказной работе при использовании конкретного устройства называется его надежностью. Интересно, что согласно Далю, слово «надежность» происходит от слова «надеяться». </a:t>
            </a:r>
          </a:p>
          <a:p>
            <a:pPr algn="just">
              <a:spcAft>
                <a:spcPts val="600"/>
              </a:spcAft>
              <a:tabLst>
                <a:tab pos="2514600" algn="l"/>
              </a:tabLst>
            </a:pPr>
            <a:r>
              <a:rPr lang="ru-RU" sz="1200" b="1" dirty="0">
                <a:solidFill>
                  <a:srgbClr val="332D51"/>
                </a:solidFill>
                <a:latin typeface="Times New Roman"/>
                <a:ea typeface="Times New Roman"/>
              </a:rPr>
              <a:t>Эргономический </a:t>
            </a:r>
            <a:r>
              <a:rPr lang="ru-RU" sz="1200" b="1" dirty="0">
                <a:latin typeface="Times New Roman"/>
                <a:ea typeface="Times New Roman"/>
              </a:rPr>
              <a:t>аспект.</a:t>
            </a:r>
            <a:r>
              <a:rPr lang="ru-RU" sz="1200" dirty="0">
                <a:latin typeface="Times New Roman"/>
                <a:ea typeface="Times New Roman"/>
              </a:rPr>
              <a:t> Предметом эргономики является трудовая деятельность человека, а объектом исследования — система «человек-машина-среда». Эргономика изучает функ</a:t>
            </a:r>
            <a:r>
              <a:rPr lang="ru-RU" sz="1200" dirty="0">
                <a:solidFill>
                  <a:srgbClr val="332D51"/>
                </a:solidFill>
                <a:latin typeface="Times New Roman"/>
                <a:ea typeface="Times New Roman"/>
              </a:rPr>
              <a:t>циональные </a:t>
            </a:r>
            <a:r>
              <a:rPr lang="ru-RU" sz="1200" dirty="0">
                <a:latin typeface="Times New Roman"/>
                <a:ea typeface="Times New Roman"/>
              </a:rPr>
              <a:t>возможности и</a:t>
            </a:r>
            <a:r>
              <a:rPr lang="ru-RU" sz="1200" dirty="0">
                <a:solidFill>
                  <a:srgbClr val="332D51"/>
                </a:solidFill>
                <a:latin typeface="Times New Roman"/>
                <a:ea typeface="Times New Roman"/>
              </a:rPr>
              <a:t> </a:t>
            </a:r>
            <a:r>
              <a:rPr lang="ru-RU" sz="1200" dirty="0">
                <a:latin typeface="Times New Roman"/>
                <a:ea typeface="Times New Roman"/>
              </a:rPr>
              <a:t>способности человека в трудовом процессе, </a:t>
            </a:r>
            <a:r>
              <a:rPr lang="ru-RU" sz="1200" dirty="0">
                <a:solidFill>
                  <a:srgbClr val="332D51"/>
                </a:solidFill>
                <a:latin typeface="Times New Roman"/>
                <a:ea typeface="Times New Roman"/>
              </a:rPr>
              <a:t>формирует </a:t>
            </a:r>
            <a:r>
              <a:rPr lang="ru-RU" sz="1200" dirty="0">
                <a:latin typeface="Times New Roman"/>
                <a:ea typeface="Times New Roman"/>
              </a:rPr>
              <a:t>основные принципы профессиональной подготовки кадров, выставляет требования к оборудованию,</a:t>
            </a:r>
            <a:r>
              <a:rPr lang="ru-RU" sz="1200" u="sng" dirty="0">
                <a:latin typeface="Times New Roman"/>
                <a:ea typeface="Times New Roman"/>
              </a:rPr>
              <a:t> </a:t>
            </a:r>
            <a:r>
              <a:rPr lang="ru-RU" sz="1200" dirty="0">
                <a:latin typeface="Times New Roman"/>
                <a:ea typeface="Times New Roman"/>
              </a:rPr>
              <a:t>рабочему месту, пульту управления </a:t>
            </a:r>
            <a:r>
              <a:rPr lang="ru-RU" sz="1200" dirty="0">
                <a:solidFill>
                  <a:srgbClr val="332D51"/>
                </a:solidFill>
                <a:latin typeface="Times New Roman"/>
                <a:ea typeface="Times New Roman"/>
              </a:rPr>
              <a:t>в </a:t>
            </a:r>
            <a:r>
              <a:rPr lang="ru-RU" sz="1200" dirty="0">
                <a:latin typeface="Times New Roman"/>
                <a:ea typeface="Times New Roman"/>
              </a:rPr>
              <a:t>целях максимального приспособления оборудования к эргономическим характеристикам, человека. Считается, что эта сравнительно молодая  наука </a:t>
            </a:r>
            <a:r>
              <a:rPr lang="ru-RU" sz="1200" dirty="0">
                <a:solidFill>
                  <a:srgbClr val="332D51"/>
                </a:solidFill>
                <a:latin typeface="Times New Roman"/>
                <a:ea typeface="Times New Roman"/>
              </a:rPr>
              <a:t>возникла </a:t>
            </a:r>
            <a:r>
              <a:rPr lang="ru-RU" sz="1200" dirty="0">
                <a:latin typeface="Times New Roman"/>
                <a:ea typeface="Times New Roman"/>
              </a:rPr>
              <a:t>на Западе сразу после второй мировой войны. </a:t>
            </a:r>
          </a:p>
          <a:p>
            <a:pPr indent="342900" algn="just">
              <a:spcAft>
                <a:spcPts val="0"/>
              </a:spcAft>
              <a:tabLst>
                <a:tab pos="2514600" algn="l"/>
              </a:tabLst>
            </a:pPr>
            <a:r>
              <a:rPr lang="ru-RU" sz="1200" b="1" i="1" dirty="0">
                <a:solidFill>
                  <a:srgbClr val="000000"/>
                </a:solidFill>
                <a:latin typeface="Times New Roman"/>
                <a:ea typeface="Times New Roman"/>
              </a:rPr>
              <a:t> </a:t>
            </a:r>
            <a:r>
              <a:rPr lang="ru-RU" sz="1200" b="1" dirty="0">
                <a:solidFill>
                  <a:srgbClr val="000000"/>
                </a:solidFill>
                <a:latin typeface="Times New Roman"/>
                <a:ea typeface="Times New Roman"/>
              </a:rPr>
              <a:t>Экономический аспект. </a:t>
            </a:r>
            <a:r>
              <a:rPr lang="ru-RU" sz="1200" dirty="0">
                <a:solidFill>
                  <a:srgbClr val="000000"/>
                </a:solidFill>
                <a:latin typeface="Times New Roman"/>
                <a:ea typeface="Times New Roman"/>
              </a:rPr>
              <a:t>Это</a:t>
            </a:r>
            <a:r>
              <a:rPr lang="ru-RU" sz="1200" b="1" dirty="0">
                <a:solidFill>
                  <a:srgbClr val="000000"/>
                </a:solidFill>
                <a:latin typeface="Times New Roman"/>
                <a:ea typeface="Times New Roman"/>
              </a:rPr>
              <a:t> </a:t>
            </a:r>
            <a:r>
              <a:rPr lang="ru-RU" sz="1200" dirty="0">
                <a:solidFill>
                  <a:srgbClr val="000000"/>
                </a:solidFill>
                <a:latin typeface="Times New Roman"/>
                <a:ea typeface="Times New Roman"/>
              </a:rPr>
              <a:t>аспект заклю­чается в анализе строительных и эксплуатационных затрат, с одной стороны, и аварийных расходов, с другой. На основании этого анализа  производится определение экономиче­ской политики в вопросах безопасности. </a:t>
            </a:r>
            <a:endParaRPr lang="ru-RU" sz="1200" dirty="0">
              <a:latin typeface="Times New Roman"/>
              <a:ea typeface="Times New Roman"/>
            </a:endParaRPr>
          </a:p>
          <a:p>
            <a:pPr indent="342900" algn="just">
              <a:spcAft>
                <a:spcPts val="0"/>
              </a:spcAft>
              <a:tabLst>
                <a:tab pos="2514600" algn="l"/>
              </a:tabLst>
            </a:pPr>
            <a:r>
              <a:rPr lang="ru-RU" sz="1200" b="1" dirty="0">
                <a:solidFill>
                  <a:srgbClr val="444A24"/>
                </a:solidFill>
                <a:latin typeface="Times New Roman"/>
                <a:ea typeface="Times New Roman"/>
              </a:rPr>
              <a:t> Социальный </a:t>
            </a:r>
            <a:r>
              <a:rPr lang="ru-RU" sz="1200" b="1" dirty="0">
                <a:solidFill>
                  <a:srgbClr val="000000"/>
                </a:solidFill>
                <a:latin typeface="Times New Roman"/>
                <a:ea typeface="Times New Roman"/>
              </a:rPr>
              <a:t>аспект</a:t>
            </a:r>
            <a:r>
              <a:rPr lang="ru-RU" sz="1200" dirty="0">
                <a:solidFill>
                  <a:srgbClr val="000000"/>
                </a:solidFill>
                <a:latin typeface="Times New Roman"/>
                <a:ea typeface="Times New Roman"/>
              </a:rPr>
              <a:t>. </a:t>
            </a:r>
            <a:r>
              <a:rPr lang="ru-RU" sz="1200" dirty="0">
                <a:solidFill>
                  <a:srgbClr val="444A24"/>
                </a:solidFill>
                <a:latin typeface="Times New Roman"/>
                <a:ea typeface="Times New Roman"/>
              </a:rPr>
              <a:t>Общество, </a:t>
            </a:r>
            <a:r>
              <a:rPr lang="ru-RU" sz="1200" dirty="0">
                <a:solidFill>
                  <a:srgbClr val="000000"/>
                </a:solidFill>
                <a:latin typeface="Times New Roman"/>
                <a:ea typeface="Times New Roman"/>
              </a:rPr>
              <a:t>понимая роль мореплавания;  </a:t>
            </a:r>
            <a:r>
              <a:rPr lang="ru-RU" sz="1200" dirty="0">
                <a:solidFill>
                  <a:srgbClr val="93765C"/>
                </a:solidFill>
                <a:latin typeface="Times New Roman"/>
                <a:ea typeface="Times New Roman"/>
              </a:rPr>
              <a:t>а </a:t>
            </a:r>
            <a:r>
              <a:rPr lang="ru-RU" sz="1200" dirty="0">
                <a:solidFill>
                  <a:srgbClr val="444A24"/>
                </a:solidFill>
                <a:latin typeface="Times New Roman"/>
                <a:ea typeface="Times New Roman"/>
              </a:rPr>
              <a:t>также зная условия, в </a:t>
            </a:r>
            <a:r>
              <a:rPr lang="ru-RU" sz="1200" dirty="0">
                <a:solidFill>
                  <a:srgbClr val="000000"/>
                </a:solidFill>
                <a:latin typeface="Times New Roman"/>
                <a:ea typeface="Times New Roman"/>
              </a:rPr>
              <a:t>которых осуществляется эта </a:t>
            </a:r>
            <a:r>
              <a:rPr lang="ru-RU" sz="1200" dirty="0">
                <a:solidFill>
                  <a:srgbClr val="93765C"/>
                </a:solidFill>
                <a:latin typeface="Times New Roman"/>
                <a:ea typeface="Times New Roman"/>
              </a:rPr>
              <a:t> </a:t>
            </a:r>
            <a:r>
              <a:rPr lang="ru-RU" sz="1200" dirty="0">
                <a:solidFill>
                  <a:srgbClr val="000000"/>
                </a:solidFill>
                <a:latin typeface="Times New Roman"/>
                <a:ea typeface="Times New Roman"/>
              </a:rPr>
              <a:t>деятельность,</a:t>
            </a:r>
            <a:r>
              <a:rPr lang="ru-RU" sz="1200" dirty="0">
                <a:solidFill>
                  <a:srgbClr val="93765C"/>
                </a:solidFill>
                <a:latin typeface="Times New Roman"/>
                <a:ea typeface="Times New Roman"/>
              </a:rPr>
              <a:t>   </a:t>
            </a:r>
            <a:r>
              <a:rPr lang="ru-RU" sz="1200" dirty="0">
                <a:solidFill>
                  <a:srgbClr val="444A24"/>
                </a:solidFill>
                <a:latin typeface="Times New Roman"/>
                <a:ea typeface="Times New Roman"/>
              </a:rPr>
              <a:t>формирует  </a:t>
            </a:r>
            <a:r>
              <a:rPr lang="ru-RU" sz="1200" dirty="0">
                <a:solidFill>
                  <a:srgbClr val="000000"/>
                </a:solidFill>
                <a:latin typeface="Times New Roman"/>
                <a:ea typeface="Times New Roman"/>
              </a:rPr>
              <a:t>определенное </a:t>
            </a:r>
            <a:r>
              <a:rPr lang="ru-RU" sz="1200" dirty="0">
                <a:solidFill>
                  <a:srgbClr val="93765C"/>
                </a:solidFill>
                <a:latin typeface="Times New Roman"/>
                <a:ea typeface="Times New Roman"/>
              </a:rPr>
              <a:t> </a:t>
            </a:r>
            <a:r>
              <a:rPr lang="ru-RU" sz="1200" dirty="0">
                <a:solidFill>
                  <a:srgbClr val="000000"/>
                </a:solidFill>
                <a:latin typeface="Times New Roman"/>
                <a:ea typeface="Times New Roman"/>
              </a:rPr>
              <a:t>отношение  </a:t>
            </a:r>
            <a:r>
              <a:rPr lang="ru-RU" sz="1200" dirty="0">
                <a:solidFill>
                  <a:srgbClr val="444A24"/>
                </a:solidFill>
                <a:latin typeface="Times New Roman"/>
                <a:ea typeface="Times New Roman"/>
              </a:rPr>
              <a:t>к </a:t>
            </a:r>
            <a:r>
              <a:rPr lang="ru-RU" sz="1200" dirty="0">
                <a:solidFill>
                  <a:srgbClr val="000000"/>
                </a:solidFill>
                <a:latin typeface="Times New Roman"/>
                <a:ea typeface="Times New Roman"/>
              </a:rPr>
              <a:t>этому  роду </a:t>
            </a:r>
            <a:r>
              <a:rPr lang="ru-RU" sz="1200" dirty="0">
                <a:solidFill>
                  <a:srgbClr val="444A24"/>
                </a:solidFill>
                <a:latin typeface="Times New Roman"/>
                <a:ea typeface="Times New Roman"/>
              </a:rPr>
              <a:t>занятий, </a:t>
            </a:r>
            <a:r>
              <a:rPr lang="ru-RU" sz="1200" dirty="0">
                <a:solidFill>
                  <a:srgbClr val="000000"/>
                </a:solidFill>
                <a:latin typeface="Times New Roman"/>
                <a:ea typeface="Times New Roman"/>
              </a:rPr>
              <a:t>которое</a:t>
            </a:r>
            <a:r>
              <a:rPr lang="ru-RU" sz="1200" dirty="0">
                <a:solidFill>
                  <a:srgbClr val="93765C"/>
                </a:solidFill>
                <a:latin typeface="Times New Roman"/>
                <a:ea typeface="Times New Roman"/>
              </a:rPr>
              <a:t> </a:t>
            </a:r>
            <a:r>
              <a:rPr lang="ru-RU" sz="1200" dirty="0">
                <a:solidFill>
                  <a:srgbClr val="444A24"/>
                </a:solidFill>
                <a:latin typeface="Times New Roman"/>
                <a:ea typeface="Times New Roman"/>
              </a:rPr>
              <a:t>называется престижностью </a:t>
            </a:r>
            <a:r>
              <a:rPr lang="ru-RU" sz="1200" dirty="0">
                <a:solidFill>
                  <a:srgbClr val="000000"/>
                </a:solidFill>
                <a:latin typeface="Times New Roman"/>
                <a:ea typeface="Times New Roman"/>
              </a:rPr>
              <a:t>профессий. </a:t>
            </a:r>
            <a:r>
              <a:rPr lang="ru-RU" sz="1200" dirty="0">
                <a:solidFill>
                  <a:srgbClr val="444A24"/>
                </a:solidFill>
                <a:latin typeface="Times New Roman"/>
                <a:ea typeface="Times New Roman"/>
              </a:rPr>
              <a:t>Престижность   профессии   имеет   </a:t>
            </a:r>
            <a:r>
              <a:rPr lang="ru-RU" sz="1200" dirty="0">
                <a:solidFill>
                  <a:srgbClr val="000000"/>
                </a:solidFill>
                <a:latin typeface="Times New Roman"/>
                <a:ea typeface="Times New Roman"/>
              </a:rPr>
              <a:t>прямую   связь с </a:t>
            </a:r>
            <a:r>
              <a:rPr lang="ru-RU" sz="1200" dirty="0">
                <a:solidFill>
                  <a:srgbClr val="444A24"/>
                </a:solidFill>
                <a:latin typeface="Times New Roman"/>
                <a:ea typeface="Times New Roman"/>
              </a:rPr>
              <a:t>безопасностью.   Чем   выше престижность   </a:t>
            </a:r>
            <a:r>
              <a:rPr lang="ru-RU" sz="1200" dirty="0">
                <a:solidFill>
                  <a:srgbClr val="000000"/>
                </a:solidFill>
                <a:latin typeface="Times New Roman"/>
                <a:ea typeface="Times New Roman"/>
              </a:rPr>
              <a:t>профессии, тем большая конкуренция,  а это  позволяет  сделать более качественный отбор претендентов. </a:t>
            </a:r>
            <a:endParaRPr lang="ru-RU" sz="1200" dirty="0">
              <a:latin typeface="Times New Roman"/>
              <a:ea typeface="Times New Roman"/>
            </a:endParaRPr>
          </a:p>
          <a:p>
            <a:pPr algn="just">
              <a:spcAft>
                <a:spcPts val="600"/>
              </a:spcAft>
              <a:tabLst>
                <a:tab pos="2514600" algn="l"/>
              </a:tabLst>
            </a:pPr>
            <a:r>
              <a:rPr lang="ru-RU" sz="1200" b="1" dirty="0">
                <a:latin typeface="Times New Roman"/>
                <a:ea typeface="Times New Roman"/>
              </a:rPr>
              <a:t>Технологический аспект.</a:t>
            </a:r>
            <a:r>
              <a:rPr lang="ru-RU" sz="1200" dirty="0">
                <a:latin typeface="Times New Roman"/>
                <a:ea typeface="Times New Roman"/>
              </a:rPr>
              <a:t> Этот аспект безопасности мореплавания связан с двумя видами потерь:</a:t>
            </a:r>
          </a:p>
          <a:p>
            <a:pPr marL="179705" algn="just">
              <a:spcAft>
                <a:spcPts val="600"/>
              </a:spcAft>
              <a:tabLst>
                <a:tab pos="2514600" algn="l"/>
              </a:tabLst>
            </a:pPr>
            <a:r>
              <a:rPr lang="ru-RU" sz="1200" dirty="0">
                <a:latin typeface="Times New Roman"/>
                <a:ea typeface="Times New Roman"/>
              </a:rPr>
              <a:t>- гибель судов и экипажей  из-за   нарушения   технологии </a:t>
            </a:r>
            <a:r>
              <a:rPr lang="ru-RU" sz="1200" dirty="0">
                <a:solidFill>
                  <a:srgbClr val="444A24"/>
                </a:solidFill>
                <a:latin typeface="Times New Roman"/>
                <a:ea typeface="Times New Roman"/>
              </a:rPr>
              <a:t>перевозок и грузовых операций;</a:t>
            </a:r>
            <a:endParaRPr lang="ru-RU" sz="1200" dirty="0">
              <a:latin typeface="Times New Roman"/>
              <a:ea typeface="Times New Roman"/>
            </a:endParaRPr>
          </a:p>
          <a:p>
            <a:pPr indent="133350" algn="just">
              <a:spcAft>
                <a:spcPts val="600"/>
              </a:spcAft>
              <a:tabLst>
                <a:tab pos="2514600" algn="l"/>
              </a:tabLst>
            </a:pPr>
            <a:r>
              <a:rPr lang="ru-RU" sz="1200" dirty="0">
                <a:solidFill>
                  <a:srgbClr val="444A24"/>
                </a:solidFill>
                <a:latin typeface="Times New Roman"/>
                <a:ea typeface="Times New Roman"/>
              </a:rPr>
              <a:t>-порча и повреждение </a:t>
            </a:r>
            <a:r>
              <a:rPr lang="ru-RU" sz="1200" dirty="0">
                <a:latin typeface="Times New Roman"/>
                <a:ea typeface="Times New Roman"/>
              </a:rPr>
              <a:t>груза  в процессе перевозки из-за на</a:t>
            </a:r>
            <a:r>
              <a:rPr lang="ru-RU" sz="1200" dirty="0">
                <a:solidFill>
                  <a:srgbClr val="444A24"/>
                </a:solidFill>
                <a:latin typeface="Times New Roman"/>
                <a:ea typeface="Times New Roman"/>
              </a:rPr>
              <a:t>рушения установленных </a:t>
            </a:r>
            <a:r>
              <a:rPr lang="ru-RU" sz="1200" dirty="0">
                <a:latin typeface="Times New Roman"/>
                <a:ea typeface="Times New Roman"/>
              </a:rPr>
              <a:t>режимов перевозки, неправильной п</a:t>
            </a:r>
            <a:r>
              <a:rPr lang="ru-RU" sz="1200" dirty="0">
                <a:solidFill>
                  <a:srgbClr val="444A24"/>
                </a:solidFill>
                <a:latin typeface="Times New Roman"/>
                <a:ea typeface="Times New Roman"/>
              </a:rPr>
              <a:t>огрузки </a:t>
            </a:r>
            <a:r>
              <a:rPr lang="ru-RU" sz="1200" dirty="0">
                <a:latin typeface="Times New Roman"/>
                <a:ea typeface="Times New Roman"/>
              </a:rPr>
              <a:t>груза.</a:t>
            </a:r>
          </a:p>
          <a:p>
            <a:pPr algn="just">
              <a:spcAft>
                <a:spcPts val="600"/>
              </a:spcAft>
              <a:tabLst>
                <a:tab pos="2514600" algn="l"/>
              </a:tabLst>
            </a:pPr>
            <a:r>
              <a:rPr lang="ru-RU" sz="1200" b="1" dirty="0">
                <a:solidFill>
                  <a:srgbClr val="3D431D"/>
                </a:solidFill>
                <a:latin typeface="Times New Roman"/>
                <a:ea typeface="Times New Roman"/>
              </a:rPr>
              <a:t>Юридический аспект</a:t>
            </a:r>
            <a:r>
              <a:rPr lang="ru-RU" sz="1200" dirty="0">
                <a:solidFill>
                  <a:srgbClr val="3D431D"/>
                </a:solidFill>
                <a:latin typeface="Times New Roman"/>
                <a:ea typeface="Times New Roman"/>
              </a:rPr>
              <a:t>. Мировое </a:t>
            </a:r>
            <a:r>
              <a:rPr lang="ru-RU" sz="1200" dirty="0">
                <a:latin typeface="Times New Roman"/>
                <a:ea typeface="Times New Roman"/>
              </a:rPr>
              <a:t>морское сообщество в рамках</a:t>
            </a:r>
            <a:r>
              <a:rPr lang="ru-RU" sz="1200" dirty="0">
                <a:solidFill>
                  <a:srgbClr val="9AA07A"/>
                </a:solidFill>
                <a:latin typeface="Times New Roman"/>
                <a:ea typeface="Times New Roman"/>
              </a:rPr>
              <a:t> </a:t>
            </a:r>
            <a:r>
              <a:rPr lang="ru-RU" sz="1200" dirty="0">
                <a:solidFill>
                  <a:srgbClr val="3D431D"/>
                </a:solidFill>
                <a:latin typeface="Times New Roman"/>
                <a:ea typeface="Times New Roman"/>
              </a:rPr>
              <a:t>работы ИМО </a:t>
            </a:r>
            <a:r>
              <a:rPr lang="ru-RU" sz="1200" dirty="0">
                <a:latin typeface="Times New Roman"/>
                <a:ea typeface="Times New Roman"/>
              </a:rPr>
              <a:t>обсуждает вопрос выработки единой юридической практики расследования аварий с тем, чтобы и негативный опыт мореплавания использовать в позитивном направлении и </a:t>
            </a:r>
            <a:r>
              <a:rPr lang="ru-RU" sz="1200" dirty="0">
                <a:solidFill>
                  <a:srgbClr val="3D431D"/>
                </a:solidFill>
                <a:latin typeface="Times New Roman"/>
                <a:ea typeface="Times New Roman"/>
              </a:rPr>
              <a:t>нейтрализации угрожающих </a:t>
            </a:r>
            <a:r>
              <a:rPr lang="ru-RU" sz="1200" dirty="0">
                <a:latin typeface="Times New Roman"/>
                <a:ea typeface="Times New Roman"/>
              </a:rPr>
              <a:t>факторов, исходящих из обычно существующих </a:t>
            </a:r>
            <a:r>
              <a:rPr lang="ru-RU" sz="1200" dirty="0">
                <a:solidFill>
                  <a:srgbClr val="3D431D"/>
                </a:solidFill>
                <a:latin typeface="Times New Roman"/>
                <a:ea typeface="Times New Roman"/>
              </a:rPr>
              <a:t>опасностей и случайностей на </a:t>
            </a:r>
            <a:r>
              <a:rPr lang="ru-RU" sz="1200" dirty="0">
                <a:latin typeface="Times New Roman"/>
                <a:ea typeface="Times New Roman"/>
              </a:rPr>
              <a:t>море. Р</a:t>
            </a:r>
            <a:r>
              <a:rPr lang="ru-RU" sz="1200" dirty="0">
                <a:solidFill>
                  <a:srgbClr val="3D431D"/>
                </a:solidFill>
                <a:latin typeface="Times New Roman"/>
                <a:ea typeface="Times New Roman"/>
              </a:rPr>
              <a:t>ассматривая эту проблему</a:t>
            </a:r>
            <a:r>
              <a:rPr lang="ru-RU" sz="1200" dirty="0">
                <a:solidFill>
                  <a:srgbClr val="868C66"/>
                </a:solidFill>
                <a:latin typeface="Times New Roman"/>
                <a:ea typeface="Times New Roman"/>
              </a:rPr>
              <a:t>, </a:t>
            </a:r>
            <a:r>
              <a:rPr lang="ru-RU" sz="1200" dirty="0">
                <a:solidFill>
                  <a:srgbClr val="3D431D"/>
                </a:solidFill>
                <a:latin typeface="Times New Roman"/>
                <a:ea typeface="Times New Roman"/>
              </a:rPr>
              <a:t>правомерен вопрос: </a:t>
            </a:r>
            <a:r>
              <a:rPr lang="ru-RU" sz="1200" dirty="0">
                <a:latin typeface="Times New Roman"/>
                <a:ea typeface="Times New Roman"/>
              </a:rPr>
              <a:t>какой вклад делает</a:t>
            </a:r>
            <a:r>
              <a:rPr lang="ru-RU" sz="1200" dirty="0">
                <a:solidFill>
                  <a:srgbClr val="868C66"/>
                </a:solidFill>
                <a:latin typeface="Times New Roman"/>
                <a:ea typeface="Times New Roman"/>
              </a:rPr>
              <a:t> </a:t>
            </a:r>
            <a:r>
              <a:rPr lang="ru-RU" sz="1200" dirty="0">
                <a:solidFill>
                  <a:srgbClr val="3D431D"/>
                </a:solidFill>
                <a:latin typeface="Times New Roman"/>
                <a:ea typeface="Times New Roman"/>
              </a:rPr>
              <a:t>наша страна </a:t>
            </a:r>
            <a:r>
              <a:rPr lang="ru-RU" sz="1200" dirty="0">
                <a:latin typeface="Times New Roman"/>
                <a:ea typeface="Times New Roman"/>
              </a:rPr>
              <a:t>в общую </a:t>
            </a:r>
            <a:r>
              <a:rPr lang="ru-RU" sz="1200" dirty="0">
                <a:solidFill>
                  <a:srgbClr val="3D431D"/>
                </a:solidFill>
                <a:latin typeface="Times New Roman"/>
                <a:ea typeface="Times New Roman"/>
              </a:rPr>
              <a:t>копилку </a:t>
            </a:r>
            <a:r>
              <a:rPr lang="ru-RU" sz="1200" dirty="0">
                <a:latin typeface="Times New Roman"/>
                <a:ea typeface="Times New Roman"/>
              </a:rPr>
              <a:t>мирового сообщества</a:t>
            </a:r>
            <a:r>
              <a:rPr lang="ru-RU" sz="1200" dirty="0">
                <a:solidFill>
                  <a:srgbClr val="868C66"/>
                </a:solidFill>
                <a:latin typeface="Times New Roman"/>
                <a:ea typeface="Times New Roman"/>
              </a:rPr>
              <a:t> </a:t>
            </a:r>
            <a:r>
              <a:rPr lang="ru-RU" sz="1200" dirty="0">
                <a:solidFill>
                  <a:srgbClr val="3D431D"/>
                </a:solidFill>
                <a:latin typeface="Times New Roman"/>
                <a:ea typeface="Times New Roman"/>
              </a:rPr>
              <a:t>и </a:t>
            </a:r>
            <a:r>
              <a:rPr lang="ru-RU" sz="1200" dirty="0">
                <a:solidFill>
                  <a:srgbClr val="868C66"/>
                </a:solidFill>
                <a:latin typeface="Times New Roman"/>
                <a:ea typeface="Times New Roman"/>
              </a:rPr>
              <a:t>в </a:t>
            </a:r>
            <a:r>
              <a:rPr lang="ru-RU" sz="1200" dirty="0">
                <a:solidFill>
                  <a:srgbClr val="3D431D"/>
                </a:solidFill>
                <a:latin typeface="Times New Roman"/>
                <a:ea typeface="Times New Roman"/>
              </a:rPr>
              <a:t>какой </a:t>
            </a:r>
            <a:r>
              <a:rPr lang="ru-RU" sz="1200" dirty="0">
                <a:solidFill>
                  <a:srgbClr val="868C66"/>
                </a:solidFill>
                <a:latin typeface="Times New Roman"/>
                <a:ea typeface="Times New Roman"/>
              </a:rPr>
              <a:t>степени </a:t>
            </a:r>
            <a:r>
              <a:rPr lang="ru-RU" sz="1200" dirty="0">
                <a:solidFill>
                  <a:srgbClr val="3D431D"/>
                </a:solidFill>
                <a:latin typeface="Times New Roman"/>
                <a:ea typeface="Times New Roman"/>
              </a:rPr>
              <a:t>наша политика </a:t>
            </a:r>
            <a:r>
              <a:rPr lang="ru-RU" sz="1200" dirty="0">
                <a:latin typeface="Times New Roman"/>
                <a:ea typeface="Times New Roman"/>
              </a:rPr>
              <a:t>соответствует мировой практике?</a:t>
            </a:r>
          </a:p>
          <a:p>
            <a:pPr>
              <a:spcAft>
                <a:spcPts val="0"/>
              </a:spcAft>
            </a:pPr>
            <a:endParaRPr lang="ru-RU" sz="1200" dirty="0">
              <a:latin typeface="Times New Roman"/>
              <a:ea typeface="Times New Roman"/>
            </a:endParaRPr>
          </a:p>
        </p:txBody>
      </p:sp>
    </p:spTree>
    <p:extLst>
      <p:ext uri="{BB962C8B-B14F-4D97-AF65-F5344CB8AC3E}">
        <p14:creationId xmlns:p14="http://schemas.microsoft.com/office/powerpoint/2010/main" val="137374222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8494633"/>
          </a:xfrm>
          <a:prstGeom prst="rect">
            <a:avLst/>
          </a:prstGeom>
          <a:noFill/>
        </p:spPr>
        <p:txBody>
          <a:bodyPr wrap="square" rtlCol="0">
            <a:spAutoFit/>
          </a:bodyPr>
          <a:lstStyle/>
          <a:p>
            <a:r>
              <a:rPr lang="en-US" sz="1400" b="1" i="1" dirty="0">
                <a:latin typeface="Times New Roman" panose="02020603050405020304" pitchFamily="18" charset="0"/>
                <a:cs typeface="Times New Roman" panose="02020603050405020304" pitchFamily="18" charset="0"/>
              </a:rPr>
              <a:t>11.5.2. POLARIS </a:t>
            </a:r>
            <a:r>
              <a:rPr lang="ru-RU" sz="1400" b="1" i="1" dirty="0">
                <a:latin typeface="Times New Roman" panose="02020603050405020304" pitchFamily="18" charset="0"/>
                <a:cs typeface="Times New Roman" panose="02020603050405020304" pitchFamily="18" charset="0"/>
              </a:rPr>
              <a:t>как инструмент</a:t>
            </a:r>
          </a:p>
          <a:p>
            <a:r>
              <a:rPr lang="ru-RU" sz="1400" b="1" i="1" dirty="0">
                <a:latin typeface="Times New Roman" panose="02020603050405020304" pitchFamily="18" charset="0"/>
                <a:cs typeface="Times New Roman" panose="02020603050405020304" pitchFamily="18" charset="0"/>
              </a:rPr>
              <a:t>поддержки принятия </a:t>
            </a:r>
            <a:r>
              <a:rPr lang="ru-RU" sz="1400" b="1" i="1" dirty="0" smtClean="0">
                <a:latin typeface="Times New Roman" panose="02020603050405020304" pitchFamily="18" charset="0"/>
                <a:cs typeface="Times New Roman" panose="02020603050405020304" pitchFamily="18" charset="0"/>
              </a:rPr>
              <a:t>решений</a:t>
            </a:r>
          </a:p>
          <a:p>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В нескольких исследованиях система POLARIS изучалась </a:t>
            </a:r>
            <a:r>
              <a:rPr lang="ru-RU" sz="1400" dirty="0" smtClean="0">
                <a:latin typeface="Times New Roman" panose="02020603050405020304" pitchFamily="18" charset="0"/>
                <a:cs typeface="Times New Roman" panose="02020603050405020304" pitchFamily="18" charset="0"/>
              </a:rPr>
              <a:t>как инструмент </a:t>
            </a:r>
            <a:r>
              <a:rPr lang="ru-RU" sz="1400" dirty="0">
                <a:latin typeface="Times New Roman" panose="02020603050405020304" pitchFamily="18" charset="0"/>
                <a:cs typeface="Times New Roman" panose="02020603050405020304" pitchFamily="18" charset="0"/>
              </a:rPr>
              <a:t>поддержки принятия решений в арктической </a:t>
            </a:r>
            <a:r>
              <a:rPr lang="ru-RU" sz="1400" dirty="0" smtClean="0">
                <a:latin typeface="Times New Roman" panose="02020603050405020304" pitchFamily="18" charset="0"/>
                <a:cs typeface="Times New Roman" panose="02020603050405020304" pitchFamily="18" charset="0"/>
              </a:rPr>
              <a:t>навигации</a:t>
            </a:r>
            <a:r>
              <a:rPr lang="ru-RU" sz="1400" dirty="0">
                <a:latin typeface="Times New Roman" panose="02020603050405020304" pitchFamily="18" charset="0"/>
                <a:cs typeface="Times New Roman" panose="02020603050405020304" pitchFamily="18" charset="0"/>
              </a:rPr>
              <a:t>. Это можно объяснить его относительной новизной и </a:t>
            </a:r>
            <a:r>
              <a:rPr lang="ru-RU" sz="1400" dirty="0" smtClean="0">
                <a:latin typeface="Times New Roman" panose="02020603050405020304" pitchFamily="18" charset="0"/>
                <a:cs typeface="Times New Roman" panose="02020603050405020304" pitchFamily="18" charset="0"/>
              </a:rPr>
              <a:t>недавней реализацией </a:t>
            </a:r>
            <a:r>
              <a:rPr lang="ru-RU" sz="1400" dirty="0">
                <a:latin typeface="Times New Roman" panose="02020603050405020304" pitchFamily="18" charset="0"/>
                <a:cs typeface="Times New Roman" panose="02020603050405020304" pitchFamily="18" charset="0"/>
              </a:rPr>
              <a:t>Полярного кодекса. Тем не менее, некоторые </a:t>
            </a:r>
            <a:r>
              <a:rPr lang="ru-RU" sz="1400" dirty="0" smtClean="0">
                <a:latin typeface="Times New Roman" panose="02020603050405020304" pitchFamily="18" charset="0"/>
                <a:cs typeface="Times New Roman" panose="02020603050405020304" pitchFamily="18" charset="0"/>
              </a:rPr>
              <a:t>ученые начали </a:t>
            </a:r>
            <a:r>
              <a:rPr lang="ru-RU" sz="1400" dirty="0">
                <a:latin typeface="Times New Roman" panose="02020603050405020304" pitchFamily="18" charset="0"/>
                <a:cs typeface="Times New Roman" panose="02020603050405020304" pitchFamily="18" charset="0"/>
              </a:rPr>
              <a:t>изучать эту систему, основанную на оценке рисков. Как </a:t>
            </a:r>
            <a:r>
              <a:rPr lang="ru-RU" sz="1400" dirty="0" smtClean="0">
                <a:latin typeface="Times New Roman" panose="02020603050405020304" pitchFamily="18" charset="0"/>
                <a:cs typeface="Times New Roman" panose="02020603050405020304" pitchFamily="18" charset="0"/>
              </a:rPr>
              <a:t>вариант</a:t>
            </a:r>
            <a:r>
              <a:rPr lang="ru-RU" sz="1400" dirty="0">
                <a:latin typeface="Times New Roman" panose="02020603050405020304" pitchFamily="18" charset="0"/>
                <a:cs typeface="Times New Roman" panose="02020603050405020304" pitchFamily="18" charset="0"/>
              </a:rPr>
              <a:t>, можно применять POLARIS для выбора наиболее </a:t>
            </a:r>
            <a:r>
              <a:rPr lang="ru-RU" sz="1400" dirty="0" smtClean="0">
                <a:latin typeface="Times New Roman" panose="02020603050405020304" pitchFamily="18" charset="0"/>
                <a:cs typeface="Times New Roman" panose="02020603050405020304" pitchFamily="18" charset="0"/>
              </a:rPr>
              <a:t>подходящего </a:t>
            </a:r>
            <a:r>
              <a:rPr lang="ru-RU" sz="1400" dirty="0">
                <a:latin typeface="Times New Roman" panose="02020603050405020304" pitchFamily="18" charset="0"/>
                <a:cs typeface="Times New Roman" panose="02020603050405020304" pitchFamily="18" charset="0"/>
              </a:rPr>
              <a:t>судна ледового класса в антарктических и арктических водах.</a:t>
            </a:r>
          </a:p>
          <a:p>
            <a:r>
              <a:rPr lang="ru-RU" sz="1400" dirty="0">
                <a:latin typeface="Times New Roman" panose="02020603050405020304" pitchFamily="18" charset="0"/>
                <a:cs typeface="Times New Roman" panose="02020603050405020304" pitchFamily="18" charset="0"/>
              </a:rPr>
              <a:t>До внедрения POLARIS была </a:t>
            </a:r>
            <a:r>
              <a:rPr lang="ru-RU" sz="1400" dirty="0" smtClean="0">
                <a:latin typeface="Times New Roman" panose="02020603050405020304" pitchFamily="18" charset="0"/>
                <a:cs typeface="Times New Roman" panose="02020603050405020304" pitchFamily="18" charset="0"/>
              </a:rPr>
              <a:t>разработана аналогичная </a:t>
            </a:r>
            <a:r>
              <a:rPr lang="ru-RU" sz="1400" dirty="0">
                <a:latin typeface="Times New Roman" panose="02020603050405020304" pitchFamily="18" charset="0"/>
                <a:cs typeface="Times New Roman" panose="02020603050405020304" pitchFamily="18" charset="0"/>
              </a:rPr>
              <a:t>профилактическая</a:t>
            </a:r>
          </a:p>
          <a:p>
            <a:r>
              <a:rPr lang="ru-RU" sz="1400" dirty="0">
                <a:latin typeface="Times New Roman" panose="02020603050405020304" pitchFamily="18" charset="0"/>
                <a:cs typeface="Times New Roman" panose="02020603050405020304" pitchFamily="18" charset="0"/>
              </a:rPr>
              <a:t>система на основе канадской AIRSS. Она </a:t>
            </a:r>
            <a:r>
              <a:rPr lang="ru-RU" sz="1400" dirty="0" smtClean="0">
                <a:latin typeface="Times New Roman" panose="02020603050405020304" pitchFamily="18" charset="0"/>
                <a:cs typeface="Times New Roman" panose="02020603050405020304" pitchFamily="18" charset="0"/>
              </a:rPr>
              <a:t>исследовала эксплуатационную </a:t>
            </a:r>
            <a:r>
              <a:rPr lang="ru-RU" sz="1400" dirty="0">
                <a:latin typeface="Times New Roman" panose="02020603050405020304" pitchFamily="18" charset="0"/>
                <a:cs typeface="Times New Roman" panose="02020603050405020304" pitchFamily="18" charset="0"/>
              </a:rPr>
              <a:t>эффективность судна на </a:t>
            </a:r>
            <a:r>
              <a:rPr lang="ru-RU" sz="1400" dirty="0" smtClean="0">
                <a:latin typeface="Times New Roman" panose="02020603050405020304" pitchFamily="18" charset="0"/>
                <a:cs typeface="Times New Roman" panose="02020603050405020304" pitchFamily="18" charset="0"/>
              </a:rPr>
              <a:t>основе вместимости судна </a:t>
            </a:r>
            <a:r>
              <a:rPr lang="ru-RU" sz="1400" dirty="0">
                <a:latin typeface="Times New Roman" panose="02020603050405020304" pitchFamily="18" charset="0"/>
                <a:cs typeface="Times New Roman" panose="02020603050405020304" pitchFamily="18" charset="0"/>
              </a:rPr>
              <a:t>и в основном в зависимости от его ледового класса и ледового </a:t>
            </a:r>
            <a:r>
              <a:rPr lang="ru-RU" sz="1400" dirty="0" smtClean="0">
                <a:latin typeface="Times New Roman" panose="02020603050405020304" pitchFamily="18" charset="0"/>
                <a:cs typeface="Times New Roman" panose="02020603050405020304" pitchFamily="18" charset="0"/>
              </a:rPr>
              <a:t>режима для </a:t>
            </a:r>
            <a:r>
              <a:rPr lang="ru-RU" sz="1400" dirty="0">
                <a:latin typeface="Times New Roman" panose="02020603050405020304" pitchFamily="18" charset="0"/>
                <a:cs typeface="Times New Roman" panose="02020603050405020304" pitchFamily="18" charset="0"/>
              </a:rPr>
              <a:t>плавания в канадской Арктике</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В отличие от POLARIS, система AIRSS была инструментом «</a:t>
            </a:r>
            <a:r>
              <a:rPr lang="ru-RU" sz="1400" dirty="0" smtClean="0">
                <a:latin typeface="Times New Roman" panose="02020603050405020304" pitchFamily="18" charset="0"/>
                <a:cs typeface="Times New Roman" panose="02020603050405020304" pitchFamily="18" charset="0"/>
              </a:rPr>
              <a:t>годен/не </a:t>
            </a:r>
            <a:r>
              <a:rPr lang="ru-RU" sz="1400" dirty="0">
                <a:latin typeface="Times New Roman" panose="02020603050405020304" pitchFamily="18" charset="0"/>
                <a:cs typeface="Times New Roman" panose="02020603050405020304" pitchFamily="18" charset="0"/>
              </a:rPr>
              <a:t>годен» и не учитывала скорость судна.</a:t>
            </a:r>
          </a:p>
          <a:p>
            <a:r>
              <a:rPr lang="ru-RU" sz="1400" dirty="0">
                <a:latin typeface="Times New Roman" panose="02020603050405020304" pitchFamily="18" charset="0"/>
                <a:cs typeface="Times New Roman" panose="02020603050405020304" pitchFamily="18" charset="0"/>
              </a:rPr>
              <a:t>Следует отметить положительное влияние системы </a:t>
            </a:r>
            <a:r>
              <a:rPr lang="ru-RU" sz="1400" dirty="0" smtClean="0">
                <a:latin typeface="Times New Roman" panose="02020603050405020304" pitchFamily="18" charset="0"/>
                <a:cs typeface="Times New Roman" panose="02020603050405020304" pitchFamily="18" charset="0"/>
              </a:rPr>
              <a:t>POLARIS на </a:t>
            </a:r>
            <a:r>
              <a:rPr lang="ru-RU" sz="1400" dirty="0">
                <a:latin typeface="Times New Roman" panose="02020603050405020304" pitchFamily="18" charset="0"/>
                <a:cs typeface="Times New Roman" panose="02020603050405020304" pitchFamily="18" charset="0"/>
              </a:rPr>
              <a:t>мониторинг судов, планирование маршрутов и </a:t>
            </a:r>
            <a:r>
              <a:rPr lang="ru-RU" sz="1400" dirty="0" smtClean="0">
                <a:latin typeface="Times New Roman" panose="02020603050405020304" pitchFamily="18" charset="0"/>
                <a:cs typeface="Times New Roman" panose="02020603050405020304" pitchFamily="18" charset="0"/>
              </a:rPr>
              <a:t>идентификацию судов</a:t>
            </a:r>
            <a:r>
              <a:rPr lang="ru-RU" sz="1400" dirty="0">
                <a:latin typeface="Times New Roman" panose="02020603050405020304" pitchFamily="18" charset="0"/>
                <a:cs typeface="Times New Roman" panose="02020603050405020304" pitchFamily="18" charset="0"/>
              </a:rPr>
              <a:t>, работающих в ледовых режимах более суровых, чем </a:t>
            </a:r>
            <a:r>
              <a:rPr lang="ru-RU" sz="1400" dirty="0" smtClean="0">
                <a:latin typeface="Times New Roman" panose="02020603050405020304" pitchFamily="18" charset="0"/>
                <a:cs typeface="Times New Roman" panose="02020603050405020304" pitchFamily="18" charset="0"/>
              </a:rPr>
              <a:t>позволяет </a:t>
            </a:r>
            <a:r>
              <a:rPr lang="ru-RU" sz="1400" dirty="0">
                <a:latin typeface="Times New Roman" panose="02020603050405020304" pitchFamily="18" charset="0"/>
                <a:cs typeface="Times New Roman" panose="02020603050405020304" pitchFamily="18" charset="0"/>
              </a:rPr>
              <a:t>их класс. Очевидна польза POLARIS для классификационных </a:t>
            </a:r>
            <a:r>
              <a:rPr lang="ru-RU" sz="1400" dirty="0" smtClean="0">
                <a:latin typeface="Times New Roman" panose="02020603050405020304" pitchFamily="18" charset="0"/>
                <a:cs typeface="Times New Roman" panose="02020603050405020304" pitchFamily="18" charset="0"/>
              </a:rPr>
              <a:t>обществ </a:t>
            </a:r>
            <a:r>
              <a:rPr lang="ru-RU" sz="1400" dirty="0">
                <a:latin typeface="Times New Roman" panose="02020603050405020304" pitchFamily="18" charset="0"/>
                <a:cs typeface="Times New Roman" panose="02020603050405020304" pitchFamily="18" charset="0"/>
              </a:rPr>
              <a:t>и </a:t>
            </a:r>
            <a:r>
              <a:rPr lang="ru-RU" sz="1400" i="1" dirty="0">
                <a:latin typeface="Times New Roman" panose="02020603050405020304" pitchFamily="18" charset="0"/>
                <a:cs typeface="Times New Roman" panose="02020603050405020304" pitchFamily="18" charset="0"/>
              </a:rPr>
              <a:t>андеррайтеров </a:t>
            </a:r>
            <a:r>
              <a:rPr lang="ru-RU" sz="1400" dirty="0">
                <a:latin typeface="Times New Roman" panose="02020603050405020304" pitchFamily="18" charset="0"/>
                <a:cs typeface="Times New Roman" panose="02020603050405020304" pitchFamily="18" charset="0"/>
              </a:rPr>
              <a:t>— специалистов или компании, чья </a:t>
            </a:r>
            <a:r>
              <a:rPr lang="ru-RU" sz="1400" dirty="0" smtClean="0">
                <a:latin typeface="Times New Roman" panose="02020603050405020304" pitchFamily="18" charset="0"/>
                <a:cs typeface="Times New Roman" panose="02020603050405020304" pitchFamily="18" charset="0"/>
              </a:rPr>
              <a:t>деятельность </a:t>
            </a:r>
            <a:r>
              <a:rPr lang="ru-RU" sz="1400" dirty="0">
                <a:latin typeface="Times New Roman" panose="02020603050405020304" pitchFamily="18" charset="0"/>
                <a:cs typeface="Times New Roman" panose="02020603050405020304" pitchFamily="18" charset="0"/>
              </a:rPr>
              <a:t>связана с оценкой и принятием на себя рисков.</a:t>
            </a:r>
          </a:p>
          <a:p>
            <a:r>
              <a:rPr lang="ru-RU" sz="1400" dirty="0">
                <a:latin typeface="Times New Roman" panose="02020603050405020304" pitchFamily="18" charset="0"/>
                <a:cs typeface="Times New Roman" panose="02020603050405020304" pitchFamily="18" charset="0"/>
              </a:rPr>
              <a:t>Анализ различных положений и документации ИМО </a:t>
            </a:r>
            <a:r>
              <a:rPr lang="ru-RU" sz="1400" dirty="0" smtClean="0">
                <a:latin typeface="Times New Roman" panose="02020603050405020304" pitchFamily="18" charset="0"/>
                <a:cs typeface="Times New Roman" panose="02020603050405020304" pitchFamily="18" charset="0"/>
              </a:rPr>
              <a:t>показал, что </a:t>
            </a:r>
            <a:r>
              <a:rPr lang="ru-RU" sz="1400" dirty="0">
                <a:latin typeface="Times New Roman" panose="02020603050405020304" pitchFamily="18" charset="0"/>
                <a:cs typeface="Times New Roman" panose="02020603050405020304" pitchFamily="18" charset="0"/>
              </a:rPr>
              <a:t>POLARIS представляет собой довольно сложный и </a:t>
            </a:r>
            <a:r>
              <a:rPr lang="ru-RU" sz="1400" dirty="0" smtClean="0">
                <a:latin typeface="Times New Roman" panose="02020603050405020304" pitchFamily="18" charset="0"/>
                <a:cs typeface="Times New Roman" panose="02020603050405020304" pitchFamily="18" charset="0"/>
              </a:rPr>
              <a:t>многоцелевой инструмент</a:t>
            </a:r>
            <a:r>
              <a:rPr lang="ru-RU" sz="1400" dirty="0">
                <a:latin typeface="Times New Roman" panose="02020603050405020304" pitchFamily="18" charset="0"/>
                <a:cs typeface="Times New Roman" panose="02020603050405020304" pitchFamily="18" charset="0"/>
              </a:rPr>
              <a:t>, который стоит в начале и в конце процесса принятия </a:t>
            </a:r>
            <a:r>
              <a:rPr lang="ru-RU" sz="1400" dirty="0" smtClean="0">
                <a:latin typeface="Times New Roman" panose="02020603050405020304" pitchFamily="18" charset="0"/>
                <a:cs typeface="Times New Roman" panose="02020603050405020304" pitchFamily="18" charset="0"/>
              </a:rPr>
              <a:t>решений </a:t>
            </a:r>
            <a:r>
              <a:rPr lang="ru-RU" sz="1400" dirty="0">
                <a:latin typeface="Times New Roman" panose="02020603050405020304" pitchFamily="18" charset="0"/>
                <a:cs typeface="Times New Roman" panose="02020603050405020304" pitchFamily="18" charset="0"/>
              </a:rPr>
              <a:t>судовладельцем для более безопасного судоходства в </a:t>
            </a:r>
            <a:r>
              <a:rPr lang="ru-RU" sz="1400" dirty="0" smtClean="0">
                <a:latin typeface="Times New Roman" panose="02020603050405020304" pitchFamily="18" charset="0"/>
                <a:cs typeface="Times New Roman" panose="02020603050405020304" pitchFamily="18" charset="0"/>
              </a:rPr>
              <a:t>Арктике.</a:t>
            </a:r>
          </a:p>
          <a:p>
            <a:r>
              <a:rPr lang="ru-RU" sz="1400" dirty="0" smtClean="0">
                <a:latin typeface="Times New Roman" panose="02020603050405020304" pitchFamily="18" charset="0"/>
                <a:cs typeface="Times New Roman" panose="02020603050405020304" pitchFamily="18" charset="0"/>
              </a:rPr>
              <a:t>Прежде </a:t>
            </a:r>
            <a:r>
              <a:rPr lang="ru-RU" sz="1400" dirty="0">
                <a:latin typeface="Times New Roman" panose="02020603050405020304" pitchFamily="18" charset="0"/>
                <a:cs typeface="Times New Roman" panose="02020603050405020304" pitchFamily="18" charset="0"/>
              </a:rPr>
              <a:t>чем инвестировать в судно ледового класса, </a:t>
            </a:r>
            <a:r>
              <a:rPr lang="ru-RU" sz="1400" dirty="0" smtClean="0">
                <a:latin typeface="Times New Roman" panose="02020603050405020304" pitchFamily="18" charset="0"/>
                <a:cs typeface="Times New Roman" panose="02020603050405020304" pitchFamily="18" charset="0"/>
              </a:rPr>
              <a:t>судовладелец поручает </a:t>
            </a:r>
            <a:r>
              <a:rPr lang="ru-RU" sz="1400" dirty="0">
                <a:latin typeface="Times New Roman" panose="02020603050405020304" pitchFamily="18" charset="0"/>
                <a:cs typeface="Times New Roman" panose="02020603050405020304" pitchFamily="18" charset="0"/>
              </a:rPr>
              <a:t>классификационному обществу, которое опирается </a:t>
            </a:r>
            <a:r>
              <a:rPr lang="ru-RU" sz="1400" dirty="0" smtClean="0">
                <a:latin typeface="Times New Roman" panose="02020603050405020304" pitchFamily="18" charset="0"/>
                <a:cs typeface="Times New Roman" panose="02020603050405020304" pitchFamily="18" charset="0"/>
              </a:rPr>
              <a:t>на POLARIS </a:t>
            </a:r>
            <a:r>
              <a:rPr lang="ru-RU" sz="1400" dirty="0">
                <a:latin typeface="Times New Roman" panose="02020603050405020304" pitchFamily="18" charset="0"/>
                <a:cs typeface="Times New Roman" panose="02020603050405020304" pitchFamily="18" charset="0"/>
              </a:rPr>
              <a:t>или аналогичную систему, определить </a:t>
            </a:r>
            <a:r>
              <a:rPr lang="ru-RU" sz="1400" dirty="0" smtClean="0">
                <a:latin typeface="Times New Roman" panose="02020603050405020304" pitchFamily="18" charset="0"/>
                <a:cs typeface="Times New Roman" panose="02020603050405020304" pitchFamily="18" charset="0"/>
              </a:rPr>
              <a:t>соответствующий ледовый </a:t>
            </a:r>
            <a:r>
              <a:rPr lang="ru-RU" sz="1400" dirty="0">
                <a:latin typeface="Times New Roman" panose="02020603050405020304" pitchFamily="18" charset="0"/>
                <a:cs typeface="Times New Roman" panose="02020603050405020304" pitchFamily="18" charset="0"/>
              </a:rPr>
              <a:t>класс. Как упоминалось ранее, </a:t>
            </a:r>
            <a:r>
              <a:rPr lang="ru-RU" sz="1400" dirty="0" smtClean="0">
                <a:latin typeface="Times New Roman" panose="02020603050405020304" pitchFamily="18" charset="0"/>
                <a:cs typeface="Times New Roman" panose="02020603050405020304" pitchFamily="18" charset="0"/>
              </a:rPr>
              <a:t>существуют различные системы классификации</a:t>
            </a:r>
            <a:r>
              <a:rPr lang="ru-RU" sz="1400" dirty="0">
                <a:latin typeface="Times New Roman" panose="02020603050405020304" pitchFamily="18" charset="0"/>
                <a:cs typeface="Times New Roman" panose="02020603050405020304" pitchFamily="18" charset="0"/>
              </a:rPr>
              <a:t>. Для гармонизации различных систем в </a:t>
            </a:r>
            <a:r>
              <a:rPr lang="ru-RU" sz="1400" dirty="0" smtClean="0">
                <a:latin typeface="Times New Roman" panose="02020603050405020304" pitchFamily="18" charset="0"/>
                <a:cs typeface="Times New Roman" panose="02020603050405020304" pitchFamily="18" charset="0"/>
              </a:rPr>
              <a:t>Полярном кодексе </a:t>
            </a:r>
            <a:r>
              <a:rPr lang="ru-RU" sz="1400" dirty="0">
                <a:latin typeface="Times New Roman" panose="02020603050405020304" pitchFamily="18" charset="0"/>
                <a:cs typeface="Times New Roman" panose="02020603050405020304" pitchFamily="18" charset="0"/>
              </a:rPr>
              <a:t>реализованы три основные категории</a:t>
            </a:r>
          </a:p>
          <a:p>
            <a:r>
              <a:rPr lang="ru-RU" sz="1400" dirty="0">
                <a:latin typeface="Times New Roman" panose="02020603050405020304" pitchFamily="18" charset="0"/>
                <a:cs typeface="Times New Roman" panose="02020603050405020304" pitchFamily="18" charset="0"/>
              </a:rPr>
              <a:t>судов </a:t>
            </a:r>
            <a:r>
              <a:rPr lang="ru-RU" sz="1400" dirty="0" smtClean="0">
                <a:latin typeface="Times New Roman" panose="02020603050405020304" pitchFamily="18" charset="0"/>
                <a:cs typeface="Times New Roman" panose="02020603050405020304" pitchFamily="18" charset="0"/>
              </a:rPr>
              <a:t>ледового класса</a:t>
            </a:r>
            <a:r>
              <a:rPr lang="ru-RU" sz="1400" dirty="0">
                <a:latin typeface="Times New Roman" panose="02020603050405020304" pitchFamily="18" charset="0"/>
                <a:cs typeface="Times New Roman" panose="02020603050405020304" pitchFamily="18" charset="0"/>
              </a:rPr>
              <a:t>: A, B и C (см. </a:t>
            </a:r>
            <a:r>
              <a:rPr lang="ru-RU" sz="1400" i="1" dirty="0">
                <a:latin typeface="Times New Roman" panose="02020603050405020304" pitchFamily="18" charset="0"/>
                <a:cs typeface="Times New Roman" panose="02020603050405020304" pitchFamily="18" charset="0"/>
              </a:rPr>
              <a:t>параграф 2.3</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Классификационное сообщество судов DNV </a:t>
            </a:r>
            <a:r>
              <a:rPr lang="ru-RU" sz="1400" dirty="0" err="1">
                <a:latin typeface="Times New Roman" panose="02020603050405020304" pitchFamily="18" charset="0"/>
                <a:cs typeface="Times New Roman" panose="02020603050405020304" pitchFamily="18" charset="0"/>
              </a:rPr>
              <a:t>Polar</a:t>
            </a:r>
            <a:r>
              <a:rPr lang="ru-RU" sz="1400" dirty="0">
                <a:latin typeface="Times New Roman" panose="02020603050405020304" pitchFamily="18" charset="0"/>
                <a:cs typeface="Times New Roman" panose="02020603050405020304" pitchFamily="18" charset="0"/>
              </a:rPr>
              <a:t> считает, </a:t>
            </a:r>
            <a:r>
              <a:rPr lang="ru-RU" sz="1400" dirty="0" smtClean="0">
                <a:latin typeface="Times New Roman" panose="02020603050405020304" pitchFamily="18" charset="0"/>
                <a:cs typeface="Times New Roman" panose="02020603050405020304" pitchFamily="18" charset="0"/>
              </a:rPr>
              <a:t>что в </a:t>
            </a:r>
            <a:r>
              <a:rPr lang="ru-RU" sz="1400" dirty="0">
                <a:latin typeface="Times New Roman" panose="02020603050405020304" pitchFamily="18" charset="0"/>
                <a:cs typeface="Times New Roman" panose="02020603050405020304" pitchFamily="18" charset="0"/>
              </a:rPr>
              <a:t>рамках</a:t>
            </a:r>
          </a:p>
          <a:p>
            <a:r>
              <a:rPr lang="ru-RU" sz="1400" dirty="0">
                <a:latin typeface="Times New Roman" panose="02020603050405020304" pitchFamily="18" charset="0"/>
                <a:cs typeface="Times New Roman" panose="02020603050405020304" pitchFamily="18" charset="0"/>
              </a:rPr>
              <a:t>этих категорий категория А включает в себя </a:t>
            </a:r>
            <a:r>
              <a:rPr lang="ru-RU" sz="1400" dirty="0" smtClean="0">
                <a:latin typeface="Times New Roman" panose="02020603050405020304" pitchFamily="18" charset="0"/>
                <a:cs typeface="Times New Roman" panose="02020603050405020304" pitchFamily="18" charset="0"/>
              </a:rPr>
              <a:t>полярный класс </a:t>
            </a:r>
            <a:r>
              <a:rPr lang="ru-RU" sz="1400" dirty="0">
                <a:latin typeface="Times New Roman" panose="02020603050405020304" pitchFamily="18" charset="0"/>
                <a:cs typeface="Times New Roman" panose="02020603050405020304" pitchFamily="18" charset="0"/>
              </a:rPr>
              <a:t>от PC1 до PC5, категория В включает в себя полярный </a:t>
            </a:r>
            <a:r>
              <a:rPr lang="ru-RU" sz="1400" dirty="0" smtClean="0">
                <a:latin typeface="Times New Roman" panose="02020603050405020304" pitchFamily="18" charset="0"/>
                <a:cs typeface="Times New Roman" panose="02020603050405020304" pitchFamily="18" charset="0"/>
              </a:rPr>
              <a:t>класс от </a:t>
            </a:r>
            <a:r>
              <a:rPr lang="ru-RU" sz="1400" dirty="0">
                <a:latin typeface="Times New Roman" panose="02020603050405020304" pitchFamily="18" charset="0"/>
                <a:cs typeface="Times New Roman" panose="02020603050405020304" pitchFamily="18" charset="0"/>
              </a:rPr>
              <a:t>PC6 до PC7, а категория С соответствует любому балтийскому </a:t>
            </a:r>
            <a:r>
              <a:rPr lang="ru-RU" sz="1400" dirty="0" smtClean="0">
                <a:latin typeface="Times New Roman" panose="02020603050405020304" pitchFamily="18" charset="0"/>
                <a:cs typeface="Times New Roman" panose="02020603050405020304" pitchFamily="18" charset="0"/>
              </a:rPr>
              <a:t>ледовому </a:t>
            </a:r>
            <a:r>
              <a:rPr lang="ru-RU" sz="1400" dirty="0">
                <a:latin typeface="Times New Roman" panose="02020603050405020304" pitchFamily="18" charset="0"/>
                <a:cs typeface="Times New Roman" panose="02020603050405020304" pitchFamily="18" charset="0"/>
              </a:rPr>
              <a:t>классу, ледовому классу 1AS или без ледовых </a:t>
            </a:r>
            <a:r>
              <a:rPr lang="ru-RU" sz="1400" dirty="0" smtClean="0">
                <a:latin typeface="Times New Roman" panose="02020603050405020304" pitchFamily="18" charset="0"/>
                <a:cs typeface="Times New Roman" panose="02020603050405020304" pitchFamily="18" charset="0"/>
              </a:rPr>
              <a:t>усилений. На </a:t>
            </a:r>
            <a:r>
              <a:rPr lang="ru-RU" sz="1400" dirty="0">
                <a:latin typeface="Times New Roman" panose="02020603050405020304" pitchFamily="18" charset="0"/>
                <a:cs typeface="Times New Roman" panose="02020603050405020304" pitchFamily="18" charset="0"/>
              </a:rPr>
              <a:t>основании требований судовладельца классификационная</a:t>
            </a:r>
          </a:p>
          <a:p>
            <a:r>
              <a:rPr lang="ru-RU" sz="1400" dirty="0">
                <a:latin typeface="Times New Roman" panose="02020603050405020304" pitchFamily="18" charset="0"/>
                <a:cs typeface="Times New Roman" panose="02020603050405020304" pitchFamily="18" charset="0"/>
              </a:rPr>
              <a:t>компания подтверждает, что конструкция корпуса и его </a:t>
            </a:r>
            <a:r>
              <a:rPr lang="ru-RU" sz="1400" dirty="0" smtClean="0">
                <a:latin typeface="Times New Roman" panose="02020603050405020304" pitchFamily="18" charset="0"/>
                <a:cs typeface="Times New Roman" panose="02020603050405020304" pitchFamily="18" charset="0"/>
              </a:rPr>
              <a:t>способность противостоять </a:t>
            </a:r>
            <a:r>
              <a:rPr lang="ru-RU" sz="1400" dirty="0">
                <a:latin typeface="Times New Roman" panose="02020603050405020304" pitchFamily="18" charset="0"/>
                <a:cs typeface="Times New Roman" panose="02020603050405020304" pitchFamily="18" charset="0"/>
              </a:rPr>
              <a:t>ледовой нагрузке, ходовая часть судна, рули и </a:t>
            </a:r>
            <a:r>
              <a:rPr lang="ru-RU" sz="1400" dirty="0" smtClean="0">
                <a:latin typeface="Times New Roman" panose="02020603050405020304" pitchFamily="18" charset="0"/>
                <a:cs typeface="Times New Roman" panose="02020603050405020304" pitchFamily="18" charset="0"/>
              </a:rPr>
              <a:t>рулевой </a:t>
            </a:r>
            <a:r>
              <a:rPr lang="ru-RU" sz="1400" dirty="0">
                <a:latin typeface="Times New Roman" panose="02020603050405020304" pitchFamily="18" charset="0"/>
                <a:cs typeface="Times New Roman" panose="02020603050405020304" pitchFamily="18" charset="0"/>
              </a:rPr>
              <a:t>механизм соответствуют Полярному кодексу. Этот аспект </a:t>
            </a:r>
            <a:r>
              <a:rPr lang="ru-RU" sz="1400" dirty="0" smtClean="0">
                <a:latin typeface="Times New Roman" panose="02020603050405020304" pitchFamily="18" charset="0"/>
                <a:cs typeface="Times New Roman" panose="02020603050405020304" pitchFamily="18" charset="0"/>
              </a:rPr>
              <a:t>является </a:t>
            </a:r>
            <a:r>
              <a:rPr lang="ru-RU" sz="1400" dirty="0">
                <a:latin typeface="Times New Roman" panose="02020603050405020304" pitchFamily="18" charset="0"/>
                <a:cs typeface="Times New Roman" panose="02020603050405020304" pitchFamily="18" charset="0"/>
              </a:rPr>
              <a:t>важной и стратегической частью системы </a:t>
            </a:r>
            <a:r>
              <a:rPr lang="ru-RU" sz="1400" dirty="0" smtClean="0">
                <a:latin typeface="Times New Roman" panose="02020603050405020304" pitchFamily="18" charset="0"/>
                <a:cs typeface="Times New Roman" panose="02020603050405020304" pitchFamily="18" charset="0"/>
              </a:rPr>
              <a:t>POLARIS.</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85152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8494633"/>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11.5.3. Ограничения использования </a:t>
            </a:r>
            <a:r>
              <a:rPr lang="en-US" sz="1400" b="1" i="1" dirty="0" smtClean="0">
                <a:latin typeface="Times New Roman" panose="02020603050405020304" pitchFamily="18" charset="0"/>
                <a:cs typeface="Times New Roman" panose="02020603050405020304" pitchFamily="18" charset="0"/>
              </a:rPr>
              <a:t>POLARIS</a:t>
            </a:r>
            <a:endParaRPr lang="ru-RU" sz="1400" b="1" i="1" dirty="0" smtClean="0">
              <a:latin typeface="Times New Roman" panose="02020603050405020304" pitchFamily="18" charset="0"/>
              <a:cs typeface="Times New Roman" panose="02020603050405020304" pitchFamily="18" charset="0"/>
            </a:endParaRPr>
          </a:p>
          <a:p>
            <a:endParaRPr lang="en-US"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Несмотря на свое значение, система POLARIS не является </a:t>
            </a:r>
            <a:r>
              <a:rPr lang="ru-RU" sz="1400" dirty="0" smtClean="0">
                <a:latin typeface="Times New Roman" panose="02020603050405020304" pitchFamily="18" charset="0"/>
                <a:cs typeface="Times New Roman" panose="02020603050405020304" pitchFamily="18" charset="0"/>
              </a:rPr>
              <a:t>идеальным </a:t>
            </a:r>
            <a:r>
              <a:rPr lang="ru-RU" sz="1400" dirty="0">
                <a:latin typeface="Times New Roman" panose="02020603050405020304" pitchFamily="18" charset="0"/>
                <a:cs typeface="Times New Roman" panose="02020603050405020304" pitchFamily="18" charset="0"/>
              </a:rPr>
              <a:t>инструментом, как будет показано </a:t>
            </a:r>
            <a:r>
              <a:rPr lang="ru-RU" sz="1400" dirty="0" smtClean="0">
                <a:latin typeface="Times New Roman" panose="02020603050405020304" pitchFamily="18" charset="0"/>
                <a:cs typeface="Times New Roman" panose="02020603050405020304" pitchFamily="18" charset="0"/>
              </a:rPr>
              <a:t>далее.</a:t>
            </a:r>
          </a:p>
          <a:p>
            <a:r>
              <a:rPr lang="ru-RU" sz="1400" dirty="0" smtClean="0">
                <a:latin typeface="Times New Roman" panose="02020603050405020304" pitchFamily="18" charset="0"/>
                <a:cs typeface="Times New Roman" panose="02020603050405020304" pitchFamily="18" charset="0"/>
              </a:rPr>
              <a:t>Система </a:t>
            </a:r>
            <a:r>
              <a:rPr lang="ru-RU" sz="1400" dirty="0">
                <a:latin typeface="Times New Roman" panose="02020603050405020304" pitchFamily="18" charset="0"/>
                <a:cs typeface="Times New Roman" panose="02020603050405020304" pitchFamily="18" charset="0"/>
              </a:rPr>
              <a:t>POLARIS имеет несколько ограничений. Хотя эти </a:t>
            </a:r>
            <a:r>
              <a:rPr lang="ru-RU" sz="1400" dirty="0" smtClean="0">
                <a:latin typeface="Times New Roman" panose="02020603050405020304" pitchFamily="18" charset="0"/>
                <a:cs typeface="Times New Roman" panose="02020603050405020304" pitchFamily="18" charset="0"/>
              </a:rPr>
              <a:t>ограничения </a:t>
            </a:r>
            <a:r>
              <a:rPr lang="ru-RU" sz="1400" dirty="0">
                <a:latin typeface="Times New Roman" panose="02020603050405020304" pitchFamily="18" charset="0"/>
                <a:cs typeface="Times New Roman" panose="02020603050405020304" pitchFamily="18" charset="0"/>
              </a:rPr>
              <a:t>ослабляют эту структуру, они не подрывают </a:t>
            </a:r>
            <a:r>
              <a:rPr lang="ru-RU" sz="1400" dirty="0" smtClean="0">
                <a:latin typeface="Times New Roman" panose="02020603050405020304" pitchFamily="18" charset="0"/>
                <a:cs typeface="Times New Roman" panose="02020603050405020304" pitchFamily="18" charset="0"/>
              </a:rPr>
              <a:t>существенно </a:t>
            </a:r>
            <a:r>
              <a:rPr lang="ru-RU" sz="1400" dirty="0">
                <a:latin typeface="Times New Roman" panose="02020603050405020304" pitchFamily="18" charset="0"/>
                <a:cs typeface="Times New Roman" panose="02020603050405020304" pitchFamily="18" charset="0"/>
              </a:rPr>
              <a:t>ее внутреннюю ценность как инструмента поддержки </a:t>
            </a:r>
            <a:r>
              <a:rPr lang="ru-RU" sz="1400" dirty="0" smtClean="0">
                <a:latin typeface="Times New Roman" panose="02020603050405020304" pitchFamily="18" charset="0"/>
                <a:cs typeface="Times New Roman" panose="02020603050405020304" pitchFamily="18" charset="0"/>
              </a:rPr>
              <a:t>принятия решений</a:t>
            </a:r>
            <a:r>
              <a:rPr lang="ru-RU" sz="1400" dirty="0">
                <a:latin typeface="Times New Roman" panose="02020603050405020304" pitchFamily="18" charset="0"/>
                <a:cs typeface="Times New Roman" panose="02020603050405020304" pitchFamily="18" charset="0"/>
              </a:rPr>
              <a:t>, требующего комплексного подхода. Выделены три </a:t>
            </a:r>
            <a:r>
              <a:rPr lang="ru-RU" sz="1400" dirty="0" smtClean="0">
                <a:latin typeface="Times New Roman" panose="02020603050405020304" pitchFamily="18" charset="0"/>
                <a:cs typeface="Times New Roman" panose="02020603050405020304" pitchFamily="18" charset="0"/>
              </a:rPr>
              <a:t>основных </a:t>
            </a:r>
            <a:r>
              <a:rPr lang="ru-RU" sz="1400" dirty="0">
                <a:latin typeface="Times New Roman" panose="02020603050405020304" pitchFamily="18" charset="0"/>
                <a:cs typeface="Times New Roman" panose="02020603050405020304" pitchFamily="18" charset="0"/>
              </a:rPr>
              <a:t>ограничения: ее правовой статус, сфера применения и </a:t>
            </a:r>
            <a:r>
              <a:rPr lang="ru-RU" sz="1400" dirty="0" smtClean="0">
                <a:latin typeface="Times New Roman" panose="02020603050405020304" pitchFamily="18" charset="0"/>
                <a:cs typeface="Times New Roman" panose="02020603050405020304" pitchFamily="18" charset="0"/>
              </a:rPr>
              <a:t>человеческий </a:t>
            </a:r>
            <a:r>
              <a:rPr lang="ru-RU" sz="1400" dirty="0">
                <a:latin typeface="Times New Roman" panose="02020603050405020304" pitchFamily="18" charset="0"/>
                <a:cs typeface="Times New Roman" panose="02020603050405020304" pitchFamily="18" charset="0"/>
              </a:rPr>
              <a:t>фактор.</a:t>
            </a:r>
          </a:p>
          <a:p>
            <a:r>
              <a:rPr lang="ru-RU" sz="1400" b="1" dirty="0">
                <a:latin typeface="Times New Roman" panose="02020603050405020304" pitchFamily="18" charset="0"/>
                <a:cs typeface="Times New Roman" panose="02020603050405020304" pitchFamily="18" charset="0"/>
              </a:rPr>
              <a:t>POLARIS не является обязательным. </a:t>
            </a:r>
            <a:r>
              <a:rPr lang="ru-RU" sz="1400" dirty="0">
                <a:latin typeface="Times New Roman" panose="02020603050405020304" pitchFamily="18" charset="0"/>
                <a:cs typeface="Times New Roman" panose="02020603050405020304" pitchFamily="18" charset="0"/>
              </a:rPr>
              <a:t>Первое </a:t>
            </a:r>
            <a:r>
              <a:rPr lang="ru-RU" sz="1400" dirty="0" smtClean="0">
                <a:latin typeface="Times New Roman" panose="02020603050405020304" pitchFamily="18" charset="0"/>
                <a:cs typeface="Times New Roman" panose="02020603050405020304" pitchFamily="18" charset="0"/>
              </a:rPr>
              <a:t>ограничение POLARIS </a:t>
            </a:r>
            <a:r>
              <a:rPr lang="ru-RU" sz="1400" dirty="0">
                <a:latin typeface="Times New Roman" panose="02020603050405020304" pitchFamily="18" charset="0"/>
                <a:cs typeface="Times New Roman" panose="02020603050405020304" pitchFamily="18" charset="0"/>
              </a:rPr>
              <a:t>заключается в ее правовой природе. Хотя в принципе </a:t>
            </a:r>
            <a:r>
              <a:rPr lang="ru-RU" sz="1400" dirty="0" smtClean="0">
                <a:latin typeface="Times New Roman" panose="02020603050405020304" pitchFamily="18" charset="0"/>
                <a:cs typeface="Times New Roman" panose="02020603050405020304" pitchFamily="18" charset="0"/>
              </a:rPr>
              <a:t>Полярный </a:t>
            </a:r>
            <a:r>
              <a:rPr lang="ru-RU" sz="1400" dirty="0">
                <a:latin typeface="Times New Roman" panose="02020603050405020304" pitchFamily="18" charset="0"/>
                <a:cs typeface="Times New Roman" panose="02020603050405020304" pitchFamily="18" charset="0"/>
              </a:rPr>
              <a:t>кодекс остается обязательным документом, что </a:t>
            </a:r>
            <a:r>
              <a:rPr lang="ru-RU" sz="1400" dirty="0" smtClean="0">
                <a:latin typeface="Times New Roman" panose="02020603050405020304" pitchFamily="18" charset="0"/>
                <a:cs typeface="Times New Roman" panose="02020603050405020304" pitchFamily="18" charset="0"/>
              </a:rPr>
              <a:t>оправдывается </a:t>
            </a:r>
            <a:r>
              <a:rPr lang="ru-RU" sz="1400" dirty="0">
                <a:latin typeface="Times New Roman" panose="02020603050405020304" pitchFamily="18" charset="0"/>
                <a:cs typeface="Times New Roman" panose="02020603050405020304" pitchFamily="18" charset="0"/>
              </a:rPr>
              <a:t>его «родственной связью» с конвенциями СОЛАС и </a:t>
            </a:r>
            <a:r>
              <a:rPr lang="ru-RU" sz="1400" dirty="0" smtClean="0">
                <a:latin typeface="Times New Roman" panose="02020603050405020304" pitchFamily="18" charset="0"/>
                <a:cs typeface="Times New Roman" panose="02020603050405020304" pitchFamily="18" charset="0"/>
              </a:rPr>
              <a:t>МАРПОЛ, система </a:t>
            </a:r>
            <a:r>
              <a:rPr lang="ru-RU" sz="1400" dirty="0">
                <a:latin typeface="Times New Roman" panose="02020603050405020304" pitchFamily="18" charset="0"/>
                <a:cs typeface="Times New Roman" panose="02020603050405020304" pitchFamily="18" charset="0"/>
              </a:rPr>
              <a:t>POLARIS не является обязательной. Как указано в </a:t>
            </a:r>
            <a:r>
              <a:rPr lang="ru-RU" sz="1400" dirty="0" err="1">
                <a:latin typeface="Times New Roman" panose="02020603050405020304" pitchFamily="18" charset="0"/>
                <a:cs typeface="Times New Roman" panose="02020603050405020304" pitchFamily="18" charset="0"/>
              </a:rPr>
              <a:t>Допол</a:t>
            </a:r>
            <a:r>
              <a:rPr lang="ru-RU" sz="1400" dirty="0">
                <a:latin typeface="Times New Roman" panose="02020603050405020304" pitchFamily="18" charset="0"/>
                <a:cs typeface="Times New Roman" panose="02020603050405020304" pitchFamily="18" charset="0"/>
              </a:rPr>
              <a:t>-</a:t>
            </a:r>
          </a:p>
          <a:p>
            <a:r>
              <a:rPr lang="ru-RU" sz="1400" dirty="0" err="1">
                <a:latin typeface="Times New Roman" panose="02020603050405020304" pitchFamily="18" charset="0"/>
                <a:cs typeface="Times New Roman" panose="02020603050405020304" pitchFamily="18" charset="0"/>
              </a:rPr>
              <a:t>нительном</a:t>
            </a:r>
            <a:r>
              <a:rPr lang="ru-RU" sz="1400" dirty="0">
                <a:latin typeface="Times New Roman" panose="02020603050405020304" pitchFamily="18" charset="0"/>
                <a:cs typeface="Times New Roman" panose="02020603050405020304" pitchFamily="18" charset="0"/>
              </a:rPr>
              <a:t> руководстве к главе I: «Ограничения для </a:t>
            </a:r>
            <a:r>
              <a:rPr lang="ru-RU" sz="1400" dirty="0" err="1" smtClean="0">
                <a:latin typeface="Times New Roman" panose="02020603050405020304" pitchFamily="18" charset="0"/>
                <a:cs typeface="Times New Roman" panose="02020603050405020304" pitchFamily="18" charset="0"/>
              </a:rPr>
              <a:t>эксплуатации</a:t>
            </a:r>
            <a:r>
              <a:rPr lang="ru-RU" sz="1400" dirty="0" err="1">
                <a:latin typeface="Times New Roman" panose="02020603050405020304" pitchFamily="18" charset="0"/>
                <a:cs typeface="Times New Roman" panose="02020603050405020304" pitchFamily="18" charset="0"/>
              </a:rPr>
              <a:t>во</a:t>
            </a:r>
            <a:r>
              <a:rPr lang="ru-RU" sz="1400" dirty="0">
                <a:latin typeface="Times New Roman" panose="02020603050405020304" pitchFamily="18" charset="0"/>
                <a:cs typeface="Times New Roman" panose="02020603050405020304" pitchFamily="18" charset="0"/>
              </a:rPr>
              <a:t> льдах должны определяться с использованием </a:t>
            </a:r>
            <a:r>
              <a:rPr lang="ru-RU" sz="1400" dirty="0" smtClean="0">
                <a:latin typeface="Times New Roman" panose="02020603050405020304" pitchFamily="18" charset="0"/>
                <a:cs typeface="Times New Roman" panose="02020603050405020304" pitchFamily="18" charset="0"/>
              </a:rPr>
              <a:t>соответствующей методологии</a:t>
            </a:r>
            <a:r>
              <a:rPr lang="ru-RU" sz="1400" dirty="0">
                <a:latin typeface="Times New Roman" panose="02020603050405020304" pitchFamily="18" charset="0"/>
                <a:cs typeface="Times New Roman" panose="02020603050405020304" pitchFamily="18" charset="0"/>
              </a:rPr>
              <a:t>, такие методологии существуют, используются в </a:t>
            </a:r>
            <a:r>
              <a:rPr lang="ru-RU" sz="1400" dirty="0" smtClean="0">
                <a:latin typeface="Times New Roman" panose="02020603050405020304" pitchFamily="18" charset="0"/>
                <a:cs typeface="Times New Roman" panose="02020603050405020304" pitchFamily="18" charset="0"/>
              </a:rPr>
              <a:t>течение </a:t>
            </a:r>
            <a:r>
              <a:rPr lang="ru-RU" sz="1400" dirty="0">
                <a:latin typeface="Times New Roman" panose="02020603050405020304" pitchFamily="18" charset="0"/>
                <a:cs typeface="Times New Roman" panose="02020603050405020304" pitchFamily="18" charset="0"/>
              </a:rPr>
              <a:t>ряда лет и подтверждены опытом эксплуатации. </a:t>
            </a:r>
            <a:r>
              <a:rPr lang="ru-RU" sz="1400" dirty="0" smtClean="0">
                <a:latin typeface="Times New Roman" panose="02020603050405020304" pitchFamily="18" charset="0"/>
                <a:cs typeface="Times New Roman" panose="02020603050405020304" pitchFamily="18" charset="0"/>
              </a:rPr>
              <a:t>Существующие методологии </a:t>
            </a:r>
            <a:r>
              <a:rPr lang="ru-RU" sz="1400" dirty="0">
                <a:latin typeface="Times New Roman" panose="02020603050405020304" pitchFamily="18" charset="0"/>
                <a:cs typeface="Times New Roman" panose="02020603050405020304" pitchFamily="18" charset="0"/>
              </a:rPr>
              <a:t>и другие системы могут быть приемлемы для </a:t>
            </a:r>
            <a:r>
              <a:rPr lang="ru-RU" sz="1400" dirty="0" smtClean="0">
                <a:latin typeface="Times New Roman" panose="02020603050405020304" pitchFamily="18" charset="0"/>
                <a:cs typeface="Times New Roman" panose="02020603050405020304" pitchFamily="18" charset="0"/>
              </a:rPr>
              <a:t>Администрации»</a:t>
            </a:r>
            <a:r>
              <a:rPr lang="ru-RU" sz="1400" b="1" dirty="0">
                <a:latin typeface="Times New Roman" panose="02020603050405020304" pitchFamily="18" charset="0"/>
                <a:cs typeface="Times New Roman" panose="02020603050405020304" pitchFamily="18" charset="0"/>
              </a:rPr>
              <a:t> POLARIS не является самодостаточным. </a:t>
            </a:r>
            <a:r>
              <a:rPr lang="ru-RU" sz="1400" dirty="0">
                <a:latin typeface="Times New Roman" panose="02020603050405020304" pitchFamily="18" charset="0"/>
                <a:cs typeface="Times New Roman" panose="02020603050405020304" pitchFamily="18" charset="0"/>
              </a:rPr>
              <a:t>Второе основное </a:t>
            </a:r>
            <a:r>
              <a:rPr lang="ru-RU" sz="1400" dirty="0" smtClean="0">
                <a:latin typeface="Times New Roman" panose="02020603050405020304" pitchFamily="18" charset="0"/>
                <a:cs typeface="Times New Roman" panose="02020603050405020304" pitchFamily="18" charset="0"/>
              </a:rPr>
              <a:t>ограничение </a:t>
            </a:r>
            <a:r>
              <a:rPr lang="ru-RU" sz="1400" dirty="0">
                <a:latin typeface="Times New Roman" panose="02020603050405020304" pitchFamily="18" charset="0"/>
                <a:cs typeface="Times New Roman" panose="02020603050405020304" pitchFamily="18" charset="0"/>
              </a:rPr>
              <a:t>связано с частичным охватом системы POLARIS. Это </a:t>
            </a:r>
            <a:r>
              <a:rPr lang="ru-RU" sz="1400" dirty="0" smtClean="0">
                <a:latin typeface="Times New Roman" panose="02020603050405020304" pitchFamily="18" charset="0"/>
                <a:cs typeface="Times New Roman" panose="02020603050405020304" pitchFamily="18" charset="0"/>
              </a:rPr>
              <a:t>косвенно </a:t>
            </a:r>
            <a:r>
              <a:rPr lang="ru-RU" sz="1400" dirty="0">
                <a:latin typeface="Times New Roman" panose="02020603050405020304" pitchFamily="18" charset="0"/>
                <a:cs typeface="Times New Roman" panose="02020603050405020304" pitchFamily="18" charset="0"/>
              </a:rPr>
              <a:t>подтверждается «Руководством по методикам оценки </a:t>
            </a:r>
            <a:r>
              <a:rPr lang="ru-RU" sz="1400" dirty="0" smtClean="0">
                <a:latin typeface="Times New Roman" panose="02020603050405020304" pitchFamily="18" charset="0"/>
                <a:cs typeface="Times New Roman" panose="02020603050405020304" pitchFamily="18" charset="0"/>
              </a:rPr>
              <a:t>эксплуатационных </a:t>
            </a:r>
            <a:r>
              <a:rPr lang="ru-RU" sz="1400" dirty="0">
                <a:latin typeface="Times New Roman" panose="02020603050405020304" pitchFamily="18" charset="0"/>
                <a:cs typeface="Times New Roman" panose="02020603050405020304" pitchFamily="18" charset="0"/>
              </a:rPr>
              <a:t>возможностей и ограничений во льдах». </a:t>
            </a:r>
            <a:r>
              <a:rPr lang="ru-RU" sz="1400" dirty="0" smtClean="0">
                <a:latin typeface="Times New Roman" panose="02020603050405020304" pitchFamily="18" charset="0"/>
                <a:cs typeface="Times New Roman" panose="02020603050405020304" pitchFamily="18" charset="0"/>
              </a:rPr>
              <a:t>Руководство ИМО </a:t>
            </a:r>
            <a:r>
              <a:rPr lang="ru-RU" sz="1400" dirty="0">
                <a:latin typeface="Times New Roman" panose="02020603050405020304" pitchFamily="18" charset="0"/>
                <a:cs typeface="Times New Roman" panose="02020603050405020304" pitchFamily="18" charset="0"/>
              </a:rPr>
              <a:t>устанавливает принцип, согласно которому любую </a:t>
            </a:r>
            <a:r>
              <a:rPr lang="ru-RU" sz="1400" dirty="0" smtClean="0">
                <a:latin typeface="Times New Roman" panose="02020603050405020304" pitchFamily="18" charset="0"/>
                <a:cs typeface="Times New Roman" panose="02020603050405020304" pitchFamily="18" charset="0"/>
              </a:rPr>
              <a:t>методологию </a:t>
            </a:r>
            <a:r>
              <a:rPr lang="ru-RU" sz="1400" dirty="0">
                <a:latin typeface="Times New Roman" panose="02020603050405020304" pitchFamily="18" charset="0"/>
                <a:cs typeface="Times New Roman" panose="02020603050405020304" pitchFamily="18" charset="0"/>
              </a:rPr>
              <a:t>оценки возможностей судна следует рассматривать не как </a:t>
            </a:r>
            <a:r>
              <a:rPr lang="ru-RU" sz="1400" dirty="0" smtClean="0">
                <a:latin typeface="Times New Roman" panose="02020603050405020304" pitchFamily="18" charset="0"/>
                <a:cs typeface="Times New Roman" panose="02020603050405020304" pitchFamily="18" charset="0"/>
              </a:rPr>
              <a:t>инструмент </a:t>
            </a:r>
            <a:r>
              <a:rPr lang="ru-RU" sz="1400" dirty="0">
                <a:latin typeface="Times New Roman" panose="02020603050405020304" pitchFamily="18" charset="0"/>
                <a:cs typeface="Times New Roman" panose="02020603050405020304" pitchFamily="18" charset="0"/>
              </a:rPr>
              <a:t>«годен/не годен», а как инструмент поддержки </a:t>
            </a:r>
            <a:r>
              <a:rPr lang="ru-RU" sz="1400" dirty="0" err="1" smtClean="0">
                <a:latin typeface="Times New Roman" panose="02020603050405020304" pitchFamily="18" charset="0"/>
                <a:cs typeface="Times New Roman" panose="02020603050405020304" pitchFamily="18" charset="0"/>
              </a:rPr>
              <a:t>принятия</a:t>
            </a:r>
            <a:r>
              <a:rPr lang="ru-RU" sz="1400" dirty="0" err="1">
                <a:latin typeface="Times New Roman" panose="02020603050405020304" pitchFamily="18" charset="0"/>
                <a:cs typeface="Times New Roman" panose="02020603050405020304" pitchFamily="18" charset="0"/>
              </a:rPr>
              <a:t>решений</a:t>
            </a:r>
            <a:r>
              <a:rPr lang="ru-RU" sz="1400" dirty="0">
                <a:latin typeface="Times New Roman" panose="02020603050405020304" pitchFamily="18" charset="0"/>
                <a:cs typeface="Times New Roman" panose="02020603050405020304" pitchFamily="18" charset="0"/>
              </a:rPr>
              <a:t>, как уже сказано ранее. Это означает, что, хотя </a:t>
            </a:r>
            <a:r>
              <a:rPr lang="ru-RU" sz="1400" dirty="0" smtClean="0">
                <a:latin typeface="Times New Roman" panose="02020603050405020304" pitchFamily="18" charset="0"/>
                <a:cs typeface="Times New Roman" panose="02020603050405020304" pitchFamily="18" charset="0"/>
              </a:rPr>
              <a:t>судовладельцы </a:t>
            </a:r>
            <a:r>
              <a:rPr lang="ru-RU" sz="1400" dirty="0">
                <a:latin typeface="Times New Roman" panose="02020603050405020304" pitchFamily="18" charset="0"/>
                <a:cs typeface="Times New Roman" panose="02020603050405020304" pitchFamily="18" charset="0"/>
              </a:rPr>
              <a:t>и арктические операторы могут полагаться на </a:t>
            </a:r>
            <a:r>
              <a:rPr lang="ru-RU" sz="1400" dirty="0" smtClean="0">
                <a:latin typeface="Times New Roman" panose="02020603050405020304" pitchFamily="18" charset="0"/>
                <a:cs typeface="Times New Roman" panose="02020603050405020304" pitchFamily="18" charset="0"/>
              </a:rPr>
              <a:t>POLARIS как </a:t>
            </a:r>
            <a:r>
              <a:rPr lang="ru-RU" sz="1400" dirty="0">
                <a:latin typeface="Times New Roman" panose="02020603050405020304" pitchFamily="18" charset="0"/>
                <a:cs typeface="Times New Roman" panose="02020603050405020304" pitchFamily="18" charset="0"/>
              </a:rPr>
              <a:t>на практичную и современную методологию, как на </a:t>
            </a:r>
            <a:r>
              <a:rPr lang="ru-RU" sz="1400" dirty="0" smtClean="0">
                <a:latin typeface="Times New Roman" panose="02020603050405020304" pitchFamily="18" charset="0"/>
                <a:cs typeface="Times New Roman" panose="02020603050405020304" pitchFamily="18" charset="0"/>
              </a:rPr>
              <a:t>систему предотвращения рисков, она не может быть самодостаточной, поскольку </a:t>
            </a:r>
            <a:r>
              <a:rPr lang="ru-RU" sz="1400" dirty="0">
                <a:latin typeface="Times New Roman" panose="02020603050405020304" pitchFamily="18" charset="0"/>
                <a:cs typeface="Times New Roman" panose="02020603050405020304" pitchFamily="18" charset="0"/>
              </a:rPr>
              <a:t>POLARIS охватывает только один параметр </a:t>
            </a:r>
            <a:r>
              <a:rPr lang="ru-RU" sz="1400" dirty="0" smtClean="0">
                <a:latin typeface="Times New Roman" panose="02020603050405020304" pitchFamily="18" charset="0"/>
                <a:cs typeface="Times New Roman" panose="02020603050405020304" pitchFamily="18" charset="0"/>
              </a:rPr>
              <a:t>эксплуатационных </a:t>
            </a:r>
            <a:r>
              <a:rPr lang="ru-RU" sz="1400" dirty="0">
                <a:latin typeface="Times New Roman" panose="02020603050405020304" pitchFamily="18" charset="0"/>
                <a:cs typeface="Times New Roman" panose="02020603050405020304" pitchFamily="18" charset="0"/>
              </a:rPr>
              <a:t>ограничений судна (ледовые условия</a:t>
            </a:r>
            <a:r>
              <a:rPr lang="ru-RU" sz="1400" dirty="0" smtClean="0">
                <a:latin typeface="Times New Roman" panose="02020603050405020304" pitchFamily="18" charset="0"/>
                <a:cs typeface="Times New Roman" panose="02020603050405020304" pitchFamily="18" charset="0"/>
              </a:rPr>
              <a:t>).</a:t>
            </a:r>
            <a:r>
              <a:rPr lang="ru-RU" sz="1400" b="1" dirty="0">
                <a:latin typeface="Times New Roman" panose="02020603050405020304" pitchFamily="18" charset="0"/>
                <a:cs typeface="Times New Roman" panose="02020603050405020304" pitchFamily="18" charset="0"/>
              </a:rPr>
              <a:t> POLARIS не учитывает человеческий фактор. </a:t>
            </a:r>
            <a:r>
              <a:rPr lang="ru-RU" sz="1400" dirty="0" smtClean="0">
                <a:latin typeface="Times New Roman" panose="02020603050405020304" pitchFamily="18" charset="0"/>
                <a:cs typeface="Times New Roman" panose="02020603050405020304" pitchFamily="18" charset="0"/>
              </a:rPr>
              <a:t>Человеческий фактор</a:t>
            </a:r>
            <a:r>
              <a:rPr lang="ru-RU" sz="1400" dirty="0">
                <a:latin typeface="Times New Roman" panose="02020603050405020304" pitchFamily="18" charset="0"/>
                <a:cs typeface="Times New Roman" panose="02020603050405020304" pitchFamily="18" charset="0"/>
              </a:rPr>
              <a:t>, то есть действия человека в рабочей среде, не </a:t>
            </a:r>
            <a:r>
              <a:rPr lang="ru-RU" sz="1400" dirty="0" smtClean="0">
                <a:latin typeface="Times New Roman" panose="02020603050405020304" pitchFamily="18" charset="0"/>
                <a:cs typeface="Times New Roman" panose="02020603050405020304" pitchFamily="18" charset="0"/>
              </a:rPr>
              <a:t>учитываются в </a:t>
            </a:r>
            <a:r>
              <a:rPr lang="ru-RU" sz="1400" dirty="0">
                <a:latin typeface="Times New Roman" panose="02020603050405020304" pitchFamily="18" charset="0"/>
                <a:cs typeface="Times New Roman" panose="02020603050405020304" pitchFamily="18" charset="0"/>
              </a:rPr>
              <a:t>системе POLARIS. Хотя это может показаться удивительным, </a:t>
            </a:r>
            <a:r>
              <a:rPr lang="ru-RU" sz="1400" dirty="0" smtClean="0">
                <a:latin typeface="Times New Roman" panose="02020603050405020304" pitchFamily="18" charset="0"/>
                <a:cs typeface="Times New Roman" panose="02020603050405020304" pitchFamily="18" charset="0"/>
              </a:rPr>
              <a:t>Полярный </a:t>
            </a:r>
            <a:r>
              <a:rPr lang="ru-RU" sz="1400" dirty="0">
                <a:latin typeface="Times New Roman" panose="02020603050405020304" pitchFamily="18" charset="0"/>
                <a:cs typeface="Times New Roman" panose="02020603050405020304" pitchFamily="18" charset="0"/>
              </a:rPr>
              <a:t>кодекс не сосредоточен на человеческом факторе, однако</a:t>
            </a:r>
          </a:p>
          <a:p>
            <a:r>
              <a:rPr lang="ru-RU" sz="1400" dirty="0">
                <a:latin typeface="Times New Roman" panose="02020603050405020304" pitchFamily="18" charset="0"/>
                <a:cs typeface="Times New Roman" panose="02020603050405020304" pitchFamily="18" charset="0"/>
              </a:rPr>
              <a:t>стоит принимать во внимание, что судно и его экипаж должны </a:t>
            </a:r>
            <a:r>
              <a:rPr lang="ru-RU" sz="1400" dirty="0" smtClean="0">
                <a:latin typeface="Times New Roman" panose="02020603050405020304" pitchFamily="18" charset="0"/>
                <a:cs typeface="Times New Roman" panose="02020603050405020304" pitchFamily="18" charset="0"/>
              </a:rPr>
              <a:t>быть сертифицированы </a:t>
            </a:r>
            <a:r>
              <a:rPr lang="ru-RU" sz="1400" dirty="0">
                <a:latin typeface="Times New Roman" panose="02020603050405020304" pitchFamily="18" charset="0"/>
                <a:cs typeface="Times New Roman" panose="02020603050405020304" pitchFamily="18" charset="0"/>
              </a:rPr>
              <a:t>для работы в полярных водах в </a:t>
            </a:r>
            <a:r>
              <a:rPr lang="ru-RU" sz="1400" dirty="0" smtClean="0">
                <a:latin typeface="Times New Roman" panose="02020603050405020304" pitchFamily="18" charset="0"/>
                <a:cs typeface="Times New Roman" panose="02020603050405020304" pitchFamily="18" charset="0"/>
              </a:rPr>
              <a:t>соответствии с </a:t>
            </a:r>
            <a:r>
              <a:rPr lang="ru-RU" sz="1400" dirty="0">
                <a:latin typeface="Times New Roman" panose="02020603050405020304" pitchFamily="18" charset="0"/>
                <a:cs typeface="Times New Roman" panose="02020603050405020304" pitchFamily="18" charset="0"/>
              </a:rPr>
              <a:t>требованиями Международной конвенции о подготовке и </a:t>
            </a:r>
            <a:r>
              <a:rPr lang="ru-RU" sz="1400" dirty="0" err="1" smtClean="0">
                <a:latin typeface="Times New Roman" panose="02020603050405020304" pitchFamily="18" charset="0"/>
                <a:cs typeface="Times New Roman" panose="02020603050405020304" pitchFamily="18" charset="0"/>
              </a:rPr>
              <a:t>дипломировании</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моряков и несении вахты (ПДНВ), вступившей в </a:t>
            </a:r>
            <a:r>
              <a:rPr lang="ru-RU" sz="1400" dirty="0" smtClean="0">
                <a:latin typeface="Times New Roman" panose="02020603050405020304" pitchFamily="18" charset="0"/>
                <a:cs typeface="Times New Roman" panose="02020603050405020304" pitchFamily="18" charset="0"/>
              </a:rPr>
              <a:t>силу в </a:t>
            </a:r>
            <a:r>
              <a:rPr lang="ru-RU" sz="1400" dirty="0">
                <a:latin typeface="Times New Roman" panose="02020603050405020304" pitchFamily="18" charset="0"/>
                <a:cs typeface="Times New Roman" panose="02020603050405020304" pitchFamily="18" charset="0"/>
              </a:rPr>
              <a:t>июле 2018 г. (Резолюция MSC.416(97)). Полярный кодекс </a:t>
            </a:r>
            <a:r>
              <a:rPr lang="ru-RU" sz="1400" dirty="0" smtClean="0">
                <a:latin typeface="Times New Roman" panose="02020603050405020304" pitchFamily="18" charset="0"/>
                <a:cs typeface="Times New Roman" panose="02020603050405020304" pitchFamily="18" charset="0"/>
              </a:rPr>
              <a:t>утверждает</a:t>
            </a:r>
            <a:r>
              <a:rPr lang="ru-RU" sz="1400" dirty="0">
                <a:latin typeface="Times New Roman" panose="02020603050405020304" pitchFamily="18" charset="0"/>
                <a:cs typeface="Times New Roman" panose="02020603050405020304" pitchFamily="18" charset="0"/>
              </a:rPr>
              <a:t>, что некоторые опасности, такие как отсутствие у </a:t>
            </a:r>
            <a:r>
              <a:rPr lang="ru-RU" sz="1400" dirty="0" smtClean="0">
                <a:latin typeface="Times New Roman" panose="02020603050405020304" pitchFamily="18" charset="0"/>
                <a:cs typeface="Times New Roman" panose="02020603050405020304" pitchFamily="18" charset="0"/>
              </a:rPr>
              <a:t>экипажа опыта </a:t>
            </a:r>
            <a:r>
              <a:rPr lang="ru-RU" sz="1400" dirty="0">
                <a:latin typeface="Times New Roman" panose="02020603050405020304" pitchFamily="18" charset="0"/>
                <a:cs typeface="Times New Roman" panose="02020603050405020304" pitchFamily="18" charset="0"/>
              </a:rPr>
              <a:t>и подготовки к полярным операциям, могут привести к </a:t>
            </a:r>
            <a:r>
              <a:rPr lang="ru-RU" sz="1400" dirty="0" smtClean="0">
                <a:latin typeface="Times New Roman" panose="02020603050405020304" pitchFamily="18" charset="0"/>
                <a:cs typeface="Times New Roman" panose="02020603050405020304" pitchFamily="18" charset="0"/>
              </a:rPr>
              <a:t>человеческим </a:t>
            </a:r>
            <a:r>
              <a:rPr lang="ru-RU" sz="1400" dirty="0">
                <a:latin typeface="Times New Roman" panose="02020603050405020304" pitchFamily="18" charset="0"/>
                <a:cs typeface="Times New Roman" panose="02020603050405020304" pitchFamily="18" charset="0"/>
              </a:rPr>
              <a:t>ошибкам и что полярные ночи или полярные дни могут</a:t>
            </a:r>
          </a:p>
          <a:p>
            <a:r>
              <a:rPr lang="ru-RU" sz="1400" dirty="0">
                <a:latin typeface="Times New Roman" panose="02020603050405020304" pitchFamily="18" charset="0"/>
                <a:cs typeface="Times New Roman" panose="02020603050405020304" pitchFamily="18" charset="0"/>
              </a:rPr>
              <a:t>повлиять на работоспособность человека.</a:t>
            </a:r>
          </a:p>
        </p:txBody>
      </p:sp>
    </p:spTree>
    <p:extLst>
      <p:ext uri="{BB962C8B-B14F-4D97-AF65-F5344CB8AC3E}">
        <p14:creationId xmlns:p14="http://schemas.microsoft.com/office/powerpoint/2010/main" val="2781851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6201" y="416496"/>
            <a:ext cx="6643225" cy="8679299"/>
          </a:xfrm>
          <a:prstGeom prst="rect">
            <a:avLst/>
          </a:prstGeom>
        </p:spPr>
        <p:txBody>
          <a:bodyPr wrap="square">
            <a:spAutoFit/>
          </a:bodyPr>
          <a:lstStyle/>
          <a:p>
            <a:pPr algn="just">
              <a:spcAft>
                <a:spcPts val="0"/>
              </a:spcAft>
              <a:tabLst>
                <a:tab pos="2514600" algn="l"/>
              </a:tabLst>
            </a:pPr>
            <a:r>
              <a:rPr lang="en-US" sz="1600" b="1" dirty="0" smtClean="0">
                <a:latin typeface="Times New Roman"/>
                <a:ea typeface="Times New Roman"/>
              </a:rPr>
              <a:t>   </a:t>
            </a:r>
            <a:r>
              <a:rPr lang="ru-RU" sz="1600" b="1" dirty="0" smtClean="0">
                <a:latin typeface="Times New Roman"/>
                <a:ea typeface="Times New Roman"/>
              </a:rPr>
              <a:t>1.3 </a:t>
            </a:r>
            <a:r>
              <a:rPr lang="ru-RU" sz="1600" b="1" dirty="0">
                <a:latin typeface="Times New Roman"/>
                <a:ea typeface="Times New Roman"/>
              </a:rPr>
              <a:t>Аварийность, как  показатель безопасности </a:t>
            </a:r>
            <a:r>
              <a:rPr lang="ru-RU" sz="1600" b="1" dirty="0" smtClean="0">
                <a:latin typeface="Times New Roman"/>
                <a:ea typeface="Times New Roman"/>
              </a:rPr>
              <a:t>судоходства.</a:t>
            </a:r>
            <a:endParaRPr lang="ru-RU" sz="1600" dirty="0">
              <a:latin typeface="Times New Roman"/>
              <a:ea typeface="Times New Roman"/>
            </a:endParaRPr>
          </a:p>
          <a:p>
            <a:pPr algn="just">
              <a:spcAft>
                <a:spcPts val="0"/>
              </a:spcAft>
            </a:pPr>
            <a:r>
              <a:rPr lang="ru-RU" sz="1200" dirty="0">
                <a:latin typeface="Times New Roman"/>
                <a:ea typeface="Times New Roman"/>
              </a:rPr>
              <a:t> </a:t>
            </a:r>
          </a:p>
          <a:p>
            <a:pPr indent="133350" algn="just">
              <a:spcAft>
                <a:spcPts val="600"/>
              </a:spcAft>
              <a:tabLst>
                <a:tab pos="2514600" algn="l"/>
              </a:tabLst>
            </a:pPr>
            <a:r>
              <a:rPr lang="ru-RU" sz="1300" dirty="0">
                <a:latin typeface="Times New Roman"/>
                <a:ea typeface="Times New Roman"/>
              </a:rPr>
              <a:t>Аварийность морского флота является важнейшим показателем состояния безопасности мореплавания.  Наиболее тяжелыми нарушениями безопасности считаются случаи, когда аварийные случаи (АС) приводят к морским катастрофам — к гибели судов. Конечной причиной гибели судна является нарушение одного или нескольких мореходных качеств, относящихся к теории судна. Это либо потеря плавучести, либо потеря остойчивости или аварийной остойчивости и непотопляемости. Следствиями морских катастроф и серьезных аварий являются человеческие жертвы, экологические проблемы, огромные материальные потери, психологический фактор. Вследствие этого каждый инцидент на море требует детального анализа и учета. Основным видом информации об аварийности мирового флота в настоящий момент являются статистические данные по  АС и гибели судов, которые собираются и анализируются  как в России, так и за рубежом.  Снижение числа катастроф и АС, то есть обеспечение повышения безопасности судоходства, требует обобщения статистики аварий, научного анализа статистических данных и формулирования результатов этого анализа в виде конкретных предложений.</a:t>
            </a:r>
          </a:p>
          <a:p>
            <a:pPr algn="just">
              <a:spcAft>
                <a:spcPts val="600"/>
              </a:spcAft>
              <a:tabLst>
                <a:tab pos="2514600" algn="l"/>
              </a:tabLst>
            </a:pPr>
            <a:r>
              <a:rPr lang="ru-RU" sz="1300" dirty="0">
                <a:latin typeface="Times New Roman"/>
                <a:ea typeface="Times New Roman"/>
              </a:rPr>
              <a:t>    Обработанные материалы статистики позволяют установить причины случившегося и направить усилия науки и практики в области решения проблем и задач для снижения и исключения аварий и гибели судов. Только практика является критерием познания, а статистика в данном случае — инструмент и отражение практики. В недалеком прошлом мировая наука судоходства, ссылаясь на анализ эксплуатации судов, в том числе на статистику АС и катастроф, утверждала, что для снижения и предотвращения гибели и серьезных аварий судов необходимо совершенствовать их конструкции, оборудование, приборную базу, развивать науку судовождения, совершенствовать техническую эксплуатацию.</a:t>
            </a:r>
          </a:p>
          <a:p>
            <a:pPr algn="just">
              <a:spcAft>
                <a:spcPts val="600"/>
              </a:spcAft>
              <a:tabLst>
                <a:tab pos="2514600" algn="l"/>
              </a:tabLst>
            </a:pPr>
            <a:r>
              <a:rPr lang="ru-RU" sz="1300" dirty="0">
                <a:latin typeface="Times New Roman"/>
                <a:ea typeface="Times New Roman"/>
              </a:rPr>
              <a:t>    Прогресс в этих областях очевиден. За последние годы в практику проектирования судов, судостроения и судовождения внедряются самые передовые достижения науки и техники, используются новейшие технологии. Однако число катастроф и аварий на море не сокращается. Особых успехов достигла наука в области всех форм морской навигации. В частности, в настоящее время в развитии навигационного приборостроения, в разрешающих способностях навигационных средств и в практике судовождения достигнут значительный прогресс. Электронная картография, спутниковая навигация, совершенствование систем управления судами и энергетическими установками активно развиваются и вселяют уверенность в благоприятном решении проблем безопасности мореплавания, сокращении аварийности судов и снижении числа морских катастроф. Точность определения положения судна в море с помощью систем GPS достигла нескольких метров, на судах устанавливается аппаратура автоматической идентификации (АИС), а в ближайшее время на всех судах под российским флагом будут устанавливаться приемники и радары спутниковой системы ГЛОНАСС. Современные движители типа «</a:t>
            </a:r>
            <a:r>
              <a:rPr lang="ru-RU" sz="1300" dirty="0" err="1">
                <a:latin typeface="Times New Roman"/>
                <a:ea typeface="Times New Roman"/>
              </a:rPr>
              <a:t>Азипод</a:t>
            </a:r>
            <a:r>
              <a:rPr lang="ru-RU" sz="1300" dirty="0">
                <a:latin typeface="Times New Roman"/>
                <a:ea typeface="Times New Roman"/>
              </a:rPr>
              <a:t>» позволяют судну практически развернуться вокруг своей оси, судовая автоматика дает  возможность при движении судна закрывать машинное отделение на замок и т.д. Однако проблемы аварийности на море с повестки дня не сняты. </a:t>
            </a:r>
            <a:endParaRPr lang="ru-RU" sz="1300" dirty="0">
              <a:effectLst/>
              <a:latin typeface="Times New Roman"/>
              <a:ea typeface="Times New Roman"/>
            </a:endParaRPr>
          </a:p>
        </p:txBody>
      </p:sp>
    </p:spTree>
    <p:extLst>
      <p:ext uri="{BB962C8B-B14F-4D97-AF65-F5344CB8AC3E}">
        <p14:creationId xmlns:p14="http://schemas.microsoft.com/office/powerpoint/2010/main" val="2003321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560512"/>
            <a:ext cx="6741368" cy="8248412"/>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1.4. Человеческий фактор в обеспечении безопасности плавания</a:t>
            </a:r>
            <a:r>
              <a:rPr lang="ru-RU" sz="1400" b="1" dirty="0" smtClean="0">
                <a:latin typeface="Times New Roman" panose="02020603050405020304" pitchFamily="18" charset="0"/>
                <a:ea typeface="Times New Roman"/>
                <a:cs typeface="Times New Roman" panose="02020603050405020304" pitchFamily="18" charset="0"/>
              </a:rPr>
              <a:t>.</a:t>
            </a:r>
          </a:p>
          <a:p>
            <a:endParaRPr lang="ru-RU" sz="1400" dirty="0">
              <a:latin typeface="Times New Roman"/>
              <a:ea typeface="Times New Roman"/>
            </a:endParaRPr>
          </a:p>
          <a:p>
            <a:pPr indent="270510" algn="just">
              <a:spcAft>
                <a:spcPts val="0"/>
              </a:spcAft>
            </a:pPr>
            <a:r>
              <a:rPr lang="ru-RU" sz="1400" dirty="0">
                <a:latin typeface="Times New Roman"/>
                <a:ea typeface="Times New Roman"/>
              </a:rPr>
              <a:t>Основными элементами безопасности мореплавания являются: человек, судно, как инженерное сооружение, груз как объект перевозки и морская стихия — среда, в которой морской транспорт осуществляет свою деятельность. Каждый из этих  элементов по существу является подсистемой и может быть рассмотрен самостоятельно со всеми присущими им связями. Эти взаимные связи оказывают непосредственное влияние на качество функционирования системы в целом.  Особенно это относится к человеку в процессе управления транспортным средством, поскольку именно человек является управляющим элементом и в силу этого находится на  вершине иерархической структуры рассматриваемой системы.</a:t>
            </a:r>
          </a:p>
          <a:p>
            <a:pPr indent="270510" algn="just">
              <a:spcAft>
                <a:spcPts val="0"/>
              </a:spcAft>
            </a:pPr>
            <a:r>
              <a:rPr lang="ru-RU" sz="1400" dirty="0">
                <a:latin typeface="Times New Roman"/>
                <a:ea typeface="Times New Roman"/>
              </a:rPr>
              <a:t>            В настоящее время широко используется понятие «человеческий   фактор».   Однако  анализ  показывает,   что  специалисты  по-разному понимают этот термин. В системе общественного производства понятие «человеческий фактор» может характеризоваться тремя наиболее значимыми   факторами — определенным набором потребностей, способностей и возможностей человека.  В общем плане потребности человека  могут осознанными   или   неосознанными  и  отображающими личные  или   общественные   интересы.   Способности   человека могут быть врожденными или приобретенными. Возможности человека  реализуются  в  процессе  взаимодействия  человека с окружающей средой  и  общения  его с людьми. Но на сегодня наука не может дать точных ответов на целый ряд вопросов связанных с деятельностью человека, например: </a:t>
            </a:r>
          </a:p>
          <a:p>
            <a:pPr indent="270510" algn="just">
              <a:spcAft>
                <a:spcPts val="0"/>
              </a:spcAft>
            </a:pPr>
            <a:r>
              <a:rPr lang="ru-RU" sz="1400" dirty="0">
                <a:latin typeface="Times New Roman"/>
                <a:ea typeface="Times New Roman"/>
              </a:rPr>
              <a:t>          Что может и чего не может делать человек? </a:t>
            </a:r>
          </a:p>
          <a:p>
            <a:pPr indent="270510" algn="just">
              <a:spcAft>
                <a:spcPts val="0"/>
              </a:spcAft>
            </a:pPr>
            <a:r>
              <a:rPr lang="ru-RU" sz="1400" dirty="0">
                <a:latin typeface="Times New Roman"/>
                <a:ea typeface="Times New Roman"/>
              </a:rPr>
              <a:t>          Какие функции он должен выполнять непосредственно, а какие с  помощью техники?</a:t>
            </a:r>
          </a:p>
          <a:p>
            <a:pPr indent="270510" algn="just">
              <a:spcAft>
                <a:spcPts val="0"/>
              </a:spcAft>
            </a:pPr>
            <a:r>
              <a:rPr lang="ru-RU" sz="1400" dirty="0">
                <a:latin typeface="Times New Roman"/>
                <a:ea typeface="Times New Roman"/>
              </a:rPr>
              <a:t>          Какие функции должны и могут быть полностью переданы   технике   (с  учетом  юридической ответственности)?</a:t>
            </a:r>
          </a:p>
          <a:p>
            <a:pPr indent="270510" algn="just">
              <a:spcAft>
                <a:spcPts val="0"/>
              </a:spcAft>
            </a:pPr>
            <a:r>
              <a:rPr lang="ru-RU" sz="1400" dirty="0">
                <a:latin typeface="Times New Roman"/>
                <a:ea typeface="Times New Roman"/>
              </a:rPr>
              <a:t>Как  обеспечить  нужную  эффективность  и  надежность работы системы «человек-машина»?</a:t>
            </a:r>
          </a:p>
          <a:p>
            <a:pPr indent="270510" algn="just">
              <a:spcAft>
                <a:spcPts val="0"/>
              </a:spcAft>
            </a:pPr>
            <a:r>
              <a:rPr lang="ru-RU" sz="1400" dirty="0">
                <a:latin typeface="Times New Roman"/>
                <a:ea typeface="Times New Roman"/>
              </a:rPr>
              <a:t>             В любом случае, первым и непременным условием надежности функционирования системы является профессиональная компетентность человека. Профессиональная компетентность складывается из знаний, умений, дисциплинированности и добросовестности. При этом под знаниями понимается наличие «профессионального образования. Под умением — практический опыт и тренированность. Под дисциплинированностью — способность подчиняться (руководству, закону). Под добросовестностью — чувство   долга,  обязательность,  пунктуальность.</a:t>
            </a:r>
          </a:p>
          <a:p>
            <a:endParaRPr lang="ru-RU" sz="1200" dirty="0" smtClean="0"/>
          </a:p>
        </p:txBody>
      </p:sp>
    </p:spTree>
    <p:extLst>
      <p:ext uri="{BB962C8B-B14F-4D97-AF65-F5344CB8AC3E}">
        <p14:creationId xmlns:p14="http://schemas.microsoft.com/office/powerpoint/2010/main" val="1748294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242" y="219333"/>
            <a:ext cx="6624736" cy="9525685"/>
          </a:xfrm>
          <a:prstGeom prst="rect">
            <a:avLst/>
          </a:prstGeom>
        </p:spPr>
        <p:txBody>
          <a:bodyPr wrap="square">
            <a:spAutoFit/>
          </a:bodyPr>
          <a:lstStyle/>
          <a:p>
            <a:pPr indent="270510">
              <a:spcAft>
                <a:spcPts val="0"/>
              </a:spcAft>
            </a:pPr>
            <a:r>
              <a:rPr lang="ru-RU" sz="1600" b="1" dirty="0" smtClean="0">
                <a:latin typeface="Times New Roman"/>
                <a:ea typeface="Times New Roman"/>
              </a:rPr>
              <a:t>Психофизиологические </a:t>
            </a:r>
            <a:r>
              <a:rPr lang="ru-RU" sz="1600" b="1" dirty="0">
                <a:latin typeface="Times New Roman"/>
                <a:ea typeface="Times New Roman"/>
              </a:rPr>
              <a:t>возможности </a:t>
            </a:r>
            <a:r>
              <a:rPr lang="ru-RU" sz="1600" b="1" dirty="0" smtClean="0">
                <a:latin typeface="Times New Roman"/>
                <a:ea typeface="Times New Roman"/>
              </a:rPr>
              <a:t>человека</a:t>
            </a:r>
            <a:r>
              <a:rPr lang="en-US" sz="1600" dirty="0" smtClean="0">
                <a:latin typeface="Times New Roman"/>
                <a:ea typeface="Times New Roman"/>
              </a:rPr>
              <a:t> </a:t>
            </a:r>
            <a:r>
              <a:rPr lang="ru-RU" sz="1600" b="1" dirty="0" smtClean="0">
                <a:latin typeface="Times New Roman"/>
                <a:ea typeface="Times New Roman"/>
              </a:rPr>
              <a:t>по </a:t>
            </a:r>
            <a:r>
              <a:rPr lang="ru-RU" sz="1600" b="1" dirty="0">
                <a:latin typeface="Times New Roman"/>
                <a:ea typeface="Times New Roman"/>
              </a:rPr>
              <a:t>принятию решений.</a:t>
            </a:r>
            <a:endParaRPr lang="ru-RU" sz="1600" dirty="0">
              <a:latin typeface="Times New Roman"/>
              <a:ea typeface="Times New Roman"/>
            </a:endParaRPr>
          </a:p>
          <a:p>
            <a:pPr indent="270510" algn="just">
              <a:spcAft>
                <a:spcPts val="0"/>
              </a:spcAft>
            </a:pPr>
            <a:r>
              <a:rPr lang="ru-RU" sz="1200" b="1" dirty="0">
                <a:latin typeface="Times New Roman"/>
                <a:ea typeface="Times New Roman"/>
              </a:rPr>
              <a:t> </a:t>
            </a:r>
            <a:endParaRPr lang="ru-RU" sz="1200" dirty="0">
              <a:latin typeface="Times New Roman"/>
              <a:ea typeface="Times New Roman"/>
            </a:endParaRPr>
          </a:p>
          <a:p>
            <a:pPr indent="270510" algn="just">
              <a:spcAft>
                <a:spcPts val="0"/>
              </a:spcAft>
            </a:pPr>
            <a:r>
              <a:rPr lang="ru-RU" sz="1200" dirty="0">
                <a:latin typeface="Times New Roman"/>
                <a:ea typeface="Times New Roman"/>
              </a:rPr>
              <a:t>В кибернетике под управлением понимается процесс целенаправленного перевода информации состояния в информацию действия. Что, собственно, и является непрерывной работой судоводителя на мостике. </a:t>
            </a:r>
          </a:p>
          <a:p>
            <a:pPr indent="270510" algn="just">
              <a:spcAft>
                <a:spcPts val="0"/>
              </a:spcAft>
            </a:pPr>
            <a:r>
              <a:rPr lang="ru-RU" sz="1200" i="1" dirty="0">
                <a:latin typeface="Times New Roman"/>
                <a:ea typeface="Times New Roman"/>
              </a:rPr>
              <a:t>Высшим звеном</a:t>
            </a:r>
            <a:r>
              <a:rPr lang="ru-RU" sz="1200" dirty="0">
                <a:latin typeface="Times New Roman"/>
                <a:ea typeface="Times New Roman"/>
              </a:rPr>
              <a:t> этого процесса деятельности судоводителя является процесс принятия решений, т. о. выбор образа действия, которое соответствует условиям  и  поставленной  цели. Судоводитель  в  процессе своей деятельности постоянно принимает  информацию от объектов управления судна и внешней</a:t>
            </a:r>
          </a:p>
          <a:p>
            <a:pPr indent="270510" algn="just">
              <a:spcAft>
                <a:spcPts val="0"/>
              </a:spcAft>
            </a:pPr>
            <a:r>
              <a:rPr lang="ru-RU" sz="1200" dirty="0">
                <a:latin typeface="Times New Roman"/>
                <a:ea typeface="Times New Roman"/>
              </a:rPr>
              <a:t>В практике судовождения принятие решений является основой производственное деятельности человека, поэтому приобретает основополагающее значение личностные харак­теристики судоводителя. Основой управления судном яв­ляются информационные процессы, поэтому, большое значение имеет количество информации, которой обладает судоводи­тель на момент принятия решении и выдачи управляющих воздействий, своевременность ее поступления, быстрота  и надежность поступления информационных сигналов. Результа­том процесса переработки информации в системе управления судном является принятие решения судоводителем.</a:t>
            </a:r>
          </a:p>
          <a:p>
            <a:pPr indent="270510" algn="just">
              <a:spcAft>
                <a:spcPts val="0"/>
              </a:spcAft>
            </a:pPr>
            <a:r>
              <a:rPr lang="ru-RU" sz="1200" dirty="0">
                <a:latin typeface="Times New Roman"/>
                <a:ea typeface="Times New Roman"/>
              </a:rPr>
              <a:t>   Информация  поступает в основном  через зрительный  и слуховой  анализаторы  оператора.  В  процессе восприятия  информации,  ее обработки каждая отдельная личность может допустить целый ряд ошибок. Эти ошибки  свойственны  поведенческой  области, и их можно  классифицировать по  категориям. То есть ошибки, в основе которых  лежат:</a:t>
            </a:r>
          </a:p>
          <a:p>
            <a:pPr indent="270510" algn="just">
              <a:spcAft>
                <a:spcPts val="0"/>
              </a:spcAft>
            </a:pPr>
            <a:r>
              <a:rPr lang="ru-RU" sz="1200" dirty="0">
                <a:latin typeface="Times New Roman"/>
                <a:ea typeface="Times New Roman"/>
              </a:rPr>
              <a:t>- обработка информации;</a:t>
            </a:r>
          </a:p>
          <a:p>
            <a:pPr indent="270510" algn="just">
              <a:spcAft>
                <a:spcPts val="0"/>
              </a:spcAft>
            </a:pPr>
            <a:r>
              <a:rPr lang="ru-RU" sz="1200" dirty="0">
                <a:latin typeface="Times New Roman"/>
                <a:ea typeface="Times New Roman"/>
              </a:rPr>
              <a:t>-  иллюзия;</a:t>
            </a:r>
          </a:p>
          <a:p>
            <a:pPr indent="270510" algn="just">
              <a:spcAft>
                <a:spcPts val="0"/>
              </a:spcAft>
            </a:pPr>
            <a:r>
              <a:rPr lang="ru-RU" sz="1200" dirty="0">
                <a:latin typeface="Times New Roman"/>
                <a:ea typeface="Times New Roman"/>
              </a:rPr>
              <a:t>-  ложная  гипотеза;</a:t>
            </a:r>
          </a:p>
          <a:p>
            <a:pPr indent="270510" algn="just">
              <a:spcAft>
                <a:spcPts val="0"/>
              </a:spcAft>
            </a:pPr>
            <a:r>
              <a:rPr lang="ru-RU" sz="1200" dirty="0">
                <a:latin typeface="Times New Roman"/>
                <a:ea typeface="Times New Roman"/>
              </a:rPr>
              <a:t>-  привычки;</a:t>
            </a:r>
          </a:p>
          <a:p>
            <a:pPr indent="270510" algn="just">
              <a:spcAft>
                <a:spcPts val="0"/>
              </a:spcAft>
            </a:pPr>
            <a:r>
              <a:rPr lang="ru-RU" sz="1200" dirty="0">
                <a:latin typeface="Times New Roman"/>
                <a:ea typeface="Times New Roman"/>
              </a:rPr>
              <a:t>- мотивация;</a:t>
            </a:r>
          </a:p>
          <a:p>
            <a:pPr indent="270510" algn="just">
              <a:spcAft>
                <a:spcPts val="0"/>
              </a:spcAft>
            </a:pPr>
            <a:r>
              <a:rPr lang="ru-RU" sz="1200" dirty="0">
                <a:latin typeface="Times New Roman"/>
                <a:ea typeface="Times New Roman"/>
              </a:rPr>
              <a:t>- стресс;</a:t>
            </a:r>
          </a:p>
          <a:p>
            <a:pPr indent="270510" algn="just">
              <a:spcAft>
                <a:spcPts val="0"/>
              </a:spcAft>
            </a:pPr>
            <a:r>
              <a:rPr lang="ru-RU" sz="1200" dirty="0">
                <a:latin typeface="Times New Roman"/>
                <a:ea typeface="Times New Roman"/>
              </a:rPr>
              <a:t>-  утомление.</a:t>
            </a:r>
          </a:p>
          <a:p>
            <a:pPr indent="270510" algn="just">
              <a:spcAft>
                <a:spcPts val="0"/>
              </a:spcAft>
            </a:pPr>
            <a:r>
              <a:rPr lang="ru-RU" sz="1200" dirty="0">
                <a:latin typeface="Times New Roman"/>
                <a:ea typeface="Times New Roman"/>
              </a:rPr>
              <a:t>    Следует иметь в виду, что даже хорошо отдохнувший и профессионально подготовленный  компетентный оператор может допустить одно - два ошибочных действия на сотню. Повышение надежности системы заключается  в повышении  надежности  всех   элементов системы, в том числе и человека. Эти вопросы стали объектом изучения на всех видах транспорта, но условия работы эки­пажей морских судов изучены и регламентированы меньше, чем на других видах транспорта.</a:t>
            </a:r>
          </a:p>
          <a:p>
            <a:pPr indent="270510" algn="just">
              <a:spcAft>
                <a:spcPts val="0"/>
              </a:spcAft>
            </a:pPr>
            <a:r>
              <a:rPr lang="ru-RU" sz="1200" dirty="0">
                <a:latin typeface="Times New Roman"/>
                <a:ea typeface="Times New Roman"/>
              </a:rPr>
              <a:t>Под утомляемостью следует понимать постепенное ухудшение способности человека к выполнению поставленной ему задачи, которое может проявиться в отсутствии энтузиазма и ухудшении качества работы, в скуке, в неточности выполняемых. операций, и незаинтересованности, в утрате желания добиться успеха, а также и в появлении других, менее выраженных симптомов. Можно провести различие между утом­лением в результате воздействия относительно короткой, но непрерывной и напряженной работы, так называемым кумулятивным  и  хроническим утомлением. В первом случае для  восстановления работоспособности требуется несколько дней отдыха, а во втором случае медицинская помощь</a:t>
            </a:r>
            <a:r>
              <a:rPr lang="ru-RU" sz="1200" dirty="0" smtClean="0">
                <a:latin typeface="Times New Roman"/>
                <a:ea typeface="Times New Roman"/>
              </a:rPr>
              <a:t>.</a:t>
            </a:r>
            <a:endParaRPr lang="en-US" sz="1200" dirty="0" smtClean="0">
              <a:latin typeface="Times New Roman"/>
              <a:ea typeface="Times New Roman"/>
            </a:endParaRPr>
          </a:p>
          <a:p>
            <a:pPr indent="270510" algn="just">
              <a:spcAft>
                <a:spcPts val="600"/>
              </a:spcAft>
              <a:tabLst>
                <a:tab pos="2514600" algn="l"/>
              </a:tabLst>
            </a:pPr>
            <a:r>
              <a:rPr lang="ru-RU" sz="1200" dirty="0">
                <a:latin typeface="Times New Roman"/>
                <a:ea typeface="Times New Roman"/>
              </a:rPr>
              <a:t>Одной из характерных черт человека, оказывающей   значительное влияние на качество решений, является стереотипность мышления. Часто судоводитель, принимая решение, сопряженное с риском, прибегает к стандартному выбору шаблону, действует по определенному стереотипу. В психологии имеется понятие «динамический стереотип,»  под которым понимается форма деятельности человека, выражением которой является ее фиксированный порядок осуществления действий.</a:t>
            </a:r>
          </a:p>
          <a:p>
            <a:pPr indent="270510" algn="just">
              <a:spcAft>
                <a:spcPts val="0"/>
              </a:spcAft>
            </a:pPr>
            <a:endParaRPr lang="ru-RU" sz="1200" dirty="0">
              <a:effectLst/>
              <a:latin typeface="Times New Roman"/>
              <a:ea typeface="Times New Roman"/>
            </a:endParaRPr>
          </a:p>
        </p:txBody>
      </p:sp>
    </p:spTree>
    <p:extLst>
      <p:ext uri="{BB962C8B-B14F-4D97-AF65-F5344CB8AC3E}">
        <p14:creationId xmlns:p14="http://schemas.microsoft.com/office/powerpoint/2010/main" val="4259684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88640" y="272480"/>
            <a:ext cx="6552728" cy="9140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indent="270510" algn="just">
              <a:spcAft>
                <a:spcPts val="0"/>
              </a:spcAft>
            </a:pPr>
            <a:r>
              <a:rPr lang="ru-RU" sz="1600" b="1" dirty="0" smtClean="0">
                <a:latin typeface="Times New Roman"/>
                <a:ea typeface="Times New Roman"/>
              </a:rPr>
              <a:t>Стереотипность </a:t>
            </a:r>
            <a:r>
              <a:rPr lang="ru-RU" sz="1600" b="1" dirty="0">
                <a:latin typeface="Times New Roman"/>
                <a:ea typeface="Times New Roman"/>
              </a:rPr>
              <a:t>мышления,  его достоинства, недостатки</a:t>
            </a:r>
            <a:r>
              <a:rPr lang="ru-RU" sz="1600" b="1" dirty="0" smtClean="0">
                <a:latin typeface="Times New Roman"/>
                <a:ea typeface="Times New Roman"/>
              </a:rPr>
              <a:t>.</a:t>
            </a:r>
            <a:r>
              <a:rPr lang="ru-RU" sz="1200" b="1" dirty="0">
                <a:latin typeface="Times New Roman"/>
                <a:ea typeface="Times New Roman"/>
              </a:rPr>
              <a:t> </a:t>
            </a:r>
            <a:endParaRPr lang="ru-RU" sz="1200" dirty="0">
              <a:latin typeface="Times New Roman"/>
              <a:ea typeface="Times New Roman"/>
            </a:endParaRPr>
          </a:p>
          <a:p>
            <a:pPr indent="270510" algn="just">
              <a:spcAft>
                <a:spcPts val="0"/>
              </a:spcAft>
            </a:pPr>
            <a:r>
              <a:rPr lang="ru-RU" sz="1200" b="1" dirty="0">
                <a:latin typeface="Times New Roman"/>
                <a:ea typeface="Times New Roman"/>
              </a:rPr>
              <a:t> </a:t>
            </a:r>
            <a:endParaRPr lang="ru-RU" sz="1200" dirty="0">
              <a:latin typeface="Times New Roman"/>
              <a:ea typeface="Times New Roman"/>
            </a:endParaRPr>
          </a:p>
          <a:p>
            <a:pPr indent="270510" algn="just">
              <a:spcAft>
                <a:spcPts val="0"/>
              </a:spcAft>
            </a:pPr>
            <a:r>
              <a:rPr lang="ru-RU" sz="1200" dirty="0">
                <a:latin typeface="Times New Roman"/>
                <a:ea typeface="Times New Roman"/>
              </a:rPr>
              <a:t>    Под  стереотипом вообще понимается  неизменный общепринятый образец, которому следуют без размышлений; шаблон, трафарет.  </a:t>
            </a:r>
          </a:p>
          <a:p>
            <a:pPr indent="270510" algn="just">
              <a:spcAft>
                <a:spcPts val="0"/>
              </a:spcAft>
            </a:pPr>
            <a:r>
              <a:rPr lang="ru-RU" sz="1200" dirty="0">
                <a:latin typeface="Times New Roman"/>
                <a:ea typeface="Times New Roman"/>
              </a:rPr>
              <a:t>    Под стереотипностью мышления, в частности судоводителя, понимается  принятие решения,  прибегая к определенному шаблону. Психология выделяет понятие «динамический стереотип». Под ним понимается деятельность человека в форме фиксированного порядка действий. </a:t>
            </a:r>
          </a:p>
          <a:p>
            <a:pPr indent="270510" algn="just">
              <a:spcAft>
                <a:spcPts val="0"/>
              </a:spcAft>
            </a:pPr>
            <a:r>
              <a:rPr lang="ru-RU" sz="1200" dirty="0">
                <a:latin typeface="Times New Roman"/>
                <a:ea typeface="Times New Roman"/>
              </a:rPr>
              <a:t>    В практике мореплавания специалисты, занимающиеся изучением аварийности морских судов, отмечают так называемые «психологические стереотипы»[ 21].  Они связаны с особенностями психофизиологии человека и являются  непосредственной причиной аварийного случая.</a:t>
            </a:r>
          </a:p>
          <a:p>
            <a:pPr indent="270510" algn="just">
              <a:spcAft>
                <a:spcPts val="0"/>
              </a:spcAft>
            </a:pPr>
            <a:r>
              <a:rPr lang="ru-RU" sz="1200" spc="-25" dirty="0">
                <a:latin typeface="Times New Roman"/>
                <a:ea typeface="Times New Roman"/>
              </a:rPr>
              <a:t>      1. «Стереотип плохой привычки». Известно, на судах имеет</a:t>
            </a:r>
            <a:r>
              <a:rPr lang="ru-RU" sz="1200" dirty="0">
                <a:latin typeface="Times New Roman"/>
                <a:ea typeface="Times New Roman"/>
              </a:rPr>
              <a:t>ся несколько компасов: гирокомпас, путевой магнитный ком</a:t>
            </a:r>
            <a:r>
              <a:rPr lang="ru-RU" sz="1200" spc="-40" dirty="0">
                <a:latin typeface="Times New Roman"/>
                <a:ea typeface="Times New Roman"/>
              </a:rPr>
              <a:t>пас, главный магнитный компас. Показания </a:t>
            </a:r>
            <a:r>
              <a:rPr lang="ru-RU" sz="1200" spc="-40" dirty="0" err="1">
                <a:latin typeface="Times New Roman"/>
                <a:ea typeface="Times New Roman"/>
              </a:rPr>
              <a:t>курсоуказателей</a:t>
            </a:r>
            <a:r>
              <a:rPr lang="ru-RU" sz="1200" spc="-40" dirty="0">
                <a:latin typeface="Times New Roman"/>
                <a:ea typeface="Times New Roman"/>
              </a:rPr>
              <a:t>  </a:t>
            </a:r>
            <a:r>
              <a:rPr lang="ru-RU" sz="1200" spc="-10" dirty="0">
                <a:latin typeface="Times New Roman"/>
                <a:ea typeface="Times New Roman"/>
              </a:rPr>
              <a:t>периодически сличаются. Отдельные помощники, сличив гиро-, </a:t>
            </a:r>
            <a:r>
              <a:rPr lang="ru-RU" sz="1200" spc="-35" dirty="0">
                <a:latin typeface="Times New Roman"/>
                <a:ea typeface="Times New Roman"/>
              </a:rPr>
              <a:t>и  магнитный компасы и обнаружив большую разницу, записы</a:t>
            </a:r>
            <a:r>
              <a:rPr lang="ru-RU" sz="1200" dirty="0">
                <a:latin typeface="Times New Roman"/>
                <a:ea typeface="Times New Roman"/>
              </a:rPr>
              <a:t>вают результат сличения в журнал   и продолжают нести вахту. Таким образом, действие, совершаемое судоводителем, не анализируется и по своей сути бессмысленно. </a:t>
            </a:r>
          </a:p>
          <a:p>
            <a:pPr indent="270510" algn="just">
              <a:spcAft>
                <a:spcPts val="0"/>
              </a:spcAft>
            </a:pPr>
            <a:r>
              <a:rPr lang="ru-RU" sz="1200" dirty="0">
                <a:latin typeface="Times New Roman"/>
                <a:ea typeface="Times New Roman"/>
              </a:rPr>
              <a:t> </a:t>
            </a:r>
          </a:p>
          <a:p>
            <a:pPr indent="270510" algn="just">
              <a:spcAft>
                <a:spcPts val="0"/>
              </a:spcAft>
            </a:pPr>
            <a:r>
              <a:rPr lang="ru-RU" sz="1200" dirty="0">
                <a:latin typeface="Times New Roman"/>
                <a:ea typeface="Times New Roman"/>
              </a:rPr>
              <a:t>     2. «Стереотип ложного предположения». Судно следует по фарватеру к плавучему маяку,  и на  подходе к нему вахтенный помощник  обнаружил    справа  приближающееся к </a:t>
            </a:r>
            <a:r>
              <a:rPr lang="ru-RU" sz="1200" dirty="0" err="1">
                <a:latin typeface="Times New Roman"/>
                <a:ea typeface="Times New Roman"/>
              </a:rPr>
              <a:t>плавмаяку</a:t>
            </a:r>
            <a:r>
              <a:rPr lang="ru-RU" sz="1200" dirty="0">
                <a:latin typeface="Times New Roman"/>
                <a:ea typeface="Times New Roman"/>
              </a:rPr>
              <a:t> судно Б (рис.</a:t>
            </a:r>
            <a:r>
              <a:rPr lang="en-US" sz="1200" dirty="0">
                <a:latin typeface="Times New Roman"/>
                <a:ea typeface="Times New Roman"/>
              </a:rPr>
              <a:t>II</a:t>
            </a:r>
            <a:r>
              <a:rPr lang="ru-RU" sz="1200" dirty="0">
                <a:latin typeface="Times New Roman"/>
                <a:ea typeface="Times New Roman"/>
              </a:rPr>
              <a:t>-1) Вместо изменения курса вправо или уменьшения хода, он отворачивает немного влево, предполагая,  что  судно Б последует указанным  фарватером.   Последнее не собиралось менять своего курса. Возникла опасная ситуация.  На судне  А,  чтобы избежать    аварии,   вынуждены   выполнить правую циркуляцию.  Виной этому — стереотип   ложного   предположения,     возникший в результате плавания по фарватеру.    </a:t>
            </a:r>
          </a:p>
          <a:p>
            <a:pPr indent="270510" algn="just">
              <a:spcAft>
                <a:spcPts val="600"/>
              </a:spcAft>
            </a:pPr>
            <a:r>
              <a:rPr lang="ru-RU" sz="1200" dirty="0">
                <a:latin typeface="Times New Roman"/>
                <a:ea typeface="Times New Roman"/>
              </a:rPr>
              <a:t>3. «Стереотип стыдливого суждения». Известно, что правило 34  МППСС-72 предписывает подачу сигналов об изменении курсов, когда суда находятся на. виду друг у друга. Однако на практике его зачастую не выполняют. Мотивом этого является стыдливость, стеснительность. Вахтенный помощник не желает привлекать внимание капитана и экипажа к своему маневру.</a:t>
            </a:r>
          </a:p>
          <a:p>
            <a:pPr indent="270510" algn="just">
              <a:spcAft>
                <a:spcPts val="600"/>
              </a:spcAft>
            </a:pPr>
            <a:r>
              <a:rPr lang="ru-RU" sz="1200" dirty="0">
                <a:latin typeface="Times New Roman"/>
                <a:ea typeface="Times New Roman"/>
              </a:rPr>
              <a:t>4. «Стереотип уступчивости» и «стереотип легкого передоверия». Вахтенный помощник находится на крыле мостика. Занимается пеленгованием. Вахтенный матрос старается смотреть вперед и видеть обстановку. Он активен, докладывает вахтенному помощнику об изменениях. Стоило вахтенному помощнику прийти в рубку и встать у окна, как матрос облегченно вздохнул и прекратил наблюдение. На мостик прибыл капитан, </a:t>
            </a:r>
            <a:r>
              <a:rPr lang="ru-RU" sz="1200" baseline="30000" dirty="0">
                <a:latin typeface="Times New Roman"/>
                <a:ea typeface="Times New Roman"/>
              </a:rPr>
              <a:t> </a:t>
            </a:r>
            <a:r>
              <a:rPr lang="ru-RU" sz="1200" dirty="0">
                <a:latin typeface="Times New Roman"/>
                <a:ea typeface="Times New Roman"/>
              </a:rPr>
              <a:t>встал рядом с вахтенным помощником, который молча «передал бразды правления» и уже смотрит рассеянно. Однако и матрос, и вахтенный помощник заблуждаются. Нормальное наблюдение обеспечиваете только всеми сообща. И капитан, быть может, вошел, чтоб помочь вахте в этом, но не освободить ее от прямых функций.</a:t>
            </a:r>
          </a:p>
          <a:p>
            <a:pPr indent="270510" algn="just">
              <a:spcAft>
                <a:spcPts val="600"/>
              </a:spcAft>
            </a:pPr>
            <a:r>
              <a:rPr lang="ru-RU" sz="1200" dirty="0">
                <a:latin typeface="Times New Roman"/>
                <a:ea typeface="Times New Roman"/>
              </a:rPr>
              <a:t>Помощники капитанов,  при</a:t>
            </a:r>
            <a:r>
              <a:rPr lang="ru-RU" sz="1200" b="1" dirty="0">
                <a:latin typeface="Times New Roman"/>
                <a:ea typeface="Times New Roman"/>
              </a:rPr>
              <a:t> </a:t>
            </a:r>
            <a:r>
              <a:rPr lang="ru-RU" sz="1200" dirty="0">
                <a:latin typeface="Times New Roman"/>
                <a:ea typeface="Times New Roman"/>
              </a:rPr>
              <a:t>появлении на мостике капитана подсознательно снижают уровень внимания к окружающей обстановке. Таким образом, происходит передоверие своих прямых обязанностей капитану.</a:t>
            </a:r>
          </a:p>
          <a:p>
            <a:pPr indent="270510" algn="just">
              <a:spcAft>
                <a:spcPts val="600"/>
              </a:spcAft>
            </a:pPr>
            <a:r>
              <a:rPr lang="ru-RU" sz="1200" dirty="0">
                <a:latin typeface="Times New Roman"/>
                <a:ea typeface="Times New Roman"/>
              </a:rPr>
              <a:t>Такое же явление наблюдается у капитанов при появлении в рубке лоцмана, что приводило к тяжелым последствиям.</a:t>
            </a:r>
          </a:p>
          <a:p>
            <a:pPr indent="270510" algn="just">
              <a:spcAft>
                <a:spcPts val="600"/>
              </a:spcAft>
            </a:pPr>
            <a:r>
              <a:rPr lang="ru-RU" sz="1200" dirty="0">
                <a:latin typeface="Times New Roman"/>
                <a:ea typeface="Times New Roman"/>
              </a:rPr>
              <a:t>Число стереотипов многочисленнее, нежели приведено выше. Все они находятся в причинной связи с различными видами аварийности.</a:t>
            </a:r>
            <a:endParaRPr lang="ru-RU" sz="1200" dirty="0">
              <a:effectLst/>
              <a:latin typeface="Times New Roman"/>
              <a:ea typeface="Times New Roman"/>
            </a:endParaRPr>
          </a:p>
        </p:txBody>
      </p:sp>
    </p:spTree>
    <p:extLst>
      <p:ext uri="{BB962C8B-B14F-4D97-AF65-F5344CB8AC3E}">
        <p14:creationId xmlns:p14="http://schemas.microsoft.com/office/powerpoint/2010/main" val="2150503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9664184"/>
          </a:xfrm>
          <a:prstGeom prst="rect">
            <a:avLst/>
          </a:prstGeom>
          <a:noFill/>
        </p:spPr>
        <p:txBody>
          <a:bodyPr wrap="square" rtlCol="0">
            <a:spAutoFit/>
          </a:bodyPr>
          <a:lstStyle/>
          <a:p>
            <a:pPr>
              <a:spcAft>
                <a:spcPts val="0"/>
              </a:spcAft>
            </a:pPr>
            <a:r>
              <a:rPr lang="ru-RU" sz="2000" b="1" dirty="0">
                <a:latin typeface="Times New Roman"/>
                <a:ea typeface="Times New Roman"/>
              </a:rPr>
              <a:t>Глава 2</a:t>
            </a:r>
            <a:r>
              <a:rPr lang="ru-RU" sz="2000" dirty="0">
                <a:latin typeface="Times New Roman"/>
                <a:ea typeface="Times New Roman"/>
              </a:rPr>
              <a:t>. </a:t>
            </a:r>
            <a:r>
              <a:rPr lang="ru-RU" dirty="0"/>
              <a:t>Правовое регулирование безопасности судоходства</a:t>
            </a:r>
            <a:r>
              <a:rPr lang="ru-RU" dirty="0">
                <a:latin typeface="Times New Roman"/>
                <a:ea typeface="Times New Roman"/>
              </a:rPr>
              <a:t>.                                                           </a:t>
            </a:r>
          </a:p>
          <a:p>
            <a:r>
              <a:rPr lang="ru-RU" dirty="0"/>
              <a:t>2.1. Нормативно-правовая база </a:t>
            </a:r>
          </a:p>
          <a:p>
            <a:r>
              <a:rPr lang="ru-RU" dirty="0"/>
              <a:t>2.1.1. ИМО: структура, рабочие органы </a:t>
            </a:r>
          </a:p>
          <a:p>
            <a:pPr indent="270510" algn="just">
              <a:spcAft>
                <a:spcPts val="600"/>
              </a:spcAft>
              <a:tabLst>
                <a:tab pos="2514600" algn="l"/>
              </a:tabLst>
            </a:pPr>
            <a:r>
              <a:rPr lang="ru-RU" sz="1200" dirty="0" smtClean="0">
                <a:latin typeface="Times New Roman"/>
                <a:ea typeface="Times New Roman"/>
              </a:rPr>
              <a:t>Международная </a:t>
            </a:r>
            <a:r>
              <a:rPr lang="ru-RU" sz="1200" dirty="0">
                <a:latin typeface="Times New Roman"/>
                <a:ea typeface="Times New Roman"/>
              </a:rPr>
              <a:t>морская организация (ИМО) является специализированным учреждением в системе ООН в области безопасности на море и охраны морской среды. В феврале 1948г. Конференция ООН по морскому праву приняла Конвенцию о Международной морской консультативной организации, которая была преобразована в 1982 г. в Международную морскую организацию. Конвенция вступила в силу 17 марта 1958 г. В январе 1959 г. состоялась 1-я сессия Ассамблеи и с этого момента СССР (а затем – Россия) участвует в работе ИМО. В настоящее время членами ИМО являются 166 государств. В работе ИМО принимают участие в качестве наблюдателей 36 межправительственных и 63 неправительственных международных организаций, включая региональные соглашения о государственном портовом контроле.</a:t>
            </a:r>
          </a:p>
          <a:p>
            <a:pPr indent="270510" algn="just">
              <a:spcAft>
                <a:spcPts val="600"/>
              </a:spcAft>
              <a:tabLst>
                <a:tab pos="2514600" algn="l"/>
              </a:tabLst>
            </a:pPr>
            <a:r>
              <a:rPr lang="ru-RU" sz="1200" b="1" dirty="0">
                <a:latin typeface="Times New Roman"/>
                <a:ea typeface="Times New Roman"/>
              </a:rPr>
              <a:t>Структура ИМО.</a:t>
            </a:r>
            <a:r>
              <a:rPr lang="ru-RU" sz="1200" dirty="0">
                <a:latin typeface="Times New Roman"/>
                <a:ea typeface="Times New Roman"/>
              </a:rPr>
              <a:t> Высшим органом ИМО является Ассамблея, которая проводит свои сессии один раз в два года. В период между сессиями Ассамблеи работой организации руководит Совет, состоящий из 40 государств-членов и избираемый на срок 2 года. Россия традиционно избирается в Совет ИМО в приоритетном списке. Непосредственное ежедневное функционирование Организации обеспечивает постоянный Секретариат, возглавляемый Генеральным Секретарем. Головной офис ИМО базируется в Лондоне (4, </a:t>
            </a:r>
            <a:r>
              <a:rPr lang="en-US" sz="1200" dirty="0">
                <a:latin typeface="Times New Roman"/>
                <a:ea typeface="Times New Roman"/>
              </a:rPr>
              <a:t>Albert Embankment</a:t>
            </a:r>
            <a:r>
              <a:rPr lang="ru-RU" sz="1200" dirty="0">
                <a:latin typeface="Times New Roman"/>
                <a:ea typeface="Times New Roman"/>
              </a:rPr>
              <a:t>), и это единственное специализированное агентство ИМО, имеющее штаб-квартиру в Великобритании.</a:t>
            </a:r>
          </a:p>
          <a:p>
            <a:pPr indent="270510" algn="just">
              <a:spcAft>
                <a:spcPts val="600"/>
              </a:spcAft>
              <a:tabLst>
                <a:tab pos="2514600" algn="l"/>
              </a:tabLst>
            </a:pPr>
            <a:r>
              <a:rPr lang="ru-RU" sz="1200" dirty="0">
                <a:latin typeface="Times New Roman"/>
                <a:ea typeface="Times New Roman"/>
              </a:rPr>
              <a:t>Секретариат не принимает решений в отношении международных требований и является исполнительным органом ИМО. Для обсуждения технических вопросов и принятия решений по техническим поправкам к конвенциям и кодексам, а также для выработки рекомендаций по применению уже принятых правил и процедур в Организации созданы и действуют 5 комитетов и 9 подкомитетов по отраслям деятельности Организации.</a:t>
            </a:r>
          </a:p>
          <a:p>
            <a:pPr indent="270510" algn="just">
              <a:spcAft>
                <a:spcPts val="600"/>
              </a:spcAft>
              <a:tabLst>
                <a:tab pos="2514600" algn="l"/>
              </a:tabLst>
            </a:pPr>
            <a:r>
              <a:rPr lang="ru-RU" sz="1200" dirty="0">
                <a:latin typeface="Times New Roman"/>
                <a:ea typeface="Times New Roman"/>
              </a:rPr>
              <a:t>Большая часть работы этой технической организации проводится комитетами и подкомитетами. Старейший из них </a:t>
            </a:r>
            <a:r>
              <a:rPr lang="ru-RU" sz="1200" i="1" dirty="0">
                <a:latin typeface="Times New Roman"/>
                <a:ea typeface="Times New Roman"/>
              </a:rPr>
              <a:t>– Комитет по Морской Безопасности (</a:t>
            </a:r>
            <a:r>
              <a:rPr lang="en-US" sz="1200" i="1" dirty="0">
                <a:latin typeface="Times New Roman"/>
                <a:ea typeface="Times New Roman"/>
              </a:rPr>
              <a:t>Maritime Safety Committee</a:t>
            </a:r>
            <a:r>
              <a:rPr lang="ru-RU" sz="1200" i="1" dirty="0">
                <a:latin typeface="Times New Roman"/>
                <a:ea typeface="Times New Roman"/>
              </a:rPr>
              <a:t> – </a:t>
            </a:r>
            <a:r>
              <a:rPr lang="en-US" sz="1200" i="1" dirty="0">
                <a:latin typeface="Times New Roman"/>
                <a:ea typeface="Times New Roman"/>
              </a:rPr>
              <a:t>MSC</a:t>
            </a:r>
            <a:r>
              <a:rPr lang="ru-RU" sz="1200" i="1" dirty="0">
                <a:latin typeface="Times New Roman"/>
                <a:ea typeface="Times New Roman"/>
              </a:rPr>
              <a:t>). </a:t>
            </a:r>
            <a:endParaRPr lang="ru-RU" sz="1200" dirty="0">
              <a:latin typeface="Times New Roman"/>
              <a:ea typeface="Times New Roman"/>
            </a:endParaRPr>
          </a:p>
          <a:p>
            <a:pPr indent="270510" algn="just">
              <a:spcAft>
                <a:spcPts val="600"/>
              </a:spcAft>
              <a:tabLst>
                <a:tab pos="2514600" algn="l"/>
              </a:tabLst>
            </a:pPr>
            <a:r>
              <a:rPr lang="ru-RU" sz="1200" i="1" dirty="0">
                <a:latin typeface="Times New Roman"/>
                <a:ea typeface="Times New Roman"/>
              </a:rPr>
              <a:t>Комитет по Защите Морской среды (</a:t>
            </a:r>
            <a:r>
              <a:rPr lang="en-US" sz="1200" i="1" dirty="0">
                <a:latin typeface="Times New Roman"/>
                <a:ea typeface="Times New Roman"/>
              </a:rPr>
              <a:t>The</a:t>
            </a:r>
            <a:r>
              <a:rPr lang="ru-RU" sz="1200" i="1" dirty="0">
                <a:latin typeface="Times New Roman"/>
                <a:ea typeface="Times New Roman"/>
              </a:rPr>
              <a:t>  </a:t>
            </a:r>
            <a:r>
              <a:rPr lang="en-US" sz="1200" i="1" dirty="0">
                <a:latin typeface="Times New Roman"/>
                <a:ea typeface="Times New Roman"/>
              </a:rPr>
              <a:t>Maritime Environment Protection Committee</a:t>
            </a:r>
            <a:r>
              <a:rPr lang="ru-RU" sz="1200" i="1" dirty="0">
                <a:latin typeface="Times New Roman"/>
                <a:ea typeface="Times New Roman"/>
              </a:rPr>
              <a:t> -</a:t>
            </a:r>
            <a:r>
              <a:rPr lang="en-US" sz="1200" i="1" dirty="0">
                <a:latin typeface="Times New Roman"/>
                <a:ea typeface="Times New Roman"/>
              </a:rPr>
              <a:t>MEPC</a:t>
            </a:r>
            <a:r>
              <a:rPr lang="ru-RU" sz="1200" i="1" dirty="0">
                <a:latin typeface="Times New Roman"/>
                <a:ea typeface="Times New Roman"/>
              </a:rPr>
              <a:t>)</a:t>
            </a:r>
            <a:r>
              <a:rPr lang="ru-RU" sz="1200" dirty="0">
                <a:latin typeface="Times New Roman"/>
                <a:ea typeface="Times New Roman"/>
              </a:rPr>
              <a:t> организован в ноябре 1973 года. Он отвечает  за координацию и действия по контролю и предотвращению загрязнения моря с судов.</a:t>
            </a:r>
          </a:p>
          <a:p>
            <a:pPr indent="270510" algn="just">
              <a:spcAft>
                <a:spcPts val="600"/>
              </a:spcAft>
              <a:tabLst>
                <a:tab pos="2514600" algn="l"/>
              </a:tabLst>
            </a:pPr>
            <a:r>
              <a:rPr lang="ru-RU" sz="1200" i="1" dirty="0">
                <a:latin typeface="Times New Roman"/>
                <a:ea typeface="Times New Roman"/>
              </a:rPr>
              <a:t>Юридический комитет</a:t>
            </a:r>
            <a:r>
              <a:rPr lang="ru-RU" sz="1200" dirty="0">
                <a:latin typeface="Times New Roman"/>
                <a:ea typeface="Times New Roman"/>
              </a:rPr>
              <a:t> работает в области морского права.</a:t>
            </a:r>
          </a:p>
          <a:p>
            <a:pPr indent="270510" algn="just">
              <a:spcAft>
                <a:spcPts val="600"/>
              </a:spcAft>
              <a:tabLst>
                <a:tab pos="2514600" algn="l"/>
              </a:tabLst>
            </a:pPr>
            <a:r>
              <a:rPr lang="ru-RU" sz="1200" i="1" dirty="0">
                <a:latin typeface="Times New Roman"/>
                <a:ea typeface="Times New Roman"/>
              </a:rPr>
              <a:t>Комитет по облегчению формальностей судоходства</a:t>
            </a:r>
            <a:r>
              <a:rPr lang="ru-RU" sz="1200" dirty="0">
                <a:latin typeface="Times New Roman"/>
                <a:ea typeface="Times New Roman"/>
              </a:rPr>
              <a:t>  разрабатывает меры по унификации документов в области мореплавания и процедур обработки этих документов различными ведомствами.</a:t>
            </a:r>
          </a:p>
          <a:p>
            <a:pPr indent="270510" algn="just">
              <a:spcAft>
                <a:spcPts val="600"/>
              </a:spcAft>
              <a:tabLst>
                <a:tab pos="2514600" algn="l"/>
              </a:tabLst>
            </a:pPr>
            <a:r>
              <a:rPr lang="ru-RU" sz="1200" i="1" dirty="0">
                <a:latin typeface="Times New Roman"/>
                <a:ea typeface="Times New Roman"/>
              </a:rPr>
              <a:t>Комитет по техническому сотрудничеству</a:t>
            </a:r>
            <a:r>
              <a:rPr lang="ru-RU" sz="1200" dirty="0">
                <a:latin typeface="Times New Roman"/>
                <a:ea typeface="Times New Roman"/>
              </a:rPr>
              <a:t> обеспечивает реализацию потребностей Организации в области оказания помощи государствам-членам в развитии инфраструктуры судоходства и, прежде всего, в обеспечении безопасности и защиты морской среды.</a:t>
            </a:r>
          </a:p>
          <a:p>
            <a:pPr indent="270510" algn="just">
              <a:spcAft>
                <a:spcPts val="600"/>
              </a:spcAft>
              <a:tabLst>
                <a:tab pos="2514600" algn="l"/>
              </a:tabLst>
            </a:pPr>
            <a:r>
              <a:rPr lang="ru-RU" sz="1200" dirty="0">
                <a:latin typeface="Times New Roman"/>
                <a:ea typeface="Times New Roman"/>
              </a:rPr>
              <a:t>Существует ряд подкомитетов, названия которых характеризуют поле их деятельности, это - Безопасность мореплавания (</a:t>
            </a:r>
            <a:r>
              <a:rPr lang="en-US" sz="1200" dirty="0">
                <a:latin typeface="Times New Roman"/>
                <a:ea typeface="Times New Roman"/>
              </a:rPr>
              <a:t>NAV</a:t>
            </a:r>
            <a:r>
              <a:rPr lang="ru-RU" sz="1200" dirty="0">
                <a:latin typeface="Times New Roman"/>
                <a:ea typeface="Times New Roman"/>
              </a:rPr>
              <a:t>), Радио коммуникация, Поиск и Спасение (</a:t>
            </a:r>
            <a:r>
              <a:rPr lang="en-US" sz="1200" dirty="0">
                <a:latin typeface="Times New Roman"/>
                <a:ea typeface="Times New Roman"/>
              </a:rPr>
              <a:t>COMSAR</a:t>
            </a:r>
            <a:r>
              <a:rPr lang="ru-RU" sz="1200" dirty="0">
                <a:latin typeface="Times New Roman"/>
                <a:ea typeface="Times New Roman"/>
              </a:rPr>
              <a:t>), Обучение и несение вахт (</a:t>
            </a:r>
            <a:r>
              <a:rPr lang="en-US" sz="1200" dirty="0">
                <a:latin typeface="Times New Roman"/>
                <a:ea typeface="Times New Roman"/>
              </a:rPr>
              <a:t>STN</a:t>
            </a:r>
            <a:r>
              <a:rPr lang="ru-RU" sz="1200" dirty="0">
                <a:latin typeface="Times New Roman"/>
                <a:ea typeface="Times New Roman"/>
              </a:rPr>
              <a:t>), Перевозка опасных грузов, твердых грузов и контейнеров (</a:t>
            </a:r>
            <a:r>
              <a:rPr lang="en-US" sz="1200" dirty="0">
                <a:latin typeface="Times New Roman"/>
                <a:ea typeface="Times New Roman"/>
              </a:rPr>
              <a:t>DSC</a:t>
            </a:r>
            <a:r>
              <a:rPr lang="ru-RU" sz="1200" dirty="0">
                <a:latin typeface="Times New Roman"/>
                <a:ea typeface="Times New Roman"/>
              </a:rPr>
              <a:t>), Устройство и оборудование судов (</a:t>
            </a:r>
            <a:r>
              <a:rPr lang="en-US" sz="1200" dirty="0">
                <a:latin typeface="Times New Roman"/>
                <a:ea typeface="Times New Roman"/>
              </a:rPr>
              <a:t>DE</a:t>
            </a:r>
            <a:r>
              <a:rPr lang="ru-RU" sz="1200" dirty="0">
                <a:latin typeface="Times New Roman"/>
                <a:ea typeface="Times New Roman"/>
              </a:rPr>
              <a:t>), Пожарная Безопасность (ЕР) и многие другие. Все комитеты и подкомитеты состоят из представителей стран – участников, работавших в тесном сотрудничестве с ООН.</a:t>
            </a:r>
          </a:p>
          <a:p>
            <a:endParaRPr lang="ru-RU" dirty="0"/>
          </a:p>
        </p:txBody>
      </p:sp>
    </p:spTree>
    <p:extLst>
      <p:ext uri="{BB962C8B-B14F-4D97-AF65-F5344CB8AC3E}">
        <p14:creationId xmlns:p14="http://schemas.microsoft.com/office/powerpoint/2010/main" val="18209220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207863"/>
            <a:ext cx="6480720" cy="9425657"/>
          </a:xfrm>
          <a:prstGeom prst="rect">
            <a:avLst/>
          </a:prstGeom>
        </p:spPr>
        <p:txBody>
          <a:bodyPr wrap="square">
            <a:spAutoFit/>
          </a:bodyPr>
          <a:lstStyle/>
          <a:p>
            <a:pPr lvl="1" algn="just">
              <a:spcBef>
                <a:spcPts val="1200"/>
              </a:spcBef>
              <a:spcAft>
                <a:spcPts val="300"/>
              </a:spcAft>
              <a:tabLst>
                <a:tab pos="270510" algn="l"/>
              </a:tabLst>
            </a:pPr>
            <a:r>
              <a:rPr lang="ru-RU" sz="1600" b="1" dirty="0" smtClean="0">
                <a:latin typeface="Times New Roman" panose="02020603050405020304" pitchFamily="18" charset="0"/>
                <a:ea typeface="Times New Roman"/>
                <a:cs typeface="Times New Roman" panose="02020603050405020304" pitchFamily="18" charset="0"/>
              </a:rPr>
              <a:t>2.1.3.</a:t>
            </a:r>
            <a:r>
              <a:rPr lang="en-US" sz="1600" b="1" dirty="0" smtClean="0">
                <a:latin typeface="Times New Roman" panose="02020603050405020304" pitchFamily="18" charset="0"/>
                <a:ea typeface="Times New Roman"/>
                <a:cs typeface="Times New Roman" panose="02020603050405020304" pitchFamily="18" charset="0"/>
              </a:rPr>
              <a:t> </a:t>
            </a:r>
            <a:r>
              <a:rPr lang="ru-RU" sz="1600" b="1" dirty="0" smtClean="0">
                <a:latin typeface="Times New Roman" panose="02020603050405020304" pitchFamily="18" charset="0"/>
                <a:ea typeface="Times New Roman"/>
                <a:cs typeface="Times New Roman" panose="02020603050405020304" pitchFamily="18" charset="0"/>
              </a:rPr>
              <a:t>Международные </a:t>
            </a:r>
            <a:r>
              <a:rPr lang="ru-RU" sz="1600" b="1" dirty="0">
                <a:latin typeface="Times New Roman" panose="02020603050405020304" pitchFamily="18" charset="0"/>
                <a:ea typeface="Times New Roman"/>
                <a:cs typeface="Times New Roman" panose="02020603050405020304" pitchFamily="18" charset="0"/>
              </a:rPr>
              <a:t>конвенции.</a:t>
            </a:r>
            <a:endParaRPr lang="ru-RU" sz="1600" dirty="0">
              <a:latin typeface="Times New Roman" panose="02020603050405020304" pitchFamily="18" charset="0"/>
              <a:ea typeface="Times New Roman"/>
              <a:cs typeface="Times New Roman" panose="02020603050405020304" pitchFamily="18" charset="0"/>
            </a:endParaRP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a:t>
            </a: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Как указывалось выше под эгидой ИМО принято 47 конвенций. К основным конвенциям относятся 3 конвенции.  Это Международная конвенция по охране человеческой жизни на море (</a:t>
            </a:r>
            <a:r>
              <a:rPr lang="ru-RU" sz="1200" dirty="0" err="1">
                <a:latin typeface="Times New Roman" panose="02020603050405020304" pitchFamily="18" charset="0"/>
                <a:ea typeface="Times New Roman"/>
                <a:cs typeface="Times New Roman" panose="02020603050405020304" pitchFamily="18" charset="0"/>
              </a:rPr>
              <a:t>International</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Convention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for</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the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Safety</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of</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Life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at</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Sea</a:t>
            </a:r>
            <a:r>
              <a:rPr lang="ru-RU" sz="1200" dirty="0">
                <a:latin typeface="Times New Roman" panose="02020603050405020304" pitchFamily="18" charset="0"/>
                <a:ea typeface="Times New Roman"/>
                <a:cs typeface="Times New Roman" panose="02020603050405020304" pitchFamily="18" charset="0"/>
              </a:rPr>
              <a:t> - SOLAS), Конвенция о подготовке и сертификации моряков и несении вахты» (</a:t>
            </a:r>
            <a:r>
              <a:rPr lang="ru-RU" sz="1200" dirty="0" err="1">
                <a:latin typeface="Times New Roman" panose="02020603050405020304" pitchFamily="18" charset="0"/>
                <a:ea typeface="Times New Roman"/>
                <a:cs typeface="Times New Roman" panose="02020603050405020304" pitchFamily="18" charset="0"/>
              </a:rPr>
              <a:t>Standards</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of</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Training</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Certification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and</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Watchkeeping</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Convention</a:t>
            </a:r>
            <a:r>
              <a:rPr lang="ru-RU" sz="1200" dirty="0">
                <a:latin typeface="Times New Roman" panose="02020603050405020304" pitchFamily="18" charset="0"/>
                <a:ea typeface="Times New Roman"/>
                <a:cs typeface="Times New Roman" panose="02020603050405020304" pitchFamily="18" charset="0"/>
              </a:rPr>
              <a:t> - STCW) и Международная конвенция по предотвращению загрязнения с судов (</a:t>
            </a:r>
            <a:r>
              <a:rPr lang="ru-RU" sz="1200" dirty="0" err="1">
                <a:latin typeface="Times New Roman" panose="02020603050405020304" pitchFamily="18" charset="0"/>
                <a:ea typeface="Times New Roman"/>
                <a:cs typeface="Times New Roman" panose="02020603050405020304" pitchFamily="18" charset="0"/>
              </a:rPr>
              <a:t>International</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Convention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for</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the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Prevention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of</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Pollution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from</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Ships</a:t>
            </a:r>
            <a:r>
              <a:rPr lang="ru-RU" sz="1200" dirty="0">
                <a:latin typeface="Times New Roman" panose="02020603050405020304" pitchFamily="18" charset="0"/>
                <a:ea typeface="Times New Roman"/>
                <a:cs typeface="Times New Roman" panose="02020603050405020304" pitchFamily="18" charset="0"/>
              </a:rPr>
              <a:t> -MARPOL) </a:t>
            </a: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Первая версия  </a:t>
            </a:r>
            <a:r>
              <a:rPr lang="ru-RU" sz="1200" dirty="0" err="1">
                <a:latin typeface="Times New Roman" panose="02020603050405020304" pitchFamily="18" charset="0"/>
                <a:ea typeface="Times New Roman"/>
                <a:cs typeface="Times New Roman" panose="02020603050405020304" pitchFamily="18" charset="0"/>
              </a:rPr>
              <a:t>International</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Convention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for</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the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Safety</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of</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Life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at</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Sea</a:t>
            </a:r>
            <a:r>
              <a:rPr lang="ru-RU" sz="1200" dirty="0">
                <a:latin typeface="Times New Roman" panose="02020603050405020304" pitchFamily="18" charset="0"/>
                <a:ea typeface="Times New Roman"/>
                <a:cs typeface="Times New Roman" panose="02020603050405020304" pitchFamily="18" charset="0"/>
              </a:rPr>
              <a:t> - SOLAS была принята в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2" tooltip="1914"/>
              </a:rPr>
              <a:t>1914</a:t>
            </a:r>
            <a:r>
              <a:rPr lang="ru-RU" sz="1200" dirty="0">
                <a:latin typeface="Times New Roman" panose="02020603050405020304" pitchFamily="18" charset="0"/>
                <a:ea typeface="Times New Roman"/>
                <a:cs typeface="Times New Roman" panose="02020603050405020304" pitchFamily="18" charset="0"/>
              </a:rPr>
              <a:t> году, по следам гибели </a:t>
            </a:r>
            <a:r>
              <a:rPr lang="ru-RU" sz="1200" u="sng" dirty="0">
                <a:solidFill>
                  <a:srgbClr val="000000"/>
                </a:solidFill>
                <a:latin typeface="Times New Roman" panose="02020603050405020304" pitchFamily="18" charset="0"/>
                <a:ea typeface="Times New Roman"/>
                <a:cs typeface="Times New Roman" panose="02020603050405020304" pitchFamily="18" charset="0"/>
                <a:hlinkClick r:id="rId3" tooltip="Титаник"/>
              </a:rPr>
              <a:t>Титаника</a:t>
            </a:r>
            <a:r>
              <a:rPr lang="ru-RU" sz="1200" dirty="0">
                <a:latin typeface="Times New Roman" panose="02020603050405020304" pitchFamily="18" charset="0"/>
                <a:ea typeface="Times New Roman"/>
                <a:cs typeface="Times New Roman" panose="02020603050405020304" pitchFamily="18" charset="0"/>
              </a:rPr>
              <a:t>, вторая – в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4" tooltip="1929"/>
              </a:rPr>
              <a:t>1929</a:t>
            </a:r>
            <a:r>
              <a:rPr lang="ru-RU" sz="1200" dirty="0">
                <a:latin typeface="Times New Roman" panose="02020603050405020304" pitchFamily="18" charset="0"/>
                <a:ea typeface="Times New Roman"/>
                <a:cs typeface="Times New Roman" panose="02020603050405020304" pitchFamily="18" charset="0"/>
              </a:rPr>
              <a:t> году, третья – в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5" tooltip="1948"/>
              </a:rPr>
              <a:t>1948</a:t>
            </a:r>
            <a:r>
              <a:rPr lang="ru-RU" sz="1200" dirty="0">
                <a:latin typeface="Times New Roman" panose="02020603050405020304" pitchFamily="18" charset="0"/>
                <a:ea typeface="Times New Roman"/>
                <a:cs typeface="Times New Roman" panose="02020603050405020304" pitchFamily="18" charset="0"/>
              </a:rPr>
              <a:t> году, а четвертая – в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6" tooltip="1960"/>
              </a:rPr>
              <a:t>1960</a:t>
            </a:r>
            <a:r>
              <a:rPr lang="ru-RU" sz="1200" dirty="0">
                <a:latin typeface="Times New Roman" panose="02020603050405020304" pitchFamily="18" charset="0"/>
                <a:ea typeface="Times New Roman"/>
                <a:cs typeface="Times New Roman" panose="02020603050405020304" pitchFamily="18" charset="0"/>
              </a:rPr>
              <a:t> году. Конвенция в редакции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6" tooltip="1960"/>
              </a:rPr>
              <a:t>1960</a:t>
            </a:r>
            <a:r>
              <a:rPr lang="ru-RU" sz="1200" dirty="0">
                <a:latin typeface="Times New Roman" panose="02020603050405020304" pitchFamily="18" charset="0"/>
                <a:ea typeface="Times New Roman"/>
                <a:cs typeface="Times New Roman" panose="02020603050405020304" pitchFamily="18" charset="0"/>
              </a:rPr>
              <a:t> года, которая была принята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7" tooltip="17 июня"/>
              </a:rPr>
              <a:t>17 июня</a:t>
            </a:r>
            <a:r>
              <a:rPr lang="ru-RU" sz="1200" dirty="0">
                <a:latin typeface="Times New Roman" panose="02020603050405020304" pitchFamily="18" charset="0"/>
                <a:ea typeface="Times New Roman"/>
                <a:cs typeface="Times New Roman" panose="02020603050405020304" pitchFamily="18" charset="0"/>
              </a:rPr>
              <a:t>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6" tooltip="1960"/>
              </a:rPr>
              <a:t>1960</a:t>
            </a:r>
            <a:r>
              <a:rPr lang="ru-RU" sz="1200" dirty="0">
                <a:latin typeface="Times New Roman" panose="02020603050405020304" pitchFamily="18" charset="0"/>
                <a:ea typeface="Times New Roman"/>
                <a:cs typeface="Times New Roman" panose="02020603050405020304" pitchFamily="18" charset="0"/>
              </a:rPr>
              <a:t> и вводилась в действие с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8" tooltip="26 мая"/>
              </a:rPr>
              <a:t>26 мая</a:t>
            </a:r>
            <a:r>
              <a:rPr lang="ru-RU" sz="1200" dirty="0">
                <a:latin typeface="Times New Roman" panose="02020603050405020304" pitchFamily="18" charset="0"/>
                <a:ea typeface="Times New Roman"/>
                <a:cs typeface="Times New Roman" panose="02020603050405020304" pitchFamily="18" charset="0"/>
              </a:rPr>
              <a:t>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9" tooltip="1965"/>
              </a:rPr>
              <a:t>1965</a:t>
            </a:r>
            <a:r>
              <a:rPr lang="ru-RU" sz="1200" dirty="0">
                <a:latin typeface="Times New Roman" panose="02020603050405020304" pitchFamily="18" charset="0"/>
                <a:ea typeface="Times New Roman"/>
                <a:cs typeface="Times New Roman" panose="02020603050405020304" pitchFamily="18" charset="0"/>
              </a:rPr>
              <a:t> года, явилась первой значительной задачей Международной морской организации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10" tooltip="ИМО"/>
              </a:rPr>
              <a:t>ИМО</a:t>
            </a:r>
            <a:r>
              <a:rPr lang="ru-RU" sz="1200" dirty="0">
                <a:latin typeface="Times New Roman" panose="02020603050405020304" pitchFamily="18" charset="0"/>
                <a:ea typeface="Times New Roman"/>
                <a:cs typeface="Times New Roman" panose="02020603050405020304" pitchFamily="18" charset="0"/>
              </a:rPr>
              <a:t>) после её создания. Она представляла существенный шаг вперёд в модернизации инструкций и поддержании темпа технического развития в судоходной индустрии.</a:t>
            </a: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11" tooltip="1 ноября"/>
              </a:rPr>
              <a:t>1 ноября</a:t>
            </a:r>
            <a:r>
              <a:rPr lang="ru-RU" sz="1200" dirty="0">
                <a:latin typeface="Times New Roman" panose="02020603050405020304" pitchFamily="18" charset="0"/>
                <a:ea typeface="Times New Roman"/>
                <a:cs typeface="Times New Roman" panose="02020603050405020304" pitchFamily="18" charset="0"/>
              </a:rPr>
              <a:t> </a:t>
            </a:r>
            <a:r>
              <a:rPr lang="ru-RU" sz="1200" u="sng" dirty="0">
                <a:solidFill>
                  <a:srgbClr val="0000FF"/>
                </a:solidFill>
                <a:latin typeface="Times New Roman" panose="02020603050405020304" pitchFamily="18" charset="0"/>
                <a:ea typeface="Times New Roman"/>
                <a:cs typeface="Times New Roman" panose="02020603050405020304" pitchFamily="18" charset="0"/>
                <a:hlinkClick r:id="rId12" tooltip="1974"/>
              </a:rPr>
              <a:t>1974</a:t>
            </a:r>
            <a:r>
              <a:rPr lang="ru-RU" sz="1200" dirty="0">
                <a:latin typeface="Times New Roman" panose="02020603050405020304" pitchFamily="18" charset="0"/>
                <a:ea typeface="Times New Roman"/>
                <a:cs typeface="Times New Roman" panose="02020603050405020304" pitchFamily="18" charset="0"/>
              </a:rPr>
              <a:t> года на Международной конференции по охране человеческой жизни на море был принят полностью новый текст Конвенции СОЛАС. Он включал в себя не только изменения, согласованные к указанной дате, но также новую процедуру принятия поправок – процедуру по умолчанию, разработанную для обеспечения того, чтобы принятые изменения могли вступить в силу в пределах приемлемого (и допустимо короткого) периода  времени.</a:t>
            </a:r>
          </a:p>
          <a:p>
            <a:pPr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С начала своей деятельности Международная Морская Организация (ИМО) не только уделяла внимание безопасности судов и их оборудования, но и стремилась повысить профессиональный уровень работающих на них моряков. В 1960 году на Международной конференции по безопасности человеческой жизни на море была принята резолюция, которая призывала правительства стран — членов ИМО предпринять практические шаги с тем, чтобы образование и навыки моряков в использовании средств навигации, судового оборудования и приборов были всесторонними и соответствовали современным требованиям.  </a:t>
            </a:r>
          </a:p>
          <a:p>
            <a:pPr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В 1964 году ИМО и МОТ (Международная Организация Труда) образовали  Объединенный комитет по профессиональной подготовке моряков, который разработал руководство, касающееся образования и практических навыков капитанов, офицеров и рядового состава — </a:t>
            </a:r>
            <a:r>
              <a:rPr lang="ru-RU" sz="1200" dirty="0" err="1">
                <a:latin typeface="Times New Roman" panose="02020603050405020304" pitchFamily="18" charset="0"/>
                <a:ea typeface="Times New Roman"/>
                <a:cs typeface="Times New Roman" panose="02020603050405020304" pitchFamily="18" charset="0"/>
              </a:rPr>
              <a:t>Document</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for</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Guidance</a:t>
            </a:r>
            <a:r>
              <a:rPr lang="ru-RU" sz="1200" dirty="0">
                <a:latin typeface="Times New Roman" panose="02020603050405020304" pitchFamily="18" charset="0"/>
                <a:ea typeface="Times New Roman"/>
                <a:cs typeface="Times New Roman" panose="02020603050405020304" pitchFamily="18" charset="0"/>
              </a:rPr>
              <a:t>, 1985 (</a:t>
            </a:r>
            <a:r>
              <a:rPr lang="ru-RU" sz="1200" dirty="0" err="1">
                <a:latin typeface="Times New Roman" panose="02020603050405020304" pitchFamily="18" charset="0"/>
                <a:ea typeface="Times New Roman"/>
                <a:cs typeface="Times New Roman" panose="02020603050405020304" pitchFamily="18" charset="0"/>
              </a:rPr>
              <a:t>An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international</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maritime</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training</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guide</a:t>
            </a:r>
            <a:r>
              <a:rPr lang="ru-RU" sz="1200" dirty="0">
                <a:latin typeface="Times New Roman" panose="02020603050405020304" pitchFamily="18" charset="0"/>
                <a:ea typeface="Times New Roman"/>
                <a:cs typeface="Times New Roman" panose="02020603050405020304" pitchFamily="18" charset="0"/>
              </a:rPr>
              <a:t>). Этот документ дополнялся и изменялся в 1975, 1976 и 1985 годах. </a:t>
            </a:r>
          </a:p>
          <a:p>
            <a:pPr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В 1971 году ИМО приняла решение созвать Международную конференцию, чтобы рассмотреть на ней Конвенцию по вопросам подготовки, </a:t>
            </a:r>
            <a:r>
              <a:rPr lang="ru-RU" sz="1200" dirty="0" err="1">
                <a:latin typeface="Times New Roman" panose="02020603050405020304" pitchFamily="18" charset="0"/>
                <a:ea typeface="Times New Roman"/>
                <a:cs typeface="Times New Roman" panose="02020603050405020304" pitchFamily="18" charset="0"/>
              </a:rPr>
              <a:t>дипломированию</a:t>
            </a:r>
            <a:r>
              <a:rPr lang="ru-RU" sz="1200" dirty="0">
                <a:latin typeface="Times New Roman" panose="02020603050405020304" pitchFamily="18" charset="0"/>
                <a:ea typeface="Times New Roman"/>
                <a:cs typeface="Times New Roman" panose="02020603050405020304" pitchFamily="18" charset="0"/>
              </a:rPr>
              <a:t>  моряков и несения вахты на судне. </a:t>
            </a:r>
          </a:p>
          <a:p>
            <a:pPr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Конференция, в которой приняли участие представители 72 государств, приняла одну из самых важных для безопасности судоходства международных конвенций — Конвенцию по подготовке и </a:t>
            </a:r>
            <a:r>
              <a:rPr lang="ru-RU" sz="1200" dirty="0" err="1">
                <a:latin typeface="Times New Roman" panose="02020603050405020304" pitchFamily="18" charset="0"/>
                <a:ea typeface="Times New Roman"/>
                <a:cs typeface="Times New Roman" panose="02020603050405020304" pitchFamily="18" charset="0"/>
              </a:rPr>
              <a:t>дипломированию</a:t>
            </a:r>
            <a:r>
              <a:rPr lang="ru-RU" sz="1200" dirty="0">
                <a:latin typeface="Times New Roman" panose="02020603050405020304" pitchFamily="18" charset="0"/>
                <a:ea typeface="Times New Roman"/>
                <a:cs typeface="Times New Roman" panose="02020603050405020304" pitchFamily="18" charset="0"/>
              </a:rPr>
              <a:t> моряков и несению вахты (ПДМНВ) — </a:t>
            </a:r>
            <a:r>
              <a:rPr lang="ru-RU" sz="1200" dirty="0" err="1">
                <a:latin typeface="Times New Roman" panose="02020603050405020304" pitchFamily="18" charset="0"/>
                <a:ea typeface="Times New Roman"/>
                <a:cs typeface="Times New Roman" panose="02020603050405020304" pitchFamily="18" charset="0"/>
              </a:rPr>
              <a:t>International</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Convention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Standards</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of</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Training</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Certification</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and</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Watchkeeping</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for</a:t>
            </a:r>
            <a:r>
              <a:rPr lang="ru-RU" sz="1200" dirty="0">
                <a:latin typeface="Times New Roman" panose="02020603050405020304" pitchFamily="18" charset="0"/>
                <a:ea typeface="Times New Roman"/>
                <a:cs typeface="Times New Roman" panose="02020603050405020304" pitchFamily="18" charset="0"/>
              </a:rPr>
              <a:t> </a:t>
            </a:r>
            <a:r>
              <a:rPr lang="ru-RU" sz="1200" dirty="0" err="1">
                <a:latin typeface="Times New Roman" panose="02020603050405020304" pitchFamily="18" charset="0"/>
                <a:ea typeface="Times New Roman"/>
                <a:cs typeface="Times New Roman" panose="02020603050405020304" pitchFamily="18" charset="0"/>
              </a:rPr>
              <a:t>Seafarers</a:t>
            </a:r>
            <a:r>
              <a:rPr lang="ru-RU" sz="1200" dirty="0">
                <a:latin typeface="Times New Roman" panose="02020603050405020304" pitchFamily="18" charset="0"/>
                <a:ea typeface="Times New Roman"/>
                <a:cs typeface="Times New Roman" panose="02020603050405020304" pitchFamily="18" charset="0"/>
              </a:rPr>
              <a:t>, 1978 (STCW-78). </a:t>
            </a:r>
          </a:p>
          <a:p>
            <a:r>
              <a:rPr lang="ru-RU" sz="1200" dirty="0">
                <a:latin typeface="Times New Roman" panose="02020603050405020304" pitchFamily="18" charset="0"/>
                <a:ea typeface="Times New Roman"/>
                <a:cs typeface="Times New Roman" panose="02020603050405020304" pitchFamily="18" charset="0"/>
              </a:rPr>
              <a:t>Это была попытка установить общий для всех государств минимум профессиональных знаний для моряков. Прежде такие стандарты устанавливались правительствами отдельных стран, обычно без учета аналогичной практики других государств. Цель Конвенции 1978 года — поднять стандарты качества подготовки моряков во всем мире до необходимого уровня. Конвенция ПДМНВ-78 вошла в силу 28 апреля 1984 года. Ее участниками стали 114 государств, суммарный флот которых составил 95 % мирового тоннажа. Предполагалось, что повсеместное применение ПДМНВ обеспечит достаточную компетенцию капитанов и членов экипажей морских судов под флагами разных стран и их безопасную эксплуатацию. Однако, как показала практика судоходства в 80-е годы,  Конвенция не достигла своей цели. Аварийность судов по-прежнему оставалась значительной, роль «человеческого фактора» в авариях и катастрофах на море, по различным оценкам, составляла от 60 до 80 %. </a:t>
            </a:r>
            <a:endParaRPr lang="ru-RU" sz="12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6412974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376416"/>
            <a:ext cx="6480720" cy="8402300"/>
          </a:xfrm>
          <a:prstGeom prst="rect">
            <a:avLst/>
          </a:prstGeom>
        </p:spPr>
        <p:txBody>
          <a:bodyPr wrap="square">
            <a:spAutoFit/>
          </a:bodyPr>
          <a:lstStyle/>
          <a:p>
            <a:pPr indent="270510" algn="just">
              <a:spcAft>
                <a:spcPts val="0"/>
              </a:spcAft>
              <a:tabLst>
                <a:tab pos="2514600" algn="l"/>
              </a:tabLst>
            </a:pPr>
            <a:r>
              <a:rPr lang="ru-RU" sz="1200" dirty="0">
                <a:latin typeface="Times New Roman"/>
                <a:ea typeface="Times New Roman"/>
              </a:rPr>
              <a:t>Кроме того, с момента принятия ПДМНВ-78 в мировом торговом флоте произошли большие изменения. Уменьшилась численность экипажей судов, ускорились </a:t>
            </a:r>
            <a:r>
              <a:rPr lang="ru-RU" sz="1200" dirty="0" err="1">
                <a:latin typeface="Times New Roman"/>
                <a:ea typeface="Times New Roman"/>
              </a:rPr>
              <a:t>рейсообороты</a:t>
            </a:r>
            <a:r>
              <a:rPr lang="ru-RU" sz="1200" dirty="0">
                <a:latin typeface="Times New Roman"/>
                <a:ea typeface="Times New Roman"/>
              </a:rPr>
              <a:t>, появились многонациональные экипажи с разным уровнем квалификации моряков. Флот традиционных морских государств начал уменьшаться, а с ним и главные источники пополнения квалифицированных моряков (из развитых стран мира). Изменилось традиционное распределение обязанностей и ответственности на судах, появились высокоавтоматизированные, скоростные, специализированные суда, требующие специальных знаний и навыков обслуживания.</a:t>
            </a:r>
          </a:p>
          <a:p>
            <a:pPr indent="270510" algn="just">
              <a:spcAft>
                <a:spcPts val="0"/>
              </a:spcAft>
              <a:tabLst>
                <a:tab pos="2514600" algn="l"/>
              </a:tabLst>
            </a:pPr>
            <a:r>
              <a:rPr lang="ru-RU" sz="1200" dirty="0">
                <a:latin typeface="Times New Roman"/>
                <a:ea typeface="Times New Roman"/>
              </a:rPr>
              <a:t>Потеря доверия к Конвенции-78, возрастающая роль «человеческого» фактора в авариях на море вызвали серьезную критику Конвенции, обусловили необходимость ее пересмотра.  С 26 июня по 7 июля 1995 года в Лондоне прошла сессия ИМО, на которой была пересмотрена Конвенция по подготовке и </a:t>
            </a:r>
            <a:r>
              <a:rPr lang="ru-RU" sz="1200" dirty="0" err="1">
                <a:latin typeface="Times New Roman"/>
                <a:ea typeface="Times New Roman"/>
              </a:rPr>
              <a:t>дипломированию</a:t>
            </a:r>
            <a:r>
              <a:rPr lang="ru-RU" sz="1200" dirty="0">
                <a:latin typeface="Times New Roman"/>
                <a:ea typeface="Times New Roman"/>
              </a:rPr>
              <a:t> моряков и несению вахты 1978 года.</a:t>
            </a:r>
          </a:p>
          <a:p>
            <a:pPr indent="270510" algn="just">
              <a:spcAft>
                <a:spcPts val="0"/>
              </a:spcAft>
              <a:tabLst>
                <a:tab pos="2514600" algn="l"/>
              </a:tabLst>
            </a:pPr>
            <a:endParaRPr lang="ru-RU" sz="1200" dirty="0" smtClean="0">
              <a:latin typeface="Times New Roman"/>
              <a:ea typeface="Times New Roman"/>
            </a:endParaRPr>
          </a:p>
          <a:p>
            <a:pPr indent="270510" algn="just">
              <a:spcAft>
                <a:spcPts val="0"/>
              </a:spcAft>
              <a:tabLst>
                <a:tab pos="2514600" algn="l"/>
              </a:tabLst>
            </a:pPr>
            <a:r>
              <a:rPr lang="ru-RU" sz="1200" dirty="0" smtClean="0">
                <a:latin typeface="Times New Roman"/>
                <a:ea typeface="Times New Roman"/>
              </a:rPr>
              <a:t>Для </a:t>
            </a:r>
            <a:r>
              <a:rPr lang="ru-RU" sz="1200" dirty="0">
                <a:latin typeface="Times New Roman"/>
                <a:ea typeface="Times New Roman"/>
              </a:rPr>
              <a:t>всех моряков, до исполнения своих обязанностей на судне, в соответствии с разделом A-VI/1 Кодекса ПДМНВ-95 обязательны: </a:t>
            </a:r>
          </a:p>
          <a:p>
            <a:pPr marL="228600" indent="-228600" algn="just">
              <a:spcAft>
                <a:spcPts val="0"/>
              </a:spcAft>
              <a:buAutoNum type="arabicParenR"/>
            </a:pPr>
            <a:r>
              <a:rPr lang="ru-RU" sz="1200" dirty="0" smtClean="0">
                <a:latin typeface="Times New Roman"/>
                <a:ea typeface="Times New Roman"/>
              </a:rPr>
              <a:t>ознакомительная </a:t>
            </a:r>
            <a:r>
              <a:rPr lang="ru-RU" sz="1200" dirty="0">
                <a:latin typeface="Times New Roman"/>
                <a:ea typeface="Times New Roman"/>
              </a:rPr>
              <a:t>подготовка: </a:t>
            </a:r>
            <a:endParaRPr lang="en-US" sz="1200" dirty="0" smtClean="0">
              <a:latin typeface="Times New Roman"/>
              <a:ea typeface="Times New Roman"/>
            </a:endParaRPr>
          </a:p>
          <a:p>
            <a:pPr>
              <a:spcAft>
                <a:spcPts val="0"/>
              </a:spcAft>
            </a:pPr>
            <a:r>
              <a:rPr lang="ru-RU" sz="1200" dirty="0" smtClean="0">
                <a:latin typeface="Times New Roman"/>
                <a:ea typeface="Times New Roman"/>
              </a:rPr>
              <a:t>— </a:t>
            </a:r>
            <a:r>
              <a:rPr lang="ru-RU" sz="1200" dirty="0">
                <a:latin typeface="Times New Roman"/>
                <a:ea typeface="Times New Roman"/>
              </a:rPr>
              <a:t>умение общаться (знание языка, маркировки на судах); </a:t>
            </a:r>
            <a:br>
              <a:rPr lang="ru-RU" sz="1200" dirty="0">
                <a:latin typeface="Times New Roman"/>
                <a:ea typeface="Times New Roman"/>
              </a:rPr>
            </a:br>
            <a:r>
              <a:rPr lang="ru-RU" sz="1200" dirty="0">
                <a:latin typeface="Times New Roman"/>
                <a:ea typeface="Times New Roman"/>
              </a:rPr>
              <a:t>— знание, что делать при падении человека за борт; </a:t>
            </a:r>
            <a:br>
              <a:rPr lang="ru-RU" sz="1200" dirty="0">
                <a:latin typeface="Times New Roman"/>
                <a:ea typeface="Times New Roman"/>
              </a:rPr>
            </a:br>
            <a:r>
              <a:rPr lang="ru-RU" sz="1200" dirty="0">
                <a:latin typeface="Times New Roman"/>
                <a:ea typeface="Times New Roman"/>
              </a:rPr>
              <a:t>— знание, что делать при обнаружении пожара или дыма; </a:t>
            </a:r>
            <a:br>
              <a:rPr lang="ru-RU" sz="1200" dirty="0">
                <a:latin typeface="Times New Roman"/>
                <a:ea typeface="Times New Roman"/>
              </a:rPr>
            </a:br>
            <a:r>
              <a:rPr lang="ru-RU" sz="1200" dirty="0">
                <a:latin typeface="Times New Roman"/>
                <a:ea typeface="Times New Roman"/>
              </a:rPr>
              <a:t>— знание, что делать при сигнале о пожаре или оставлении судна; </a:t>
            </a:r>
            <a:br>
              <a:rPr lang="ru-RU" sz="1200" dirty="0">
                <a:latin typeface="Times New Roman"/>
                <a:ea typeface="Times New Roman"/>
              </a:rPr>
            </a:br>
            <a:r>
              <a:rPr lang="ru-RU" sz="1200" dirty="0">
                <a:latin typeface="Times New Roman"/>
                <a:ea typeface="Times New Roman"/>
              </a:rPr>
              <a:t>— знание мест сбора и посадки, путей эвакуации; </a:t>
            </a:r>
            <a:br>
              <a:rPr lang="ru-RU" sz="1200" dirty="0">
                <a:latin typeface="Times New Roman"/>
                <a:ea typeface="Times New Roman"/>
              </a:rPr>
            </a:br>
            <a:r>
              <a:rPr lang="ru-RU" sz="1200" dirty="0">
                <a:latin typeface="Times New Roman"/>
                <a:ea typeface="Times New Roman"/>
              </a:rPr>
              <a:t>— умение использовать спасательные жилеты и знание мест их хранения; </a:t>
            </a:r>
            <a:br>
              <a:rPr lang="ru-RU" sz="1200" dirty="0">
                <a:latin typeface="Times New Roman"/>
                <a:ea typeface="Times New Roman"/>
              </a:rPr>
            </a:br>
            <a:r>
              <a:rPr lang="ru-RU" sz="1200" dirty="0">
                <a:latin typeface="Times New Roman"/>
                <a:ea typeface="Times New Roman"/>
              </a:rPr>
              <a:t>— умение объявить тревогу и использовать огнетушители; </a:t>
            </a:r>
            <a:br>
              <a:rPr lang="ru-RU" sz="1200" dirty="0">
                <a:latin typeface="Times New Roman"/>
                <a:ea typeface="Times New Roman"/>
              </a:rPr>
            </a:br>
            <a:r>
              <a:rPr lang="ru-RU" sz="1200" dirty="0">
                <a:latin typeface="Times New Roman"/>
                <a:ea typeface="Times New Roman"/>
              </a:rPr>
              <a:t>— умение оказать неотложную медицинскую помощь при несчастном случае; </a:t>
            </a:r>
            <a:br>
              <a:rPr lang="ru-RU" sz="1200" dirty="0">
                <a:latin typeface="Times New Roman"/>
                <a:ea typeface="Times New Roman"/>
              </a:rPr>
            </a:br>
            <a:r>
              <a:rPr lang="ru-RU" sz="1200" dirty="0">
                <a:latin typeface="Times New Roman"/>
                <a:ea typeface="Times New Roman"/>
              </a:rPr>
              <a:t>— умение открывать и закрывать противопожарные и водонепроницаемые двери и закрытия; </a:t>
            </a:r>
          </a:p>
          <a:p>
            <a:pPr indent="270510" algn="just">
              <a:spcAft>
                <a:spcPts val="0"/>
              </a:spcAft>
            </a:pPr>
            <a:r>
              <a:rPr lang="ru-RU" sz="1200" dirty="0">
                <a:latin typeface="Times New Roman"/>
                <a:ea typeface="Times New Roman"/>
              </a:rPr>
              <a:t>2) начальная подготовка</a:t>
            </a:r>
            <a:r>
              <a:rPr lang="ru-RU" sz="1200" dirty="0" smtClean="0">
                <a:latin typeface="Times New Roman"/>
                <a:ea typeface="Times New Roman"/>
              </a:rPr>
              <a:t>:</a:t>
            </a:r>
            <a:endParaRPr lang="en-US" sz="1200" dirty="0" smtClean="0">
              <a:latin typeface="Times New Roman"/>
              <a:ea typeface="Times New Roman"/>
            </a:endParaRPr>
          </a:p>
          <a:p>
            <a:pPr indent="270510">
              <a:spcAft>
                <a:spcPts val="0"/>
              </a:spcAft>
            </a:pPr>
            <a:r>
              <a:rPr lang="ru-RU" sz="1200" dirty="0" smtClean="0">
                <a:latin typeface="Times New Roman"/>
                <a:ea typeface="Times New Roman"/>
              </a:rPr>
              <a:t>—</a:t>
            </a:r>
            <a:r>
              <a:rPr lang="en-US" sz="1200" dirty="0" smtClean="0">
                <a:latin typeface="Times New Roman"/>
                <a:ea typeface="Times New Roman"/>
              </a:rPr>
              <a:t> </a:t>
            </a:r>
            <a:r>
              <a:rPr lang="ru-RU" sz="1200" dirty="0" smtClean="0">
                <a:latin typeface="Times New Roman"/>
                <a:ea typeface="Times New Roman"/>
              </a:rPr>
              <a:t>способы </a:t>
            </a:r>
            <a:r>
              <a:rPr lang="ru-RU" sz="1200" dirty="0">
                <a:latin typeface="Times New Roman"/>
                <a:ea typeface="Times New Roman"/>
              </a:rPr>
              <a:t>личного </a:t>
            </a:r>
            <a:r>
              <a:rPr lang="ru-RU" sz="1200" dirty="0" smtClean="0">
                <a:latin typeface="Times New Roman"/>
                <a:ea typeface="Times New Roman"/>
              </a:rPr>
              <a:t>выживания;  </a:t>
            </a:r>
            <a:r>
              <a:rPr lang="ru-RU" sz="1200" dirty="0">
                <a:latin typeface="Times New Roman"/>
                <a:ea typeface="Times New Roman"/>
              </a:rPr>
              <a:t/>
            </a:r>
            <a:br>
              <a:rPr lang="ru-RU" sz="1200" dirty="0">
                <a:latin typeface="Times New Roman"/>
                <a:ea typeface="Times New Roman"/>
              </a:rPr>
            </a:br>
            <a:r>
              <a:rPr lang="ru-RU" sz="1200" dirty="0">
                <a:latin typeface="Times New Roman"/>
                <a:ea typeface="Times New Roman"/>
              </a:rPr>
              <a:t>— противопожарная безопасность и борьба с пожаром </a:t>
            </a:r>
            <a:br>
              <a:rPr lang="ru-RU" sz="1200" dirty="0">
                <a:latin typeface="Times New Roman"/>
                <a:ea typeface="Times New Roman"/>
              </a:rPr>
            </a:br>
            <a:r>
              <a:rPr lang="ru-RU" sz="1200" dirty="0">
                <a:latin typeface="Times New Roman"/>
                <a:ea typeface="Times New Roman"/>
              </a:rPr>
              <a:t>— оказание первой медицинской помощи </a:t>
            </a:r>
            <a:br>
              <a:rPr lang="ru-RU" sz="1200" dirty="0">
                <a:latin typeface="Times New Roman"/>
                <a:ea typeface="Times New Roman"/>
              </a:rPr>
            </a:br>
            <a:r>
              <a:rPr lang="ru-RU" sz="1200" dirty="0">
                <a:latin typeface="Times New Roman"/>
                <a:ea typeface="Times New Roman"/>
              </a:rPr>
              <a:t>— личная безопасность и общественные обязанности </a:t>
            </a:r>
          </a:p>
          <a:p>
            <a:pPr indent="270510" algn="just">
              <a:spcAft>
                <a:spcPts val="0"/>
              </a:spcAft>
            </a:pPr>
            <a:endParaRPr lang="ru-RU" sz="1200" dirty="0" smtClean="0">
              <a:latin typeface="Times New Roman"/>
              <a:ea typeface="Times New Roman"/>
            </a:endParaRPr>
          </a:p>
          <a:p>
            <a:pPr indent="270510" algn="just">
              <a:spcAft>
                <a:spcPts val="0"/>
              </a:spcAft>
            </a:pPr>
            <a:r>
              <a:rPr lang="ru-RU" sz="1200" dirty="0" smtClean="0">
                <a:latin typeface="Times New Roman"/>
                <a:ea typeface="Times New Roman"/>
              </a:rPr>
              <a:t>И </a:t>
            </a:r>
            <a:r>
              <a:rPr lang="ru-RU" sz="1200" dirty="0">
                <a:latin typeface="Times New Roman"/>
                <a:ea typeface="Times New Roman"/>
              </a:rPr>
              <a:t>та и другая подготовка должна подтверждаться каждые пять лет (прохождением тренажеров). Было одобрено дополнение к СОЛАС — требование о скоростных дежурных спасательных шлюпках на пассажирских судах типа «</a:t>
            </a:r>
            <a:r>
              <a:rPr lang="ru-RU" sz="1200" dirty="0" err="1">
                <a:latin typeface="Times New Roman"/>
                <a:ea typeface="Times New Roman"/>
              </a:rPr>
              <a:t>ро-ро</a:t>
            </a:r>
            <a:r>
              <a:rPr lang="ru-RU" sz="1200" dirty="0">
                <a:latin typeface="Times New Roman"/>
                <a:ea typeface="Times New Roman"/>
              </a:rPr>
              <a:t>» и о наличии двух специалистов на каждую скоростную дежурную шлюпку, обученных в соответствии с ПДМНВ-95.</a:t>
            </a:r>
          </a:p>
          <a:p>
            <a:pPr indent="270510" algn="just">
              <a:spcAft>
                <a:spcPts val="0"/>
              </a:spcAft>
              <a:tabLst>
                <a:tab pos="2514600" algn="l"/>
              </a:tabLst>
            </a:pPr>
            <a:r>
              <a:rPr lang="ru-RU" sz="1200" dirty="0">
                <a:solidFill>
                  <a:srgbClr val="444444"/>
                </a:solidFill>
                <a:latin typeface="Times New Roman"/>
                <a:ea typeface="Times New Roman"/>
              </a:rPr>
              <a:t>23 февраля 2006 года Международная организация труда (</a:t>
            </a:r>
            <a:r>
              <a:rPr lang="en-US" sz="1200" dirty="0">
                <a:solidFill>
                  <a:srgbClr val="444444"/>
                </a:solidFill>
                <a:latin typeface="Times New Roman"/>
                <a:ea typeface="Times New Roman"/>
              </a:rPr>
              <a:t>ILO</a:t>
            </a:r>
            <a:r>
              <a:rPr lang="ru-RU" sz="1200" dirty="0">
                <a:solidFill>
                  <a:srgbClr val="444444"/>
                </a:solidFill>
                <a:latin typeface="Times New Roman"/>
                <a:ea typeface="Times New Roman"/>
              </a:rPr>
              <a:t>) подавляющим большинством голосов приняла </a:t>
            </a:r>
            <a:r>
              <a:rPr lang="ru-RU" sz="1200" i="1" dirty="0">
                <a:latin typeface="Times New Roman"/>
                <a:ea typeface="Times New Roman"/>
              </a:rPr>
              <a:t>Сводную конвенцию по труду в морском судоходстве. </a:t>
            </a:r>
            <a:r>
              <a:rPr lang="ru-RU" sz="1200" dirty="0">
                <a:latin typeface="Times New Roman"/>
                <a:ea typeface="Times New Roman"/>
              </a:rPr>
              <a:t> Это </a:t>
            </a:r>
            <a:r>
              <a:rPr lang="ru-RU" sz="1200" dirty="0">
                <a:solidFill>
                  <a:srgbClr val="444444"/>
                </a:solidFill>
                <a:latin typeface="Times New Roman"/>
                <a:ea typeface="Times New Roman"/>
              </a:rPr>
              <a:t> новый трудовой стандарт в сфере морского судоходства. Помимо улучшения условий труда моряков, конвенция предусматривает меры в отношении недобросовестных судовладельцев, которым придется нести материальную ответственность за нарушения. </a:t>
            </a:r>
            <a:endParaRPr lang="ru-RU" sz="1200" dirty="0">
              <a:latin typeface="Times New Roman"/>
              <a:ea typeface="Times New Roman"/>
            </a:endParaRPr>
          </a:p>
          <a:p>
            <a:pPr indent="270510" algn="just">
              <a:spcAft>
                <a:spcPts val="0"/>
              </a:spcAft>
              <a:tabLst>
                <a:tab pos="2514600" algn="l"/>
              </a:tabLst>
            </a:pPr>
            <a:r>
              <a:rPr lang="ru-RU" sz="1200" dirty="0">
                <a:solidFill>
                  <a:srgbClr val="444444"/>
                </a:solidFill>
                <a:latin typeface="Times New Roman"/>
                <a:ea typeface="Times New Roman"/>
              </a:rPr>
              <a:t>Конвенция станет четвертым «краеугольным камнем» системы морского судоходства, наряду с тремя основополагающими конвенциями ИМО.</a:t>
            </a:r>
            <a:endParaRPr lang="ru-RU" sz="1200" dirty="0">
              <a:latin typeface="Times New Roman"/>
              <a:ea typeface="Times New Roman"/>
            </a:endParaRPr>
          </a:p>
          <a:p>
            <a:pPr indent="270510" algn="just">
              <a:spcAft>
                <a:spcPts val="0"/>
              </a:spcAft>
              <a:tabLst>
                <a:tab pos="2514600" algn="l"/>
              </a:tabLst>
            </a:pPr>
            <a:r>
              <a:rPr lang="ru-RU" sz="1200" dirty="0">
                <a:solidFill>
                  <a:srgbClr val="444444"/>
                </a:solidFill>
                <a:latin typeface="Times New Roman"/>
                <a:ea typeface="Times New Roman"/>
              </a:rPr>
              <a:t>Новая конвенция МОТ вступает в силу после ратификации ее 30 государствами - членами МОТ, тоннаж судов которых составляет, по меньшей мере, 33 процента от валового мирового тоннажа. </a:t>
            </a:r>
            <a:endParaRPr lang="ru-RU" sz="1200" dirty="0">
              <a:effectLst/>
              <a:latin typeface="Times New Roman"/>
              <a:ea typeface="Times New Roman"/>
            </a:endParaRPr>
          </a:p>
        </p:txBody>
      </p:sp>
    </p:spTree>
    <p:extLst>
      <p:ext uri="{BB962C8B-B14F-4D97-AF65-F5344CB8AC3E}">
        <p14:creationId xmlns:p14="http://schemas.microsoft.com/office/powerpoint/2010/main" val="18281154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538" y="272480"/>
            <a:ext cx="6552728" cy="5447645"/>
          </a:xfrm>
          <a:prstGeom prst="rect">
            <a:avLst/>
          </a:prstGeom>
        </p:spPr>
        <p:txBody>
          <a:bodyPr wrap="square">
            <a:spAutoFit/>
          </a:bodyPr>
          <a:lstStyle/>
          <a:p>
            <a:pPr lvl="1" algn="just">
              <a:spcAft>
                <a:spcPts val="600"/>
              </a:spcAft>
              <a:tabLst>
                <a:tab pos="270510" algn="l"/>
              </a:tabLst>
            </a:pPr>
            <a:r>
              <a:rPr lang="ru-RU" sz="1600" b="1" dirty="0" smtClean="0">
                <a:latin typeface="Times New Roman"/>
                <a:ea typeface="Times New Roman"/>
              </a:rPr>
              <a:t>2.1.4.  Национальные  документы</a:t>
            </a:r>
            <a:endParaRPr lang="ru-RU" sz="1600" dirty="0">
              <a:latin typeface="Times New Roman"/>
              <a:ea typeface="Times New Roman"/>
            </a:endParaRPr>
          </a:p>
          <a:p>
            <a:pPr marL="179705" indent="270510" algn="just">
              <a:spcAft>
                <a:spcPts val="600"/>
              </a:spcAft>
              <a:tabLst>
                <a:tab pos="2514600" algn="l"/>
              </a:tabLst>
            </a:pPr>
            <a:r>
              <a:rPr lang="ru-RU" b="1" dirty="0">
                <a:latin typeface="Times New Roman"/>
                <a:ea typeface="Times New Roman"/>
              </a:rPr>
              <a:t> </a:t>
            </a:r>
            <a:endParaRPr lang="ru-RU" dirty="0">
              <a:latin typeface="Times New Roman"/>
              <a:ea typeface="Times New Roman"/>
            </a:endParaRPr>
          </a:p>
          <a:p>
            <a:pPr indent="270510" algn="just">
              <a:spcAft>
                <a:spcPts val="600"/>
              </a:spcAft>
              <a:tabLst>
                <a:tab pos="2514600" algn="l"/>
              </a:tabLst>
            </a:pPr>
            <a:r>
              <a:rPr lang="ru-RU" sz="1400" dirty="0">
                <a:latin typeface="Times New Roman"/>
                <a:ea typeface="Times New Roman"/>
              </a:rPr>
              <a:t>Рассматривая вопросы, связанные с национальными  нормативными актами необходимо, прежде всего, отметить, что основные нормы российского права в области торгового мореплавания содержатся в Кодексе Торгового Мореплавания (КТМ). В том числе и относящиеся в отдельных случаях непосредственно к безопасности мореплавания. В случаях, когда международным договором или конвенцией, участником которых является РФ, устанавливаются иные нормы, нежели в КТМ, применяются нормы соответствующего международного договора. </a:t>
            </a:r>
          </a:p>
          <a:p>
            <a:pPr indent="270510" algn="just">
              <a:spcAft>
                <a:spcPts val="600"/>
              </a:spcAft>
              <a:tabLst>
                <a:tab pos="2514600" algn="l"/>
              </a:tabLst>
            </a:pPr>
            <a:r>
              <a:rPr lang="ru-RU" sz="1400" dirty="0">
                <a:latin typeface="Times New Roman"/>
                <a:ea typeface="Times New Roman"/>
              </a:rPr>
              <a:t>Большую роль в обеспечении безопасности морского судоходства  играет Российский Морской Регистр Судоходства – РМРС, который разрабатывает ряд нормативных документов. Наиболее  известными из них являются Правила РМРС.  Нормативные документы разрабатывает так же  Центральный Научно-исследовательский Институт Морского Флота – ЦНИИМФ.  Большой перечень руководящих документов (РД) разработан под  эгидой  </a:t>
            </a:r>
            <a:r>
              <a:rPr lang="ru-RU" sz="1400" dirty="0" err="1">
                <a:latin typeface="Times New Roman"/>
                <a:ea typeface="Times New Roman"/>
              </a:rPr>
              <a:t>ЦНИИМФа</a:t>
            </a:r>
            <a:r>
              <a:rPr lang="ru-RU" sz="1400" dirty="0">
                <a:latin typeface="Times New Roman"/>
                <a:ea typeface="Times New Roman"/>
              </a:rPr>
              <a:t>  </a:t>
            </a:r>
          </a:p>
          <a:p>
            <a:r>
              <a:rPr lang="ru-RU" sz="1400" dirty="0">
                <a:latin typeface="Times New Roman"/>
              </a:rPr>
              <a:t>Помимо  вышеуказанных нормативных документов, большое количество приказов, инструктивных писем,  относящихся к безопасности мореплавания,  издаются руководящими органами морского транспорта. В связи с распадом СССР  в  90-х годах возникла необходимость  в  корректуре нормативных актов.  В феврале 1999 года  Минтрансом РФ был издан приказ №6 «О НОРМАТИВНЫХ АКТАХ ПО ВОПРОСАМ БЕЗОПАСНОСТИ МОРЕПЛАВАНИЯ И РАДИОСВЯЗИ». Приказ упразднил ряд документов, часть оставил в действии без изменений и часть оставил в действии с их переработкой.</a:t>
            </a:r>
            <a:endParaRPr lang="ru-RU" sz="1400" dirty="0">
              <a:effectLst/>
              <a:latin typeface="Times New Roman"/>
              <a:ea typeface="Times New Roman"/>
            </a:endParaRPr>
          </a:p>
        </p:txBody>
      </p:sp>
    </p:spTree>
    <p:extLst>
      <p:ext uri="{BB962C8B-B14F-4D97-AF65-F5344CB8AC3E}">
        <p14:creationId xmlns:p14="http://schemas.microsoft.com/office/powerpoint/2010/main" val="2190991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14500" y="-3115874"/>
            <a:ext cx="3429000" cy="646331"/>
          </a:xfrm>
          <a:prstGeom prst="rect">
            <a:avLst/>
          </a:prstGeom>
        </p:spPr>
        <p:txBody>
          <a:bodyPr>
            <a:spAutoFit/>
          </a:bodyPr>
          <a:lstStyle/>
          <a:p>
            <a:r>
              <a:rPr lang="ru-RU" dirty="0"/>
              <a:t> </a:t>
            </a:r>
          </a:p>
          <a:p>
            <a:r>
              <a:rPr lang="ru-RU" dirty="0"/>
              <a:t> </a:t>
            </a:r>
          </a:p>
        </p:txBody>
      </p:sp>
      <p:sp>
        <p:nvSpPr>
          <p:cNvPr id="5" name="Прямоугольник 4"/>
          <p:cNvSpPr/>
          <p:nvPr/>
        </p:nvSpPr>
        <p:spPr>
          <a:xfrm>
            <a:off x="161637" y="376493"/>
            <a:ext cx="6534726" cy="5909310"/>
          </a:xfrm>
          <a:prstGeom prst="rect">
            <a:avLst/>
          </a:prstGeom>
        </p:spPr>
        <p:txBody>
          <a:bodyPr wrap="square">
            <a:spAutoFit/>
          </a:bodyPr>
          <a:lstStyle/>
          <a:p>
            <a:r>
              <a:rPr lang="ru-RU" i="1" dirty="0"/>
              <a:t>Библиографические данные</a:t>
            </a:r>
            <a:endParaRPr lang="ru-RU" dirty="0"/>
          </a:p>
          <a:p>
            <a:r>
              <a:rPr lang="ru-RU" dirty="0"/>
              <a:t> </a:t>
            </a:r>
          </a:p>
          <a:p>
            <a:r>
              <a:rPr lang="ru-RU" dirty="0"/>
              <a:t>ББК </a:t>
            </a:r>
            <a:r>
              <a:rPr lang="ru-RU" dirty="0" smtClean="0"/>
              <a:t>39.471.01</a:t>
            </a:r>
          </a:p>
          <a:p>
            <a:r>
              <a:rPr lang="ru-RU" dirty="0" smtClean="0"/>
              <a:t>УДК 656.61</a:t>
            </a:r>
            <a:r>
              <a:rPr lang="en-US" dirty="0" smtClean="0"/>
              <a:t>:</a:t>
            </a:r>
            <a:r>
              <a:rPr lang="ru-RU" dirty="0" smtClean="0"/>
              <a:t>629.5.047</a:t>
            </a:r>
          </a:p>
          <a:p>
            <a:r>
              <a:rPr lang="ru-RU" dirty="0" smtClean="0"/>
              <a:t>Р 17</a:t>
            </a:r>
            <a:endParaRPr lang="ru-RU" dirty="0"/>
          </a:p>
          <a:p>
            <a:r>
              <a:rPr lang="ru-RU" dirty="0"/>
              <a:t> </a:t>
            </a:r>
          </a:p>
          <a:p>
            <a:r>
              <a:rPr lang="ru-RU" dirty="0"/>
              <a:t>Развозов С.Ю.</a:t>
            </a:r>
          </a:p>
          <a:p>
            <a:r>
              <a:rPr lang="ru-RU" dirty="0"/>
              <a:t>Безопасность судоходства: Учебник.</a:t>
            </a:r>
          </a:p>
          <a:p>
            <a:r>
              <a:rPr lang="ru-RU" dirty="0"/>
              <a:t> </a:t>
            </a:r>
          </a:p>
          <a:p>
            <a:r>
              <a:rPr lang="en-US" dirty="0"/>
              <a:t>ISBN</a:t>
            </a:r>
            <a:r>
              <a:rPr lang="ru-RU" dirty="0"/>
              <a:t>  </a:t>
            </a:r>
          </a:p>
          <a:p>
            <a:r>
              <a:rPr lang="ru-RU" dirty="0"/>
              <a:t>	Для курсантов и студентов ВУЗов, обучающихся по специальности «Судовождение».</a:t>
            </a:r>
          </a:p>
          <a:p>
            <a:r>
              <a:rPr lang="ru-RU" dirty="0"/>
              <a:t>	В учебнике рассмотрены основные положения по безопасности судоходства.</a:t>
            </a:r>
          </a:p>
          <a:p>
            <a:r>
              <a:rPr lang="ru-RU" b="1" dirty="0"/>
              <a:t>Учебник подготовлен </a:t>
            </a:r>
            <a:r>
              <a:rPr lang="ru-RU" b="1" dirty="0" smtClean="0"/>
              <a:t>заведующим кафедрой Маневрирования и управления </a:t>
            </a:r>
            <a:r>
              <a:rPr lang="ru-RU" b="1" dirty="0"/>
              <a:t>судном</a:t>
            </a:r>
          </a:p>
          <a:p>
            <a:r>
              <a:rPr lang="ru-RU" b="1" dirty="0"/>
              <a:t>доктором технических наук</a:t>
            </a:r>
            <a:r>
              <a:rPr lang="ru-RU" b="1" dirty="0" smtClean="0"/>
              <a:t>, </a:t>
            </a:r>
            <a:r>
              <a:rPr lang="ru-RU" b="1" dirty="0" err="1" smtClean="0"/>
              <a:t>профессором,академиком</a:t>
            </a:r>
            <a:r>
              <a:rPr lang="ru-RU" b="1" dirty="0" smtClean="0"/>
              <a:t> </a:t>
            </a:r>
            <a:r>
              <a:rPr lang="ru-RU" b="1" dirty="0"/>
              <a:t>РАТ </a:t>
            </a:r>
            <a:r>
              <a:rPr lang="ru-RU" b="1" dirty="0" err="1"/>
              <a:t>Развозовым</a:t>
            </a:r>
            <a:r>
              <a:rPr lang="ru-RU" b="1" dirty="0"/>
              <a:t> Сергеем Юрьевичем .  </a:t>
            </a:r>
            <a:endParaRPr lang="ru-RU" dirty="0"/>
          </a:p>
          <a:p>
            <a:r>
              <a:rPr lang="ru-RU" dirty="0"/>
              <a:t> </a:t>
            </a:r>
          </a:p>
          <a:p>
            <a:r>
              <a:rPr lang="en-US" dirty="0"/>
              <a:t>ISBN</a:t>
            </a:r>
            <a:r>
              <a:rPr lang="ru-RU" dirty="0"/>
              <a:t> 									ББК 39.471.01</a:t>
            </a:r>
          </a:p>
        </p:txBody>
      </p:sp>
    </p:spTree>
    <p:extLst>
      <p:ext uri="{BB962C8B-B14F-4D97-AF65-F5344CB8AC3E}">
        <p14:creationId xmlns:p14="http://schemas.microsoft.com/office/powerpoint/2010/main" val="26561340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6370975"/>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2.2. Государственное управление, регулирование, надзор и контроль</a:t>
            </a:r>
          </a:p>
          <a:p>
            <a:r>
              <a:rPr lang="ru-RU" sz="1400" b="1" dirty="0">
                <a:latin typeface="Times New Roman" panose="02020603050405020304" pitchFamily="18" charset="0"/>
                <a:cs typeface="Times New Roman" panose="02020603050405020304" pitchFamily="18" charset="0"/>
              </a:rPr>
              <a:t>на морском и внутреннем водном транспорте в Российской </a:t>
            </a:r>
            <a:r>
              <a:rPr lang="ru-RU" sz="1400" b="1" dirty="0" smtClean="0">
                <a:latin typeface="Times New Roman" panose="02020603050405020304" pitchFamily="18" charset="0"/>
                <a:cs typeface="Times New Roman" panose="02020603050405020304" pitchFamily="18" charset="0"/>
              </a:rPr>
              <a:t>Федерации</a:t>
            </a:r>
          </a:p>
          <a:p>
            <a:endParaRPr lang="ru-RU" sz="1400" b="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2.2.1. Министерство транспорта Российской Федерации</a:t>
            </a:r>
          </a:p>
          <a:p>
            <a:endParaRPr lang="ru-RU" sz="1200" dirty="0" smtClean="0">
              <a:latin typeface="Times New Roman" panose="02020603050405020304" pitchFamily="18" charset="0"/>
              <a:cs typeface="Times New Roman" panose="02020603050405020304" pitchFamily="18" charset="0"/>
            </a:endParaRPr>
          </a:p>
          <a:p>
            <a:r>
              <a:rPr lang="ru-RU" sz="1200" b="1" dirty="0">
                <a:latin typeface="Times New Roman" panose="02020603050405020304" pitchFamily="18" charset="0"/>
                <a:cs typeface="Times New Roman" panose="02020603050405020304" pitchFamily="18" charset="0"/>
              </a:rPr>
              <a:t>Министерство транспорта Российской Федерации </a:t>
            </a:r>
            <a:r>
              <a:rPr lang="ru-RU" sz="1200" dirty="0">
                <a:latin typeface="Times New Roman" panose="02020603050405020304" pitchFamily="18" charset="0"/>
                <a:cs typeface="Times New Roman" panose="02020603050405020304" pitchFamily="18" charset="0"/>
              </a:rPr>
              <a:t>(Минтранс) —</a:t>
            </a:r>
          </a:p>
          <a:p>
            <a:r>
              <a:rPr lang="ru-RU" sz="1200" dirty="0">
                <a:latin typeface="Times New Roman" panose="02020603050405020304" pitchFamily="18" charset="0"/>
                <a:cs typeface="Times New Roman" panose="02020603050405020304" pitchFamily="18" charset="0"/>
              </a:rPr>
              <a:t>уполномоченный федеральный орган исполнительной власти, </a:t>
            </a:r>
            <a:r>
              <a:rPr lang="ru-RU" sz="1200" dirty="0" smtClean="0">
                <a:latin typeface="Times New Roman" panose="02020603050405020304" pitchFamily="18" charset="0"/>
                <a:cs typeface="Times New Roman" panose="02020603050405020304" pitchFamily="18" charset="0"/>
              </a:rPr>
              <a:t>осуществляющий </a:t>
            </a:r>
            <a:r>
              <a:rPr lang="ru-RU" sz="1200" dirty="0">
                <a:latin typeface="Times New Roman" panose="02020603050405020304" pitchFamily="18" charset="0"/>
                <a:cs typeface="Times New Roman" panose="02020603050405020304" pitchFamily="18" charset="0"/>
              </a:rPr>
              <a:t>функции по выработке и реализации </a:t>
            </a:r>
            <a:r>
              <a:rPr lang="ru-RU" sz="1200" dirty="0" smtClean="0">
                <a:latin typeface="Times New Roman" panose="02020603050405020304" pitchFamily="18" charset="0"/>
                <a:cs typeface="Times New Roman" panose="02020603050405020304" pitchFamily="18" charset="0"/>
              </a:rPr>
              <a:t>государственной </a:t>
            </a:r>
            <a:r>
              <a:rPr lang="ru-RU" sz="1200" dirty="0">
                <a:latin typeface="Times New Roman" panose="02020603050405020304" pitchFamily="18" charset="0"/>
                <a:cs typeface="Times New Roman" panose="02020603050405020304" pitchFamily="18" charset="0"/>
              </a:rPr>
              <a:t>политики, нормативно-правовому регулированию, </a:t>
            </a:r>
            <a:r>
              <a:rPr lang="ru-RU" sz="1200" dirty="0" smtClean="0">
                <a:latin typeface="Times New Roman" panose="02020603050405020304" pitchFamily="18" charset="0"/>
                <a:cs typeface="Times New Roman" panose="02020603050405020304" pitchFamily="18" charset="0"/>
              </a:rPr>
              <a:t>управлению государственным </a:t>
            </a:r>
            <a:r>
              <a:rPr lang="ru-RU" sz="1200" dirty="0">
                <a:latin typeface="Times New Roman" panose="02020603050405020304" pitchFamily="18" charset="0"/>
                <a:cs typeface="Times New Roman" panose="02020603050405020304" pitchFamily="18" charset="0"/>
              </a:rPr>
              <a:t>имуществом в сфере транспорта.</a:t>
            </a:r>
          </a:p>
          <a:p>
            <a:r>
              <a:rPr lang="ru-RU" sz="1200" dirty="0">
                <a:latin typeface="Times New Roman" panose="02020603050405020304" pitchFamily="18" charset="0"/>
                <a:cs typeface="Times New Roman" panose="02020603050405020304" pitchFamily="18" charset="0"/>
              </a:rPr>
              <a:t>В сфере водного транспорта Министерства транспорта </a:t>
            </a:r>
            <a:r>
              <a:rPr lang="ru-RU" sz="1200" dirty="0" smtClean="0">
                <a:latin typeface="Times New Roman" panose="02020603050405020304" pitchFamily="18" charset="0"/>
                <a:cs typeface="Times New Roman" panose="02020603050405020304" pitchFamily="18" charset="0"/>
              </a:rPr>
              <a:t>Российской </a:t>
            </a:r>
            <a:r>
              <a:rPr lang="ru-RU" sz="1200" dirty="0">
                <a:latin typeface="Times New Roman" panose="02020603050405020304" pitchFamily="18" charset="0"/>
                <a:cs typeface="Times New Roman" panose="02020603050405020304" pitchFamily="18" charset="0"/>
              </a:rPr>
              <a:t>Федерации осуществляет следующие </a:t>
            </a:r>
            <a:r>
              <a:rPr lang="ru-RU" sz="1200" b="1" dirty="0">
                <a:latin typeface="Times New Roman" panose="02020603050405020304" pitchFamily="18" charset="0"/>
                <a:cs typeface="Times New Roman" panose="02020603050405020304" pitchFamily="18" charset="0"/>
              </a:rPr>
              <a:t>функции</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1. Координация действий поисковых и </a:t>
            </a:r>
            <a:r>
              <a:rPr lang="ru-RU" sz="1200" dirty="0" smtClean="0">
                <a:latin typeface="Times New Roman" panose="02020603050405020304" pitchFamily="18" charset="0"/>
                <a:cs typeface="Times New Roman" panose="02020603050405020304" pitchFamily="18" charset="0"/>
              </a:rPr>
              <a:t>аварийно-спасательных служб </a:t>
            </a:r>
            <a:r>
              <a:rPr lang="ru-RU" sz="1200" dirty="0">
                <a:latin typeface="Times New Roman" panose="02020603050405020304" pitchFamily="18" charset="0"/>
                <a:cs typeface="Times New Roman" panose="02020603050405020304" pitchFamily="18" charset="0"/>
              </a:rPr>
              <a:t>на морском, внутреннем водном и воздушном транспорте.</a:t>
            </a:r>
          </a:p>
          <a:p>
            <a:r>
              <a:rPr lang="ru-RU" sz="1200" dirty="0">
                <a:latin typeface="Times New Roman" panose="02020603050405020304" pitchFamily="18" charset="0"/>
                <a:cs typeface="Times New Roman" panose="02020603050405020304" pitchFamily="18" charset="0"/>
              </a:rPr>
              <a:t>2. Организация работы специализированных </a:t>
            </a:r>
            <a:r>
              <a:rPr lang="ru-RU" sz="1200" dirty="0" smtClean="0">
                <a:latin typeface="Times New Roman" panose="02020603050405020304" pitchFamily="18" charset="0"/>
                <a:cs typeface="Times New Roman" panose="02020603050405020304" pitchFamily="18" charset="0"/>
              </a:rPr>
              <a:t>организаций при </a:t>
            </a:r>
            <a:r>
              <a:rPr lang="ru-RU" sz="1200" dirty="0">
                <a:latin typeface="Times New Roman" panose="02020603050405020304" pitchFamily="18" charset="0"/>
                <a:cs typeface="Times New Roman" panose="02020603050405020304" pitchFamily="18" charset="0"/>
              </a:rPr>
              <a:t>разливах нефти и нефтепродуктов в море и на внутренних </a:t>
            </a:r>
            <a:r>
              <a:rPr lang="ru-RU" sz="1200" dirty="0" smtClean="0">
                <a:latin typeface="Times New Roman" panose="02020603050405020304" pitchFamily="18" charset="0"/>
                <a:cs typeface="Times New Roman" panose="02020603050405020304" pitchFamily="18" charset="0"/>
              </a:rPr>
              <a:t>водных </a:t>
            </a:r>
            <a:r>
              <a:rPr lang="ru-RU" sz="1200" dirty="0">
                <a:latin typeface="Times New Roman" panose="02020603050405020304" pitchFamily="18" charset="0"/>
                <a:cs typeface="Times New Roman" panose="02020603050405020304" pitchFamily="18" charset="0"/>
              </a:rPr>
              <a:t>путях.</a:t>
            </a:r>
          </a:p>
          <a:p>
            <a:r>
              <a:rPr lang="ru-RU" sz="1200" dirty="0">
                <a:latin typeface="Times New Roman" panose="02020603050405020304" pitchFamily="18" charset="0"/>
                <a:cs typeface="Times New Roman" panose="02020603050405020304" pitchFamily="18" charset="0"/>
              </a:rPr>
              <a:t>3. Государственная регистрация гражданских и морских </a:t>
            </a:r>
            <a:r>
              <a:rPr lang="ru-RU" sz="1200" dirty="0" smtClean="0">
                <a:latin typeface="Times New Roman" panose="02020603050405020304" pitchFamily="18" charset="0"/>
                <a:cs typeface="Times New Roman" panose="02020603050405020304" pitchFamily="18" charset="0"/>
              </a:rPr>
              <a:t>судов, судов </a:t>
            </a:r>
            <a:r>
              <a:rPr lang="ru-RU" sz="1200" dirty="0">
                <a:latin typeface="Times New Roman" panose="02020603050405020304" pitchFamily="18" charset="0"/>
                <a:cs typeface="Times New Roman" panose="02020603050405020304" pitchFamily="18" charset="0"/>
              </a:rPr>
              <a:t>внутреннего плавания, а также прав собственности, иных </a:t>
            </a:r>
            <a:r>
              <a:rPr lang="ru-RU" sz="1200" dirty="0" smtClean="0">
                <a:latin typeface="Times New Roman" panose="02020603050405020304" pitchFamily="18" charset="0"/>
                <a:cs typeface="Times New Roman" panose="02020603050405020304" pitchFamily="18" charset="0"/>
              </a:rPr>
              <a:t>вещных </a:t>
            </a:r>
            <a:r>
              <a:rPr lang="ru-RU" sz="1200" dirty="0">
                <a:latin typeface="Times New Roman" panose="02020603050405020304" pitchFamily="18" charset="0"/>
                <a:cs typeface="Times New Roman" panose="02020603050405020304" pitchFamily="18" charset="0"/>
              </a:rPr>
              <a:t>прав на них и сделок с ними.</a:t>
            </a:r>
          </a:p>
          <a:p>
            <a:r>
              <a:rPr lang="ru-RU" sz="1200" dirty="0">
                <a:latin typeface="Times New Roman" panose="02020603050405020304" pitchFamily="18" charset="0"/>
                <a:cs typeface="Times New Roman" panose="02020603050405020304" pitchFamily="18" charset="0"/>
              </a:rPr>
              <a:t>4. Организация создания и функционирования </a:t>
            </a:r>
            <a:r>
              <a:rPr lang="ru-RU" sz="1200" dirty="0" smtClean="0">
                <a:latin typeface="Times New Roman" panose="02020603050405020304" pitchFamily="18" charset="0"/>
                <a:cs typeface="Times New Roman" panose="02020603050405020304" pitchFamily="18" charset="0"/>
              </a:rPr>
              <a:t>объектов и </a:t>
            </a:r>
            <a:r>
              <a:rPr lang="ru-RU" sz="1200" dirty="0">
                <a:latin typeface="Times New Roman" panose="02020603050405020304" pitchFamily="18" charset="0"/>
                <a:cs typeface="Times New Roman" panose="02020603050405020304" pitchFamily="18" charset="0"/>
              </a:rPr>
              <a:t>средств обеспечения безопасности мореплавания в </a:t>
            </a:r>
            <a:r>
              <a:rPr lang="ru-RU" sz="1200" dirty="0" smtClean="0">
                <a:latin typeface="Times New Roman" panose="02020603050405020304" pitchFamily="18" charset="0"/>
                <a:cs typeface="Times New Roman" panose="02020603050405020304" pitchFamily="18" charset="0"/>
              </a:rPr>
              <a:t>акваториях морских </a:t>
            </a:r>
            <a:r>
              <a:rPr lang="ru-RU" sz="1200" dirty="0">
                <a:latin typeface="Times New Roman" panose="02020603050405020304" pitchFamily="18" charset="0"/>
                <a:cs typeface="Times New Roman" panose="02020603050405020304" pitchFamily="18" charset="0"/>
              </a:rPr>
              <a:t>портов и на подходе к ним.</a:t>
            </a:r>
          </a:p>
          <a:p>
            <a:r>
              <a:rPr lang="ru-RU" sz="1200" dirty="0">
                <a:latin typeface="Times New Roman" panose="02020603050405020304" pitchFamily="18" charset="0"/>
                <a:cs typeface="Times New Roman" panose="02020603050405020304" pitchFamily="18" charset="0"/>
              </a:rPr>
              <a:t>5. Контроль технического состояния судов при выпуске из </a:t>
            </a:r>
            <a:r>
              <a:rPr lang="ru-RU" sz="1200" dirty="0" smtClean="0">
                <a:latin typeface="Times New Roman" panose="02020603050405020304" pitchFamily="18" charset="0"/>
                <a:cs typeface="Times New Roman" panose="02020603050405020304" pitchFamily="18" charset="0"/>
              </a:rPr>
              <a:t>морских </a:t>
            </a:r>
            <a:r>
              <a:rPr lang="ru-RU" sz="1200" dirty="0">
                <a:latin typeface="Times New Roman" panose="02020603050405020304" pitchFamily="18" charset="0"/>
                <a:cs typeface="Times New Roman" panose="02020603050405020304" pitchFamily="18" charset="0"/>
              </a:rPr>
              <a:t>портов и их соответствия международным требованиям и </a:t>
            </a:r>
            <a:r>
              <a:rPr lang="ru-RU" sz="1200" dirty="0" smtClean="0">
                <a:latin typeface="Times New Roman" panose="02020603050405020304" pitchFamily="18" charset="0"/>
                <a:cs typeface="Times New Roman" panose="02020603050405020304" pitchFamily="18" charset="0"/>
              </a:rPr>
              <a:t>требованиям </a:t>
            </a:r>
            <a:r>
              <a:rPr lang="ru-RU" sz="1200" dirty="0">
                <a:latin typeface="Times New Roman" panose="02020603050405020304" pitchFamily="18" charset="0"/>
                <a:cs typeface="Times New Roman" panose="02020603050405020304" pitchFamily="18" charset="0"/>
              </a:rPr>
              <a:t>законодательства РФ, в том числе по вопросам </a:t>
            </a:r>
            <a:r>
              <a:rPr lang="ru-RU" sz="1200" dirty="0" smtClean="0">
                <a:latin typeface="Times New Roman" panose="02020603050405020304" pitchFamily="18" charset="0"/>
                <a:cs typeface="Times New Roman" panose="02020603050405020304" pitchFamily="18" charset="0"/>
              </a:rPr>
              <a:t>пожарной безопасности</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6. Содействие развитию Северного морского пути, </a:t>
            </a:r>
            <a:r>
              <a:rPr lang="ru-RU" sz="1200" dirty="0" smtClean="0">
                <a:latin typeface="Times New Roman" panose="02020603050405020304" pitchFamily="18" charset="0"/>
                <a:cs typeface="Times New Roman" panose="02020603050405020304" pitchFamily="18" charset="0"/>
              </a:rPr>
              <a:t>государственный </a:t>
            </a:r>
            <a:r>
              <a:rPr lang="ru-RU" sz="1200" dirty="0">
                <a:latin typeface="Times New Roman" panose="02020603050405020304" pitchFamily="18" charset="0"/>
                <a:cs typeface="Times New Roman" panose="02020603050405020304" pitchFamily="18" charset="0"/>
              </a:rPr>
              <a:t>надзор за судоходством по нему, обеспечение </a:t>
            </a:r>
            <a:r>
              <a:rPr lang="ru-RU" sz="1200" dirty="0" smtClean="0">
                <a:latin typeface="Times New Roman" panose="02020603050405020304" pitchFamily="18" charset="0"/>
                <a:cs typeface="Times New Roman" panose="02020603050405020304" pitchFamily="18" charset="0"/>
              </a:rPr>
              <a:t>навигационной, гидрографической </a:t>
            </a:r>
            <a:r>
              <a:rPr lang="ru-RU" sz="1200" dirty="0">
                <a:latin typeface="Times New Roman" panose="02020603050405020304" pitchFamily="18" charset="0"/>
                <a:cs typeface="Times New Roman" panose="02020603050405020304" pitchFamily="18" charset="0"/>
              </a:rPr>
              <a:t>и гидрологической обстановки в Арктике</a:t>
            </a:r>
            <a:r>
              <a:rPr lang="ru-RU" sz="1200" dirty="0" smtClean="0">
                <a:latin typeface="Times New Roman" panose="02020603050405020304" pitchFamily="18" charset="0"/>
                <a:cs typeface="Times New Roman" panose="02020603050405020304" pitchFamily="18" charset="0"/>
              </a:rPr>
              <a:t>.</a:t>
            </a:r>
            <a:r>
              <a:rPr lang="ru-RU" sz="1200" dirty="0">
                <a:latin typeface="Times New Roman" panose="02020603050405020304" pitchFamily="18" charset="0"/>
                <a:cs typeface="Times New Roman" panose="02020603050405020304" pitchFamily="18" charset="0"/>
              </a:rPr>
              <a:t> 7. Координация вопросов, связанных с завозом морем </a:t>
            </a:r>
            <a:r>
              <a:rPr lang="ru-RU" sz="1200" dirty="0" err="1" smtClean="0">
                <a:latin typeface="Times New Roman" panose="02020603050405020304" pitchFamily="18" charset="0"/>
                <a:cs typeface="Times New Roman" panose="02020603050405020304" pitchFamily="18" charset="0"/>
              </a:rPr>
              <a:t>грузовв</a:t>
            </a:r>
            <a:r>
              <a:rPr lang="ru-RU" sz="1200" dirty="0" smtClean="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районы Крайнего Севера и приравненные к ним местности.</a:t>
            </a:r>
          </a:p>
          <a:p>
            <a:r>
              <a:rPr lang="ru-RU" sz="1200" dirty="0">
                <a:latin typeface="Times New Roman" panose="02020603050405020304" pitchFamily="18" charset="0"/>
                <a:cs typeface="Times New Roman" panose="02020603050405020304" pitchFamily="18" charset="0"/>
              </a:rPr>
              <a:t>8. Регулирование в пределах своей компетенции вопросов </a:t>
            </a:r>
            <a:r>
              <a:rPr lang="ru-RU" sz="1200" dirty="0" smtClean="0">
                <a:latin typeface="Times New Roman" panose="02020603050405020304" pitchFamily="18" charset="0"/>
                <a:cs typeface="Times New Roman" panose="02020603050405020304" pitchFamily="18" charset="0"/>
              </a:rPr>
              <a:t>найма </a:t>
            </a:r>
            <a:r>
              <a:rPr lang="ru-RU" sz="1200" dirty="0">
                <a:latin typeface="Times New Roman" panose="02020603050405020304" pitchFamily="18" charset="0"/>
                <a:cs typeface="Times New Roman" panose="02020603050405020304" pitchFamily="18" charset="0"/>
              </a:rPr>
              <a:t>и трудоустройства моряков на суда, плавающие под </a:t>
            </a:r>
            <a:r>
              <a:rPr lang="ru-RU" sz="1200" dirty="0" smtClean="0">
                <a:latin typeface="Times New Roman" panose="02020603050405020304" pitchFamily="18" charset="0"/>
                <a:cs typeface="Times New Roman" panose="02020603050405020304" pitchFamily="18" charset="0"/>
              </a:rPr>
              <a:t>иностранным флагом</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9. Руководство и контроль деятельности администраций </a:t>
            </a:r>
            <a:r>
              <a:rPr lang="ru-RU" sz="1200" dirty="0" smtClean="0">
                <a:latin typeface="Times New Roman" panose="02020603050405020304" pitchFamily="18" charset="0"/>
                <a:cs typeface="Times New Roman" panose="02020603050405020304" pitchFamily="18" charset="0"/>
              </a:rPr>
              <a:t>морских </a:t>
            </a:r>
            <a:r>
              <a:rPr lang="ru-RU" sz="1200" dirty="0">
                <a:latin typeface="Times New Roman" panose="02020603050405020304" pitchFamily="18" charset="0"/>
                <a:cs typeface="Times New Roman" panose="02020603050405020304" pitchFamily="18" charset="0"/>
              </a:rPr>
              <a:t>портов, в том числе по созданию условий для </a:t>
            </a:r>
            <a:r>
              <a:rPr lang="ru-RU" sz="1200" dirty="0" smtClean="0">
                <a:latin typeface="Times New Roman" panose="02020603050405020304" pitchFamily="18" charset="0"/>
                <a:cs typeface="Times New Roman" panose="02020603050405020304" pitchFamily="18" charset="0"/>
              </a:rPr>
              <a:t>добросовестной конкуренции </a:t>
            </a:r>
            <a:r>
              <a:rPr lang="ru-RU" sz="1200" dirty="0">
                <a:latin typeface="Times New Roman" panose="02020603050405020304" pitchFamily="18" charset="0"/>
                <a:cs typeface="Times New Roman" panose="02020603050405020304" pitchFamily="18" charset="0"/>
              </a:rPr>
              <a:t>хозяйствующих субъектов в морских портах.</a:t>
            </a:r>
          </a:p>
          <a:p>
            <a:r>
              <a:rPr lang="ru-RU" sz="1200" dirty="0">
                <a:latin typeface="Times New Roman" panose="02020603050405020304" pitchFamily="18" charset="0"/>
                <a:cs typeface="Times New Roman" panose="02020603050405020304" pitchFamily="18" charset="0"/>
              </a:rPr>
              <a:t>10. Методическое руководство и контроль деятельности </a:t>
            </a:r>
            <a:r>
              <a:rPr lang="ru-RU" sz="1200" dirty="0" smtClean="0">
                <a:latin typeface="Times New Roman" panose="02020603050405020304" pitchFamily="18" charset="0"/>
                <a:cs typeface="Times New Roman" panose="02020603050405020304" pitchFamily="18" charset="0"/>
              </a:rPr>
              <a:t>организаций </a:t>
            </a:r>
            <a:r>
              <a:rPr lang="ru-RU" sz="1200" dirty="0">
                <a:latin typeface="Times New Roman" panose="02020603050405020304" pitchFamily="18" charset="0"/>
                <a:cs typeface="Times New Roman" panose="02020603050405020304" pitchFamily="18" charset="0"/>
              </a:rPr>
              <a:t>морского транспорта по выполнению международных </a:t>
            </a:r>
            <a:r>
              <a:rPr lang="ru-RU" sz="1200" dirty="0" smtClean="0">
                <a:latin typeface="Times New Roman" panose="02020603050405020304" pitchFamily="18" charset="0"/>
                <a:cs typeface="Times New Roman" panose="02020603050405020304" pitchFamily="18" charset="0"/>
              </a:rPr>
              <a:t>договоров </a:t>
            </a:r>
            <a:r>
              <a:rPr lang="ru-RU" sz="1200" dirty="0">
                <a:latin typeface="Times New Roman" panose="02020603050405020304" pitchFamily="18" charset="0"/>
                <a:cs typeface="Times New Roman" panose="02020603050405020304" pitchFamily="18" charset="0"/>
              </a:rPr>
              <a:t>РФ в области охраны морской среды и требований </a:t>
            </a:r>
            <a:r>
              <a:rPr lang="ru-RU" sz="1200" dirty="0" smtClean="0">
                <a:latin typeface="Times New Roman" panose="02020603050405020304" pitchFamily="18" charset="0"/>
                <a:cs typeface="Times New Roman" panose="02020603050405020304" pitchFamily="18" charset="0"/>
              </a:rPr>
              <a:t>природоохранного </a:t>
            </a:r>
            <a:r>
              <a:rPr lang="ru-RU" sz="1200" dirty="0">
                <a:latin typeface="Times New Roman" panose="02020603050405020304" pitchFamily="18" charset="0"/>
                <a:cs typeface="Times New Roman" panose="02020603050405020304" pitchFamily="18" charset="0"/>
              </a:rPr>
              <a:t>законодательства РФ.</a:t>
            </a:r>
            <a:endParaRPr lang="ru-RU" sz="1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31577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1584" y="848544"/>
            <a:ext cx="6624736" cy="7171194"/>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2.2.2. Федеральная служба по надзору в сфере транспорта </a:t>
            </a:r>
          </a:p>
          <a:p>
            <a:endParaRPr lang="ru-RU" sz="1400" dirty="0" smtClean="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Федеральная служба по надзору в сфере транспорта </a:t>
            </a:r>
            <a:r>
              <a:rPr lang="ru-RU" sz="1400" dirty="0">
                <a:latin typeface="Times New Roman" panose="02020603050405020304" pitchFamily="18" charset="0"/>
                <a:cs typeface="Times New Roman" panose="02020603050405020304" pitchFamily="18" charset="0"/>
              </a:rPr>
              <a:t>(</a:t>
            </a:r>
            <a:r>
              <a:rPr lang="ru-RU" sz="1400" dirty="0" err="1" smtClean="0">
                <a:latin typeface="Times New Roman" panose="02020603050405020304" pitchFamily="18" charset="0"/>
                <a:cs typeface="Times New Roman" panose="02020603050405020304" pitchFamily="18" charset="0"/>
              </a:rPr>
              <a:t>Ространснадзор</a:t>
            </a:r>
            <a:r>
              <a:rPr lang="ru-RU" sz="1400" dirty="0">
                <a:latin typeface="Times New Roman" panose="02020603050405020304" pitchFamily="18" charset="0"/>
                <a:cs typeface="Times New Roman" panose="02020603050405020304" pitchFamily="18" charset="0"/>
              </a:rPr>
              <a:t>) — федеральный орган исполнительной власти, </a:t>
            </a:r>
            <a:r>
              <a:rPr lang="ru-RU" sz="1400" dirty="0" smtClean="0">
                <a:latin typeface="Times New Roman" panose="02020603050405020304" pitchFamily="18" charset="0"/>
                <a:cs typeface="Times New Roman" panose="02020603050405020304" pitchFamily="18" charset="0"/>
              </a:rPr>
              <a:t>осуществляющий </a:t>
            </a:r>
            <a:r>
              <a:rPr lang="ru-RU" sz="1400" dirty="0">
                <a:latin typeface="Times New Roman" panose="02020603050405020304" pitchFamily="18" charset="0"/>
                <a:cs typeface="Times New Roman" panose="02020603050405020304" pitchFamily="18" charset="0"/>
              </a:rPr>
              <a:t>функции по контролю (надзору) в сфере транспорта, в том </a:t>
            </a:r>
            <a:r>
              <a:rPr lang="ru-RU" sz="1400" dirty="0" smtClean="0">
                <a:latin typeface="Times New Roman" panose="02020603050405020304" pitchFamily="18" charset="0"/>
                <a:cs typeface="Times New Roman" panose="02020603050405020304" pitchFamily="18" charset="0"/>
              </a:rPr>
              <a:t>числе морского </a:t>
            </a:r>
            <a:r>
              <a:rPr lang="ru-RU" sz="1400" dirty="0">
                <a:latin typeface="Times New Roman" panose="02020603050405020304" pitchFamily="18" charset="0"/>
                <a:cs typeface="Times New Roman" panose="02020603050405020304" pitchFamily="18" charset="0"/>
              </a:rPr>
              <a:t>и внутреннего водного транспорта. </a:t>
            </a:r>
            <a:r>
              <a:rPr lang="ru-RU" sz="1400" dirty="0" err="1">
                <a:latin typeface="Times New Roman" panose="02020603050405020304" pitchFamily="18" charset="0"/>
                <a:cs typeface="Times New Roman" panose="02020603050405020304" pitchFamily="18" charset="0"/>
              </a:rPr>
              <a:t>Ространснадзор</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находится </a:t>
            </a:r>
            <a:r>
              <a:rPr lang="ru-RU" sz="1400" dirty="0">
                <a:latin typeface="Times New Roman" panose="02020603050405020304" pitchFamily="18" charset="0"/>
                <a:cs typeface="Times New Roman" panose="02020603050405020304" pitchFamily="18" charset="0"/>
              </a:rPr>
              <a:t>в ведении Министерства транспорта Российской Федерации.</a:t>
            </a:r>
          </a:p>
          <a:p>
            <a:r>
              <a:rPr lang="ru-RU" sz="1400" dirty="0">
                <a:latin typeface="Times New Roman" panose="02020603050405020304" pitchFamily="18" charset="0"/>
                <a:cs typeface="Times New Roman" panose="02020603050405020304" pitchFamily="18" charset="0"/>
              </a:rPr>
              <a:t>В сферу деятельности </a:t>
            </a:r>
            <a:r>
              <a:rPr lang="ru-RU" sz="1400" dirty="0" err="1">
                <a:latin typeface="Times New Roman" panose="02020603050405020304" pitchFamily="18" charset="0"/>
                <a:cs typeface="Times New Roman" panose="02020603050405020304" pitchFamily="18" charset="0"/>
              </a:rPr>
              <a:t>Ространснадзора</a:t>
            </a:r>
            <a:r>
              <a:rPr lang="ru-RU" sz="1400" dirty="0">
                <a:latin typeface="Times New Roman" panose="02020603050405020304" pitchFamily="18" charset="0"/>
                <a:cs typeface="Times New Roman" panose="02020603050405020304" pitchFamily="18" charset="0"/>
              </a:rPr>
              <a:t> входит обеспечение </a:t>
            </a:r>
            <a:r>
              <a:rPr lang="ru-RU" sz="1400" dirty="0" smtClean="0">
                <a:latin typeface="Times New Roman" panose="02020603050405020304" pitchFamily="18" charset="0"/>
                <a:cs typeface="Times New Roman" panose="02020603050405020304" pitchFamily="18" charset="0"/>
              </a:rPr>
              <a:t>транспортной безопасности</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На морском и внутреннем водном транспорте </a:t>
            </a:r>
            <a:r>
              <a:rPr lang="ru-RU" sz="1400" b="1" dirty="0">
                <a:latin typeface="Times New Roman" panose="02020603050405020304" pitchFamily="18" charset="0"/>
                <a:cs typeface="Times New Roman" panose="02020603050405020304" pitchFamily="18" charset="0"/>
              </a:rPr>
              <a:t>осуществляется</a:t>
            </a:r>
          </a:p>
          <a:p>
            <a:r>
              <a:rPr lang="ru-RU" sz="1400" b="1" dirty="0">
                <a:latin typeface="Times New Roman" panose="02020603050405020304" pitchFamily="18" charset="0"/>
                <a:cs typeface="Times New Roman" panose="02020603050405020304" pitchFamily="18" charset="0"/>
              </a:rPr>
              <a:t>контроль и надзор за соблюдением:</a:t>
            </a:r>
          </a:p>
          <a:p>
            <a:r>
              <a:rPr lang="ru-RU" sz="1400" dirty="0">
                <a:latin typeface="Times New Roman" panose="02020603050405020304" pitchFamily="18" charset="0"/>
                <a:cs typeface="Times New Roman" panose="02020603050405020304" pitchFamily="18" charset="0"/>
              </a:rPr>
              <a:t>– мер по обеспечению безопасности функционирования </a:t>
            </a:r>
            <a:r>
              <a:rPr lang="ru-RU" sz="1400" dirty="0" smtClean="0">
                <a:latin typeface="Times New Roman" panose="02020603050405020304" pitchFamily="18" charset="0"/>
                <a:cs typeface="Times New Roman" panose="02020603050405020304" pitchFamily="18" charset="0"/>
              </a:rPr>
              <a:t>объектов </a:t>
            </a:r>
            <a:r>
              <a:rPr lang="ru-RU" sz="1400" dirty="0">
                <a:latin typeface="Times New Roman" panose="02020603050405020304" pitchFamily="18" charset="0"/>
                <a:cs typeface="Times New Roman" panose="02020603050405020304" pitchFamily="18" charset="0"/>
              </a:rPr>
              <a:t>транспортной инфраструктуры и транспортных средств;</a:t>
            </a:r>
          </a:p>
          <a:p>
            <a:r>
              <a:rPr lang="ru-RU" sz="1400" dirty="0">
                <a:latin typeface="Times New Roman" panose="02020603050405020304" pitchFamily="18" charset="0"/>
                <a:cs typeface="Times New Roman" panose="02020603050405020304" pitchFamily="18" charset="0"/>
              </a:rPr>
              <a:t>– правил перевозок пассажиров, багажа и грузов; требований к </a:t>
            </a:r>
            <a:r>
              <a:rPr lang="ru-RU" sz="1400" dirty="0" smtClean="0">
                <a:latin typeface="Times New Roman" panose="02020603050405020304" pitchFamily="18" charset="0"/>
                <a:cs typeface="Times New Roman" panose="02020603050405020304" pitchFamily="18" charset="0"/>
              </a:rPr>
              <a:t>безопасности </a:t>
            </a:r>
            <a:r>
              <a:rPr lang="ru-RU" sz="1400" dirty="0">
                <a:latin typeface="Times New Roman" panose="02020603050405020304" pitchFamily="18" charset="0"/>
                <a:cs typeface="Times New Roman" panose="02020603050405020304" pitchFamily="18" charset="0"/>
              </a:rPr>
              <a:t>эксплуатации судов, осуществляющих судоходство и </a:t>
            </a:r>
            <a:r>
              <a:rPr lang="ru-RU" sz="1400" dirty="0" smtClean="0">
                <a:latin typeface="Times New Roman" panose="02020603050405020304" pitchFamily="18" charset="0"/>
                <a:cs typeface="Times New Roman" panose="02020603050405020304" pitchFamily="18" charset="0"/>
              </a:rPr>
              <a:t>мореплавание</a:t>
            </a:r>
            <a:r>
              <a:rPr lang="ru-RU" sz="1400" dirty="0">
                <a:latin typeface="Times New Roman" panose="02020603050405020304" pitchFamily="18" charset="0"/>
                <a:cs typeface="Times New Roman" panose="02020603050405020304" pitchFamily="18" charset="0"/>
              </a:rPr>
              <a:t>; правил содержания судовых ходов и средств </a:t>
            </a:r>
            <a:r>
              <a:rPr lang="ru-RU" sz="1400" dirty="0" smtClean="0">
                <a:latin typeface="Times New Roman" panose="02020603050405020304" pitchFamily="18" charset="0"/>
                <a:cs typeface="Times New Roman" panose="02020603050405020304" pitchFamily="18" charset="0"/>
              </a:rPr>
              <a:t>навигационного </a:t>
            </a:r>
            <a:r>
              <a:rPr lang="ru-RU" sz="1400" dirty="0">
                <a:latin typeface="Times New Roman" panose="02020603050405020304" pitchFamily="18" charset="0"/>
                <a:cs typeface="Times New Roman" panose="02020603050405020304" pitchFamily="18" charset="0"/>
              </a:rPr>
              <a:t>оборудования на внутренних водных путях Российской Федерации;</a:t>
            </a:r>
          </a:p>
          <a:p>
            <a:r>
              <a:rPr lang="ru-RU" sz="1400" dirty="0">
                <a:latin typeface="Times New Roman" panose="02020603050405020304" pitchFamily="18" charset="0"/>
                <a:cs typeface="Times New Roman" panose="02020603050405020304" pitchFamily="18" charset="0"/>
              </a:rPr>
              <a:t>– требований к безопасности эксплуатации портовых </a:t>
            </a:r>
            <a:r>
              <a:rPr lang="ru-RU" sz="1400" dirty="0" smtClean="0">
                <a:latin typeface="Times New Roman" panose="02020603050405020304" pitchFamily="18" charset="0"/>
                <a:cs typeface="Times New Roman" panose="02020603050405020304" pitchFamily="18" charset="0"/>
              </a:rPr>
              <a:t>гидротехнических </a:t>
            </a:r>
            <a:r>
              <a:rPr lang="ru-RU" sz="1400" dirty="0">
                <a:latin typeface="Times New Roman" panose="02020603050405020304" pitchFamily="18" charset="0"/>
                <a:cs typeface="Times New Roman" panose="02020603050405020304" pitchFamily="18" charset="0"/>
              </a:rPr>
              <a:t>и судоходных гидротехнических сооружений; </a:t>
            </a:r>
            <a:r>
              <a:rPr lang="ru-RU" sz="1400" dirty="0" smtClean="0">
                <a:latin typeface="Times New Roman" panose="02020603050405020304" pitchFamily="18" charset="0"/>
                <a:cs typeface="Times New Roman" panose="02020603050405020304" pitchFamily="18" charset="0"/>
              </a:rPr>
              <a:t>правил подготовки </a:t>
            </a:r>
            <a:r>
              <a:rPr lang="ru-RU" sz="1400" dirty="0">
                <a:latin typeface="Times New Roman" panose="02020603050405020304" pitchFamily="18" charset="0"/>
                <a:cs typeface="Times New Roman" panose="02020603050405020304" pitchFamily="18" charset="0"/>
              </a:rPr>
              <a:t>членов экипажей морских, речных и спортивных </a:t>
            </a:r>
            <a:r>
              <a:rPr lang="ru-RU" sz="1400" dirty="0" smtClean="0">
                <a:latin typeface="Times New Roman" panose="02020603050405020304" pitchFamily="18" charset="0"/>
                <a:cs typeface="Times New Roman" panose="02020603050405020304" pitchFamily="18" charset="0"/>
              </a:rPr>
              <a:t>парусных </a:t>
            </a:r>
            <a:r>
              <a:rPr lang="ru-RU" sz="1400" dirty="0">
                <a:latin typeface="Times New Roman" panose="02020603050405020304" pitchFamily="18" charset="0"/>
                <a:cs typeface="Times New Roman" panose="02020603050405020304" pitchFamily="18" charset="0"/>
              </a:rPr>
              <a:t>судов; правил ведения соответствующих реестров и др.</a:t>
            </a:r>
          </a:p>
          <a:p>
            <a:r>
              <a:rPr lang="ru-RU" sz="1400" dirty="0">
                <a:latin typeface="Times New Roman" panose="02020603050405020304" pitchFamily="18" charset="0"/>
                <a:cs typeface="Times New Roman" panose="02020603050405020304" pitchFamily="18" charset="0"/>
              </a:rPr>
              <a:t>Федеральный государственный контроль (надзор) в области </a:t>
            </a:r>
            <a:r>
              <a:rPr lang="ru-RU" sz="1400" dirty="0" smtClean="0">
                <a:latin typeface="Times New Roman" panose="02020603050405020304" pitchFamily="18" charset="0"/>
                <a:cs typeface="Times New Roman" panose="02020603050405020304" pitchFamily="18" charset="0"/>
              </a:rPr>
              <a:t>торгового </a:t>
            </a:r>
            <a:r>
              <a:rPr lang="ru-RU" sz="1400" dirty="0">
                <a:latin typeface="Times New Roman" panose="02020603050405020304" pitchFamily="18" charset="0"/>
                <a:cs typeface="Times New Roman" panose="02020603050405020304" pitchFamily="18" charset="0"/>
              </a:rPr>
              <a:t>мореплавания и внутреннего водного транспорта </a:t>
            </a:r>
            <a:r>
              <a:rPr lang="ru-RU" sz="1400" dirty="0" smtClean="0">
                <a:latin typeface="Times New Roman" panose="02020603050405020304" pitchFamily="18" charset="0"/>
                <a:cs typeface="Times New Roman" panose="02020603050405020304" pitchFamily="18" charset="0"/>
              </a:rPr>
              <a:t>осуществляется Управлением </a:t>
            </a:r>
            <a:r>
              <a:rPr lang="ru-RU" sz="1400" dirty="0">
                <a:latin typeface="Times New Roman" panose="02020603050405020304" pitchFamily="18" charset="0"/>
                <a:cs typeface="Times New Roman" panose="02020603050405020304" pitchFamily="18" charset="0"/>
              </a:rPr>
              <a:t>государственного морского и речного </a:t>
            </a:r>
            <a:r>
              <a:rPr lang="ru-RU" sz="1400" dirty="0" err="1" smtClean="0">
                <a:latin typeface="Times New Roman" panose="02020603050405020304" pitchFamily="18" charset="0"/>
                <a:cs typeface="Times New Roman" panose="02020603050405020304" pitchFamily="18" charset="0"/>
              </a:rPr>
              <a:t>надзор</a:t>
            </a:r>
            <a:r>
              <a:rPr lang="ru-RU" sz="1400" dirty="0" err="1"/>
              <a:t>в</a:t>
            </a:r>
            <a:r>
              <a:rPr lang="ru-RU" sz="1400" dirty="0"/>
              <a:t> соответствии с Положением </a:t>
            </a:r>
            <a:r>
              <a:rPr lang="ru-RU" sz="1400" dirty="0" smtClean="0"/>
              <a:t>о федеральном </a:t>
            </a:r>
            <a:r>
              <a:rPr lang="ru-RU" sz="1400" dirty="0"/>
              <a:t>государственном </a:t>
            </a:r>
            <a:r>
              <a:rPr lang="ru-RU" sz="1400" dirty="0" smtClean="0"/>
              <a:t>контроле </a:t>
            </a:r>
            <a:r>
              <a:rPr lang="ru-RU" sz="1400" dirty="0"/>
              <a:t>(надзоре) в области торгового мореплавания и внутреннего </a:t>
            </a:r>
            <a:r>
              <a:rPr lang="ru-RU" sz="1400" dirty="0" smtClean="0"/>
              <a:t>водного </a:t>
            </a:r>
            <a:r>
              <a:rPr lang="ru-RU" sz="1400" dirty="0"/>
              <a:t>транспорта, утвержденным постановлением </a:t>
            </a:r>
            <a:r>
              <a:rPr lang="ru-RU" sz="1400" dirty="0" smtClean="0"/>
              <a:t>Правительства РФ от </a:t>
            </a:r>
            <a:r>
              <a:rPr lang="ru-RU" sz="1400" dirty="0"/>
              <a:t>29.06.2021 № 1047 (с изменениями от 02.09.2025).</a:t>
            </a:r>
          </a:p>
          <a:p>
            <a:r>
              <a:rPr lang="ru-RU" sz="1400" dirty="0"/>
              <a:t>Кроме мероприятий по контрольно-надзорной деятельности </a:t>
            </a:r>
            <a:r>
              <a:rPr lang="ru-RU" sz="1400" dirty="0" err="1" smtClean="0"/>
              <a:t>Ространснадзор</a:t>
            </a:r>
            <a:r>
              <a:rPr lang="ru-RU" sz="1400" dirty="0" smtClean="0"/>
              <a:t> </a:t>
            </a:r>
            <a:r>
              <a:rPr lang="ru-RU" sz="1400" dirty="0"/>
              <a:t>проводит расследование аварий и транспортных </a:t>
            </a:r>
            <a:r>
              <a:rPr lang="ru-RU" sz="1400" dirty="0" smtClean="0"/>
              <a:t>происшествий </a:t>
            </a:r>
            <a:r>
              <a:rPr lang="ru-RU" sz="1400" dirty="0"/>
              <a:t>на морском и внутреннем водном транспорте; </a:t>
            </a:r>
            <a:r>
              <a:rPr lang="ru-RU" sz="1400" dirty="0" smtClean="0"/>
              <a:t>профилактику </a:t>
            </a:r>
            <a:r>
              <a:rPr lang="ru-RU" sz="1400" dirty="0"/>
              <a:t>нарушений, а также осуществляет разрешительную деятельность</a:t>
            </a:r>
            <a:r>
              <a:rPr lang="ru-RU" sz="1400" dirty="0" smtClean="0"/>
              <a:t>.</a:t>
            </a: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2172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9140964"/>
          </a:xfrm>
          <a:prstGeom prst="rect">
            <a:avLst/>
          </a:prstGeom>
          <a:noFill/>
        </p:spPr>
        <p:txBody>
          <a:bodyPr wrap="square" rtlCol="0">
            <a:spAutoFit/>
          </a:bodyPr>
          <a:lstStyle/>
          <a:p>
            <a:r>
              <a:rPr lang="ru-RU" sz="1200" b="1" i="1" dirty="0">
                <a:latin typeface="Times New Roman" panose="02020603050405020304" pitchFamily="18" charset="0"/>
                <a:cs typeface="Times New Roman" panose="02020603050405020304" pitchFamily="18" charset="0"/>
              </a:rPr>
              <a:t>2.2.3. Российский морской регистр судоходства</a:t>
            </a:r>
          </a:p>
          <a:p>
            <a:r>
              <a:rPr lang="ru-RU" sz="1200" b="1" i="1" dirty="0">
                <a:latin typeface="Times New Roman" panose="02020603050405020304" pitchFamily="18" charset="0"/>
                <a:cs typeface="Times New Roman" panose="02020603050405020304" pitchFamily="18" charset="0"/>
              </a:rPr>
              <a:t>и Российский речной </a:t>
            </a:r>
            <a:r>
              <a:rPr lang="ru-RU" sz="1200" b="1" i="1" dirty="0" smtClean="0">
                <a:latin typeface="Times New Roman" panose="02020603050405020304" pitchFamily="18" charset="0"/>
                <a:cs typeface="Times New Roman" panose="02020603050405020304" pitchFamily="18" charset="0"/>
              </a:rPr>
              <a:t>регистр</a:t>
            </a:r>
          </a:p>
          <a:p>
            <a:endParaRPr lang="ru-RU" sz="1200" b="1" i="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Технический надзор, классификацию и </a:t>
            </a:r>
            <a:r>
              <a:rPr lang="ru-RU" sz="1200" dirty="0" smtClean="0">
                <a:latin typeface="Times New Roman" panose="02020603050405020304" pitchFamily="18" charset="0"/>
                <a:cs typeface="Times New Roman" panose="02020603050405020304" pitchFamily="18" charset="0"/>
              </a:rPr>
              <a:t>освидетельствование судов </a:t>
            </a:r>
            <a:r>
              <a:rPr lang="ru-RU" sz="1200" dirty="0">
                <a:latin typeface="Times New Roman" panose="02020603050405020304" pitchFamily="18" charset="0"/>
                <a:cs typeface="Times New Roman" panose="02020603050405020304" pitchFamily="18" charset="0"/>
              </a:rPr>
              <a:t>и плавучих объектов в России осуществляют </a:t>
            </a:r>
            <a:r>
              <a:rPr lang="ru-RU" sz="1200" dirty="0" smtClean="0">
                <a:latin typeface="Times New Roman" panose="02020603050405020304" pitchFamily="18" charset="0"/>
                <a:cs typeface="Times New Roman" panose="02020603050405020304" pitchFamily="18" charset="0"/>
              </a:rPr>
              <a:t>подведомственные </a:t>
            </a:r>
            <a:r>
              <a:rPr lang="ru-RU" sz="1200" dirty="0">
                <a:latin typeface="Times New Roman" panose="02020603050405020304" pitchFamily="18" charset="0"/>
                <a:cs typeface="Times New Roman" panose="02020603050405020304" pitchFamily="18" charset="0"/>
              </a:rPr>
              <a:t>Министерству транспорта РФ классификационные общества:</a:t>
            </a:r>
          </a:p>
          <a:p>
            <a:r>
              <a:rPr lang="ru-RU" sz="1200" dirty="0">
                <a:latin typeface="Times New Roman" panose="02020603050405020304" pitchFamily="18" charset="0"/>
                <a:cs typeface="Times New Roman" panose="02020603050405020304" pitchFamily="18" charset="0"/>
              </a:rPr>
              <a:t>Российский морской регистр судоходства и Российский речной </a:t>
            </a:r>
            <a:r>
              <a:rPr lang="ru-RU" sz="1200" dirty="0" smtClean="0">
                <a:latin typeface="Times New Roman" panose="02020603050405020304" pitchFamily="18" charset="0"/>
                <a:cs typeface="Times New Roman" panose="02020603050405020304" pitchFamily="18" charset="0"/>
              </a:rPr>
              <a:t>регистр </a:t>
            </a:r>
            <a:r>
              <a:rPr lang="ru-RU" sz="1200" dirty="0">
                <a:latin typeface="Times New Roman" panose="02020603050405020304" pitchFamily="18" charset="0"/>
                <a:cs typeface="Times New Roman" panose="02020603050405020304" pitchFamily="18" charset="0"/>
              </a:rPr>
              <a:t>(РРР).</a:t>
            </a:r>
          </a:p>
          <a:p>
            <a:r>
              <a:rPr lang="ru-RU" sz="1200" dirty="0">
                <a:latin typeface="Times New Roman" panose="02020603050405020304" pitchFamily="18" charset="0"/>
                <a:cs typeface="Times New Roman" panose="02020603050405020304" pitchFamily="18" charset="0"/>
              </a:rPr>
              <a:t>Применение и выполнение правил регистров является </a:t>
            </a:r>
            <a:r>
              <a:rPr lang="ru-RU" sz="1200" dirty="0" smtClean="0">
                <a:latin typeface="Times New Roman" panose="02020603050405020304" pitchFamily="18" charset="0"/>
                <a:cs typeface="Times New Roman" panose="02020603050405020304" pitchFamily="18" charset="0"/>
              </a:rPr>
              <a:t>обязанностью </a:t>
            </a:r>
            <a:r>
              <a:rPr lang="ru-RU" sz="1200" dirty="0">
                <a:latin typeface="Times New Roman" panose="02020603050405020304" pitchFamily="18" charset="0"/>
                <a:cs typeface="Times New Roman" panose="02020603050405020304" pitchFamily="18" charset="0"/>
              </a:rPr>
              <a:t>проектных организаций, судовладельцев, судоверфей и </a:t>
            </a:r>
            <a:r>
              <a:rPr lang="ru-RU" sz="1200" dirty="0" smtClean="0">
                <a:latin typeface="Times New Roman" panose="02020603050405020304" pitchFamily="18" charset="0"/>
                <a:cs typeface="Times New Roman" panose="02020603050405020304" pitchFamily="18" charset="0"/>
              </a:rPr>
              <a:t>предприятий</a:t>
            </a:r>
            <a:r>
              <a:rPr lang="ru-RU" sz="1200" dirty="0">
                <a:latin typeface="Times New Roman" panose="02020603050405020304" pitchFamily="18" charset="0"/>
                <a:cs typeface="Times New Roman" panose="02020603050405020304" pitchFamily="18" charset="0"/>
              </a:rPr>
              <a:t>, изготавливающих материалы и изделия, на которые </a:t>
            </a:r>
            <a:r>
              <a:rPr lang="ru-RU" sz="1200" dirty="0" smtClean="0">
                <a:latin typeface="Times New Roman" panose="02020603050405020304" pitchFamily="18" charset="0"/>
                <a:cs typeface="Times New Roman" panose="02020603050405020304" pitchFamily="18" charset="0"/>
              </a:rPr>
              <a:t>распространяются </a:t>
            </a:r>
            <a:r>
              <a:rPr lang="ru-RU" sz="1200" dirty="0">
                <a:latin typeface="Times New Roman" panose="02020603050405020304" pitchFamily="18" charset="0"/>
                <a:cs typeface="Times New Roman" panose="02020603050405020304" pitchFamily="18" charset="0"/>
              </a:rPr>
              <a:t>требования этих правил. Каждое судно в </a:t>
            </a:r>
            <a:r>
              <a:rPr lang="ru-RU" sz="1200" dirty="0" smtClean="0">
                <a:latin typeface="Times New Roman" panose="02020603050405020304" pitchFamily="18" charset="0"/>
                <a:cs typeface="Times New Roman" panose="02020603050405020304" pitchFamily="18" charset="0"/>
              </a:rPr>
              <a:t>обязательном порядке </a:t>
            </a:r>
            <a:r>
              <a:rPr lang="ru-RU" sz="1200" dirty="0">
                <a:latin typeface="Times New Roman" panose="02020603050405020304" pitchFamily="18" charset="0"/>
                <a:cs typeface="Times New Roman" panose="02020603050405020304" pitchFamily="18" charset="0"/>
              </a:rPr>
              <a:t>должно пройти специальную проверку и обследование, </a:t>
            </a:r>
            <a:r>
              <a:rPr lang="ru-RU" sz="1200" dirty="0" smtClean="0">
                <a:latin typeface="Times New Roman" panose="02020603050405020304" pitchFamily="18" charset="0"/>
                <a:cs typeface="Times New Roman" panose="02020603050405020304" pitchFamily="18" charset="0"/>
              </a:rPr>
              <a:t>это позволяет </a:t>
            </a:r>
            <a:r>
              <a:rPr lang="ru-RU" sz="1200" dirty="0">
                <a:latin typeface="Times New Roman" panose="02020603050405020304" pitchFamily="18" charset="0"/>
                <a:cs typeface="Times New Roman" panose="02020603050405020304" pitchFamily="18" charset="0"/>
              </a:rPr>
              <a:t>сохранять безопасное движение.</a:t>
            </a:r>
          </a:p>
          <a:p>
            <a:r>
              <a:rPr lang="ru-RU" sz="1200" b="1" dirty="0">
                <a:latin typeface="Times New Roman" panose="02020603050405020304" pitchFamily="18" charset="0"/>
                <a:cs typeface="Times New Roman" panose="02020603050405020304" pitchFamily="18" charset="0"/>
              </a:rPr>
              <a:t>Российский морской регистр судоходства. </a:t>
            </a:r>
            <a:r>
              <a:rPr lang="ru-RU" sz="1200" dirty="0">
                <a:latin typeface="Times New Roman" panose="02020603050405020304" pitchFamily="18" charset="0"/>
                <a:cs typeface="Times New Roman" panose="02020603050405020304" pitchFamily="18" charset="0"/>
              </a:rPr>
              <a:t>Международное </a:t>
            </a:r>
            <a:r>
              <a:rPr lang="ru-RU" sz="1200" dirty="0" smtClean="0">
                <a:latin typeface="Times New Roman" panose="02020603050405020304" pitchFamily="18" charset="0"/>
                <a:cs typeface="Times New Roman" panose="02020603050405020304" pitchFamily="18" charset="0"/>
              </a:rPr>
              <a:t>классификационное </a:t>
            </a:r>
            <a:r>
              <a:rPr lang="ru-RU" sz="1200" dirty="0">
                <a:latin typeface="Times New Roman" panose="02020603050405020304" pitchFamily="18" charset="0"/>
                <a:cs typeface="Times New Roman" panose="02020603050405020304" pitchFamily="18" charset="0"/>
              </a:rPr>
              <a:t>общество Российский морской регистр </a:t>
            </a:r>
            <a:r>
              <a:rPr lang="ru-RU" sz="1200" dirty="0" smtClean="0">
                <a:latin typeface="Times New Roman" panose="02020603050405020304" pitchFamily="18" charset="0"/>
                <a:cs typeface="Times New Roman" panose="02020603050405020304" pitchFamily="18" charset="0"/>
              </a:rPr>
              <a:t>судоходства является </a:t>
            </a:r>
            <a:r>
              <a:rPr lang="ru-RU" sz="1200" dirty="0">
                <a:latin typeface="Times New Roman" panose="02020603050405020304" pitchFamily="18" charset="0"/>
                <a:cs typeface="Times New Roman" panose="02020603050405020304" pitchFamily="18" charset="0"/>
              </a:rPr>
              <a:t>государственным учреждением технического </a:t>
            </a:r>
            <a:r>
              <a:rPr lang="ru-RU" sz="1200" dirty="0" smtClean="0">
                <a:latin typeface="Times New Roman" panose="02020603050405020304" pitchFamily="18" charset="0"/>
                <a:cs typeface="Times New Roman" panose="02020603050405020304" pitchFamily="18" charset="0"/>
              </a:rPr>
              <a:t>надзора и </a:t>
            </a:r>
            <a:r>
              <a:rPr lang="ru-RU" sz="1200" dirty="0">
                <a:latin typeface="Times New Roman" panose="02020603050405020304" pitchFamily="18" charset="0"/>
                <a:cs typeface="Times New Roman" panose="02020603050405020304" pitchFamily="18" charset="0"/>
              </a:rPr>
              <a:t>классификации морских судов, в классе которого состоят </a:t>
            </a:r>
            <a:r>
              <a:rPr lang="ru-RU" sz="1200" dirty="0" smtClean="0">
                <a:latin typeface="Times New Roman" panose="02020603050405020304" pitchFamily="18" charset="0"/>
                <a:cs typeface="Times New Roman" panose="02020603050405020304" pitchFamily="18" charset="0"/>
              </a:rPr>
              <a:t>более 5 </a:t>
            </a:r>
            <a:r>
              <a:rPr lang="ru-RU" sz="1200" dirty="0">
                <a:latin typeface="Times New Roman" panose="02020603050405020304" pitchFamily="18" charset="0"/>
                <a:cs typeface="Times New Roman" panose="02020603050405020304" pitchFamily="18" charset="0"/>
              </a:rPr>
              <a:t>тысяч судов, зарегистрированных под флагами 40 государств.</a:t>
            </a:r>
          </a:p>
          <a:p>
            <a:r>
              <a:rPr lang="ru-RU" sz="1200" dirty="0">
                <a:latin typeface="Times New Roman" panose="02020603050405020304" pitchFamily="18" charset="0"/>
                <a:cs typeface="Times New Roman" panose="02020603050405020304" pitchFamily="18" charset="0"/>
              </a:rPr>
              <a:t>Технические требования Регистра обеспечивают условия </a:t>
            </a:r>
            <a:r>
              <a:rPr lang="ru-RU" sz="1200" dirty="0" smtClean="0">
                <a:latin typeface="Times New Roman" panose="02020603050405020304" pitchFamily="18" charset="0"/>
                <a:cs typeface="Times New Roman" panose="02020603050405020304" pitchFamily="18" charset="0"/>
              </a:rPr>
              <a:t>безопасной </a:t>
            </a:r>
            <a:r>
              <a:rPr lang="ru-RU" sz="1200" dirty="0">
                <a:latin typeface="Times New Roman" panose="02020603050405020304" pitchFamily="18" charset="0"/>
                <a:cs typeface="Times New Roman" panose="02020603050405020304" pitchFamily="18" charset="0"/>
              </a:rPr>
              <a:t>эксплуатации судов и морских сооружений, охраны </a:t>
            </a:r>
            <a:r>
              <a:rPr lang="ru-RU" sz="1200" dirty="0" smtClean="0">
                <a:latin typeface="Times New Roman" panose="02020603050405020304" pitchFamily="18" charset="0"/>
                <a:cs typeface="Times New Roman" panose="02020603050405020304" pitchFamily="18" charset="0"/>
              </a:rPr>
              <a:t>человеческой </a:t>
            </a:r>
            <a:r>
              <a:rPr lang="ru-RU" sz="1200" dirty="0">
                <a:latin typeface="Times New Roman" panose="02020603050405020304" pitchFamily="18" charset="0"/>
                <a:cs typeface="Times New Roman" panose="02020603050405020304" pitchFamily="18" charset="0"/>
              </a:rPr>
              <a:t>жизни, сохранности перевозимых грузов, </a:t>
            </a:r>
            <a:r>
              <a:rPr lang="ru-RU" sz="1200" dirty="0" smtClean="0">
                <a:latin typeface="Times New Roman" panose="02020603050405020304" pitchFamily="18" charset="0"/>
                <a:cs typeface="Times New Roman" panose="02020603050405020304" pitchFamily="18" charset="0"/>
              </a:rPr>
              <a:t>предотвращения загрязнения </a:t>
            </a:r>
            <a:r>
              <a:rPr lang="ru-RU" sz="1200" dirty="0">
                <a:latin typeface="Times New Roman" panose="02020603050405020304" pitchFamily="18" charset="0"/>
                <a:cs typeface="Times New Roman" panose="02020603050405020304" pitchFamily="18" charset="0"/>
              </a:rPr>
              <a:t>с судов.</a:t>
            </a:r>
          </a:p>
          <a:p>
            <a:r>
              <a:rPr lang="ru-RU" sz="1200" dirty="0">
                <a:latin typeface="Times New Roman" panose="02020603050405020304" pitchFamily="18" charset="0"/>
                <a:cs typeface="Times New Roman" panose="02020603050405020304" pitchFamily="18" charset="0"/>
              </a:rPr>
              <a:t>Регистр является членом Международной Ассоциации </a:t>
            </a:r>
            <a:r>
              <a:rPr lang="ru-RU" sz="1200" dirty="0" smtClean="0">
                <a:latin typeface="Times New Roman" panose="02020603050405020304" pitchFamily="18" charset="0"/>
                <a:cs typeface="Times New Roman" panose="02020603050405020304" pitchFamily="18" charset="0"/>
              </a:rPr>
              <a:t>Классификационных </a:t>
            </a:r>
            <a:r>
              <a:rPr lang="ru-RU" sz="1200" dirty="0">
                <a:latin typeface="Times New Roman" panose="02020603050405020304" pitchFamily="18" charset="0"/>
                <a:cs typeface="Times New Roman" panose="02020603050405020304" pitchFamily="18" charset="0"/>
              </a:rPr>
              <a:t>Обществ (МАКО), объединяющей 12 </a:t>
            </a:r>
            <a:r>
              <a:rPr lang="ru-RU" sz="1200" dirty="0" smtClean="0">
                <a:latin typeface="Times New Roman" panose="02020603050405020304" pitchFamily="18" charset="0"/>
                <a:cs typeface="Times New Roman" panose="02020603050405020304" pitchFamily="18" charset="0"/>
              </a:rPr>
              <a:t>крупнейших классификационных </a:t>
            </a:r>
            <a:r>
              <a:rPr lang="ru-RU" sz="1200" dirty="0">
                <a:latin typeface="Times New Roman" panose="02020603050405020304" pitchFamily="18" charset="0"/>
                <a:cs typeface="Times New Roman" panose="02020603050405020304" pitchFamily="18" charset="0"/>
              </a:rPr>
              <a:t>обществ мира (ABS, BV, DNV-GL, RINA и др.).</a:t>
            </a:r>
          </a:p>
          <a:p>
            <a:r>
              <a:rPr lang="ru-RU" sz="1200" dirty="0">
                <a:latin typeface="Times New Roman" panose="02020603050405020304" pitchFamily="18" charset="0"/>
                <a:cs typeface="Times New Roman" panose="02020603050405020304" pitchFamily="18" charset="0"/>
              </a:rPr>
              <a:t>Регистр осуществляет </a:t>
            </a:r>
            <a:r>
              <a:rPr lang="ru-RU" sz="1200" i="1" dirty="0">
                <a:latin typeface="Times New Roman" panose="02020603050405020304" pitchFamily="18" charset="0"/>
                <a:cs typeface="Times New Roman" panose="02020603050405020304" pitchFamily="18" charset="0"/>
              </a:rPr>
              <a:t>классификацию и освидетельствование</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морских судов и судов смешанного «река – море» плавания</a:t>
            </a:r>
            <a:r>
              <a:rPr lang="ru-RU" sz="1200" dirty="0" smtClean="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плавучих буровых установок (ПБУ);</a:t>
            </a:r>
          </a:p>
          <a:p>
            <a:r>
              <a:rPr lang="ru-RU" sz="1200" dirty="0">
                <a:latin typeface="Times New Roman" panose="02020603050405020304" pitchFamily="18" charset="0"/>
                <a:cs typeface="Times New Roman" panose="02020603050405020304" pitchFamily="18" charset="0"/>
              </a:rPr>
              <a:t>– морских стационарных платформ (МСП) различного </a:t>
            </a:r>
            <a:r>
              <a:rPr lang="ru-RU" sz="1200" dirty="0" smtClean="0">
                <a:latin typeface="Times New Roman" panose="02020603050405020304" pitchFamily="18" charset="0"/>
                <a:cs typeface="Times New Roman" panose="02020603050405020304" pitchFamily="18" charset="0"/>
              </a:rPr>
              <a:t>назначения</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морских плавучих нефтегазодобывающих комплексов (ПНК);</a:t>
            </a:r>
          </a:p>
          <a:p>
            <a:r>
              <a:rPr lang="ru-RU" sz="1200" dirty="0">
                <a:latin typeface="Times New Roman" panose="02020603050405020304" pitchFamily="18" charset="0"/>
                <a:cs typeface="Times New Roman" panose="02020603050405020304" pitchFamily="18" charset="0"/>
              </a:rPr>
              <a:t>– морских подводных трубопроводов (МПТ);</a:t>
            </a:r>
          </a:p>
          <a:p>
            <a:r>
              <a:rPr lang="ru-RU" sz="1200" dirty="0">
                <a:latin typeface="Times New Roman" panose="02020603050405020304" pitchFamily="18" charset="0"/>
                <a:cs typeface="Times New Roman" panose="02020603050405020304" pitchFamily="18" charset="0"/>
              </a:rPr>
              <a:t>– других морских сооружений.</a:t>
            </a:r>
          </a:p>
          <a:p>
            <a:r>
              <a:rPr lang="ru-RU" sz="1200" dirty="0">
                <a:latin typeface="Times New Roman" panose="02020603050405020304" pitchFamily="18" charset="0"/>
                <a:cs typeface="Times New Roman" panose="02020603050405020304" pitchFamily="18" charset="0"/>
              </a:rPr>
              <a:t>Помимо этого, Регистр оказывает следующие </a:t>
            </a:r>
            <a:r>
              <a:rPr lang="ru-RU" sz="1200" i="1" dirty="0">
                <a:latin typeface="Times New Roman" panose="02020603050405020304" pitchFamily="18" charset="0"/>
                <a:cs typeface="Times New Roman" panose="02020603050405020304" pitchFamily="18" charset="0"/>
              </a:rPr>
              <a:t>услуги</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рассмотрение техдокументации и техническое </a:t>
            </a:r>
            <a:r>
              <a:rPr lang="ru-RU" sz="1200" dirty="0" smtClean="0">
                <a:latin typeface="Times New Roman" panose="02020603050405020304" pitchFamily="18" charset="0"/>
                <a:cs typeface="Times New Roman" panose="02020603050405020304" pitchFamily="18" charset="0"/>
              </a:rPr>
              <a:t>наблюдение за </a:t>
            </a:r>
            <a:r>
              <a:rPr lang="ru-RU" sz="1200" dirty="0">
                <a:latin typeface="Times New Roman" panose="02020603050405020304" pitchFamily="18" charset="0"/>
                <a:cs typeface="Times New Roman" panose="02020603050405020304" pitchFamily="18" charset="0"/>
              </a:rPr>
              <a:t>судами, плавучими сооружениями, судовыми механизмами и </a:t>
            </a:r>
            <a:r>
              <a:rPr lang="ru-RU" sz="1200" dirty="0" smtClean="0">
                <a:latin typeface="Times New Roman" panose="02020603050405020304" pitchFamily="18" charset="0"/>
                <a:cs typeface="Times New Roman" panose="02020603050405020304" pitchFamily="18" charset="0"/>
              </a:rPr>
              <a:t>оборудованием </a:t>
            </a:r>
            <a:r>
              <a:rPr lang="ru-RU" sz="1200" dirty="0">
                <a:latin typeface="Times New Roman" panose="02020603050405020304" pitchFamily="18" charset="0"/>
                <a:cs typeface="Times New Roman" panose="02020603050405020304" pitchFamily="18" charset="0"/>
              </a:rPr>
              <a:t>с выдачей соответствующих документов;</a:t>
            </a:r>
          </a:p>
          <a:p>
            <a:r>
              <a:rPr lang="ru-RU" sz="1200" dirty="0">
                <a:latin typeface="Times New Roman" panose="02020603050405020304" pitchFamily="18" charset="0"/>
                <a:cs typeface="Times New Roman" panose="02020603050405020304" pitchFamily="18" charset="0"/>
              </a:rPr>
              <a:t>– обмер судов и плавучих сооружений;</a:t>
            </a:r>
          </a:p>
          <a:p>
            <a:r>
              <a:rPr lang="ru-RU" sz="1200" dirty="0">
                <a:latin typeface="Times New Roman" panose="02020603050405020304" pitchFamily="18" charset="0"/>
                <a:cs typeface="Times New Roman" panose="02020603050405020304" pitchFamily="18" charset="0"/>
              </a:rPr>
              <a:t>– техническое наблюдение за выполнением положений </a:t>
            </a:r>
            <a:r>
              <a:rPr lang="ru-RU" sz="1200" dirty="0" smtClean="0">
                <a:latin typeface="Times New Roman" panose="02020603050405020304" pitchFamily="18" charset="0"/>
                <a:cs typeface="Times New Roman" panose="02020603050405020304" pitchFamily="18" charset="0"/>
              </a:rPr>
              <a:t>международных </a:t>
            </a:r>
            <a:r>
              <a:rPr lang="ru-RU" sz="1200" dirty="0">
                <a:latin typeface="Times New Roman" panose="02020603050405020304" pitchFamily="18" charset="0"/>
                <a:cs typeface="Times New Roman" panose="02020603050405020304" pitchFamily="18" charset="0"/>
              </a:rPr>
              <a:t>конвенций с выдачей соответствующих документов;</a:t>
            </a:r>
          </a:p>
          <a:p>
            <a:r>
              <a:rPr lang="ru-RU" sz="1200" dirty="0">
                <a:latin typeface="Times New Roman" panose="02020603050405020304" pitchFamily="18" charset="0"/>
                <a:cs typeface="Times New Roman" panose="02020603050405020304" pitchFamily="18" charset="0"/>
              </a:rPr>
              <a:t>– освидетельствование систем управления безопасностью </a:t>
            </a:r>
            <a:r>
              <a:rPr lang="ru-RU" sz="1200" dirty="0" smtClean="0">
                <a:latin typeface="Times New Roman" panose="02020603050405020304" pitchFamily="18" charset="0"/>
                <a:cs typeface="Times New Roman" panose="02020603050405020304" pitchFamily="18" charset="0"/>
              </a:rPr>
              <a:t>судоходных </a:t>
            </a:r>
            <a:r>
              <a:rPr lang="ru-RU" sz="1200" dirty="0">
                <a:latin typeface="Times New Roman" panose="02020603050405020304" pitchFamily="18" charset="0"/>
                <a:cs typeface="Times New Roman" panose="02020603050405020304" pitchFamily="18" charset="0"/>
              </a:rPr>
              <a:t>компаний и судов на соответствие требованиям </a:t>
            </a:r>
            <a:r>
              <a:rPr lang="ru-RU" sz="1200" dirty="0" smtClean="0">
                <a:latin typeface="Times New Roman" panose="02020603050405020304" pitchFamily="18" charset="0"/>
                <a:cs typeface="Times New Roman" panose="02020603050405020304" pitchFamily="18" charset="0"/>
              </a:rPr>
              <a:t>Международного </a:t>
            </a:r>
            <a:r>
              <a:rPr lang="ru-RU" sz="1200" dirty="0">
                <a:latin typeface="Times New Roman" panose="02020603050405020304" pitchFamily="18" charset="0"/>
                <a:cs typeface="Times New Roman" panose="02020603050405020304" pitchFamily="18" charset="0"/>
              </a:rPr>
              <a:t>кодекса и др.</a:t>
            </a:r>
          </a:p>
          <a:p>
            <a:r>
              <a:rPr lang="ru-RU" sz="1200" b="1" dirty="0">
                <a:latin typeface="Times New Roman" panose="02020603050405020304" pitchFamily="18" charset="0"/>
                <a:cs typeface="Times New Roman" panose="02020603050405020304" pitchFamily="18" charset="0"/>
              </a:rPr>
              <a:t>Российский речной регистр. </a:t>
            </a:r>
            <a:r>
              <a:rPr lang="ru-RU" sz="1200" dirty="0">
                <a:latin typeface="Times New Roman" panose="02020603050405020304" pitchFamily="18" charset="0"/>
                <a:cs typeface="Times New Roman" panose="02020603050405020304" pitchFamily="18" charset="0"/>
              </a:rPr>
              <a:t>Классификационное общество </a:t>
            </a:r>
            <a:r>
              <a:rPr lang="ru-RU" sz="1200" dirty="0" smtClean="0">
                <a:latin typeface="Times New Roman" panose="02020603050405020304" pitchFamily="18" charset="0"/>
                <a:cs typeface="Times New Roman" panose="02020603050405020304" pitchFamily="18" charset="0"/>
              </a:rPr>
              <a:t>Российский </a:t>
            </a:r>
            <a:r>
              <a:rPr lang="ru-RU" sz="1200" dirty="0">
                <a:latin typeface="Times New Roman" panose="02020603050405020304" pitchFamily="18" charset="0"/>
                <a:cs typeface="Times New Roman" panose="02020603050405020304" pitchFamily="18" charset="0"/>
              </a:rPr>
              <a:t>речной регистр — федеральное автономное </a:t>
            </a:r>
            <a:r>
              <a:rPr lang="ru-RU" sz="1200" dirty="0" smtClean="0">
                <a:latin typeface="Times New Roman" panose="02020603050405020304" pitchFamily="18" charset="0"/>
                <a:cs typeface="Times New Roman" panose="02020603050405020304" pitchFamily="18" charset="0"/>
              </a:rPr>
              <a:t>учреждение, оказывающее </a:t>
            </a:r>
            <a:r>
              <a:rPr lang="ru-RU" sz="1200" dirty="0">
                <a:latin typeface="Times New Roman" panose="02020603050405020304" pitchFamily="18" charset="0"/>
                <a:cs typeface="Times New Roman" panose="02020603050405020304" pitchFamily="18" charset="0"/>
              </a:rPr>
              <a:t>услуги, направленные на обеспечение </a:t>
            </a:r>
            <a:r>
              <a:rPr lang="ru-RU" sz="1200" dirty="0" smtClean="0">
                <a:latin typeface="Times New Roman" panose="02020603050405020304" pitchFamily="18" charset="0"/>
                <a:cs typeface="Times New Roman" panose="02020603050405020304" pitchFamily="18" charset="0"/>
              </a:rPr>
              <a:t>технической безопасности </a:t>
            </a:r>
            <a:r>
              <a:rPr lang="ru-RU" sz="1200" dirty="0">
                <a:latin typeface="Times New Roman" panose="02020603050405020304" pitchFamily="18" charset="0"/>
                <a:cs typeface="Times New Roman" panose="02020603050405020304" pitchFamily="18" charset="0"/>
              </a:rPr>
              <a:t>плавания судов, охраны жизни и здоровья </a:t>
            </a:r>
            <a:r>
              <a:rPr lang="ru-RU" sz="1200" dirty="0" smtClean="0">
                <a:latin typeface="Times New Roman" panose="02020603050405020304" pitchFamily="18" charset="0"/>
                <a:cs typeface="Times New Roman" panose="02020603050405020304" pitchFamily="18" charset="0"/>
              </a:rPr>
              <a:t>пассажиров и </a:t>
            </a:r>
            <a:r>
              <a:rPr lang="ru-RU" sz="1200" dirty="0">
                <a:latin typeface="Times New Roman" panose="02020603050405020304" pitchFamily="18" charset="0"/>
                <a:cs typeface="Times New Roman" panose="02020603050405020304" pitchFamily="18" charset="0"/>
              </a:rPr>
              <a:t>судовых экипажей, сохранности перевозимых на судах </a:t>
            </a:r>
            <a:r>
              <a:rPr lang="ru-RU" sz="1200" dirty="0" smtClean="0">
                <a:latin typeface="Times New Roman" panose="02020603050405020304" pitchFamily="18" charset="0"/>
                <a:cs typeface="Times New Roman" panose="02020603050405020304" pitchFamily="18" charset="0"/>
              </a:rPr>
              <a:t>грузов, экологической </a:t>
            </a:r>
            <a:r>
              <a:rPr lang="ru-RU" sz="1200" dirty="0">
                <a:latin typeface="Times New Roman" panose="02020603050405020304" pitchFamily="18" charset="0"/>
                <a:cs typeface="Times New Roman" panose="02020603050405020304" pitchFamily="18" charset="0"/>
              </a:rPr>
              <a:t>безопасности судов.</a:t>
            </a:r>
          </a:p>
          <a:p>
            <a:r>
              <a:rPr lang="ru-RU" sz="1200" dirty="0">
                <a:latin typeface="Times New Roman" panose="02020603050405020304" pitchFamily="18" charset="0"/>
                <a:cs typeface="Times New Roman" panose="02020603050405020304" pitchFamily="18" charset="0"/>
              </a:rPr>
              <a:t>На учете РРР находится более 23 тысяч судов.</a:t>
            </a:r>
          </a:p>
          <a:p>
            <a:r>
              <a:rPr lang="ru-RU" sz="1200" dirty="0">
                <a:latin typeface="Times New Roman" panose="02020603050405020304" pitchFamily="18" charset="0"/>
                <a:cs typeface="Times New Roman" panose="02020603050405020304" pitchFamily="18" charset="0"/>
              </a:rPr>
              <a:t>По вопросам, касающимся обеспечения безопасности на </a:t>
            </a:r>
            <a:r>
              <a:rPr lang="ru-RU" sz="1200" dirty="0" smtClean="0">
                <a:latin typeface="Times New Roman" panose="02020603050405020304" pitchFamily="18" charset="0"/>
                <a:cs typeface="Times New Roman" panose="02020603050405020304" pitchFamily="18" charset="0"/>
              </a:rPr>
              <a:t>внутренних </a:t>
            </a:r>
            <a:r>
              <a:rPr lang="ru-RU" sz="1200" dirty="0">
                <a:latin typeface="Times New Roman" panose="02020603050405020304" pitchFamily="18" charset="0"/>
                <a:cs typeface="Times New Roman" panose="02020603050405020304" pitchFamily="18" charset="0"/>
              </a:rPr>
              <a:t>водных путях и море, РРР сотрудничает с 19 </a:t>
            </a:r>
            <a:r>
              <a:rPr lang="ru-RU" sz="1200" dirty="0" smtClean="0">
                <a:latin typeface="Times New Roman" panose="02020603050405020304" pitchFamily="18" charset="0"/>
                <a:cs typeface="Times New Roman" panose="02020603050405020304" pitchFamily="18" charset="0"/>
              </a:rPr>
              <a:t>зарубежными классификационными </a:t>
            </a:r>
            <a:r>
              <a:rPr lang="ru-RU" sz="1200" dirty="0">
                <a:latin typeface="Times New Roman" panose="02020603050405020304" pitchFamily="18" charset="0"/>
                <a:cs typeface="Times New Roman" panose="02020603050405020304" pitchFamily="18" charset="0"/>
              </a:rPr>
              <a:t>обществами.</a:t>
            </a:r>
          </a:p>
          <a:p>
            <a:r>
              <a:rPr lang="ru-RU" sz="1200" dirty="0">
                <a:latin typeface="Times New Roman" panose="02020603050405020304" pitchFamily="18" charset="0"/>
                <a:cs typeface="Times New Roman" panose="02020603050405020304" pitchFamily="18" charset="0"/>
              </a:rPr>
              <a:t>Основная деятельность Российского речного регистра — </a:t>
            </a:r>
            <a:r>
              <a:rPr lang="ru-RU" sz="1200" dirty="0" smtClean="0">
                <a:latin typeface="Times New Roman" panose="02020603050405020304" pitchFamily="18" charset="0"/>
                <a:cs typeface="Times New Roman" panose="02020603050405020304" pitchFamily="18" charset="0"/>
              </a:rPr>
              <a:t>это классификация </a:t>
            </a:r>
            <a:r>
              <a:rPr lang="ru-RU" sz="1200" dirty="0">
                <a:latin typeface="Times New Roman" panose="02020603050405020304" pitchFamily="18" charset="0"/>
                <a:cs typeface="Times New Roman" panose="02020603050405020304" pitchFamily="18" charset="0"/>
              </a:rPr>
              <a:t>и оценка соответствия правилам РРР:</a:t>
            </a:r>
          </a:p>
          <a:p>
            <a:r>
              <a:rPr lang="ru-RU" sz="1200" dirty="0">
                <a:latin typeface="Times New Roman" panose="02020603050405020304" pitchFamily="18" charset="0"/>
                <a:cs typeface="Times New Roman" panose="02020603050405020304" pitchFamily="18" charset="0"/>
              </a:rPr>
              <a:t>Классификационная деятельность Российского речного </a:t>
            </a:r>
            <a:r>
              <a:rPr lang="ru-RU" sz="1200" dirty="0" smtClean="0">
                <a:latin typeface="Times New Roman" panose="02020603050405020304" pitchFamily="18" charset="0"/>
                <a:cs typeface="Times New Roman" panose="02020603050405020304" pitchFamily="18" charset="0"/>
              </a:rPr>
              <a:t>регистра </a:t>
            </a:r>
            <a:r>
              <a:rPr lang="ru-RU" sz="1200" dirty="0">
                <a:latin typeface="Times New Roman" panose="02020603050405020304" pitchFamily="18" charset="0"/>
                <a:cs typeface="Times New Roman" panose="02020603050405020304" pitchFamily="18" charset="0"/>
              </a:rPr>
              <a:t>включает в себя:</a:t>
            </a:r>
          </a:p>
          <a:p>
            <a:r>
              <a:rPr lang="ru-RU" sz="1200" dirty="0">
                <a:latin typeface="Times New Roman" panose="02020603050405020304" pitchFamily="18" charset="0"/>
                <a:cs typeface="Times New Roman" panose="02020603050405020304" pitchFamily="18" charset="0"/>
              </a:rPr>
              <a:t>– присвоение и подтверждение классов судов с выдачей </a:t>
            </a:r>
            <a:r>
              <a:rPr lang="ru-RU" sz="1200" dirty="0" smtClean="0">
                <a:latin typeface="Times New Roman" panose="02020603050405020304" pitchFamily="18" charset="0"/>
                <a:cs typeface="Times New Roman" panose="02020603050405020304" pitchFamily="18" charset="0"/>
              </a:rPr>
              <a:t>соответствующих </a:t>
            </a:r>
            <a:r>
              <a:rPr lang="ru-RU" sz="1200" dirty="0">
                <a:latin typeface="Times New Roman" panose="02020603050405020304" pitchFamily="18" charset="0"/>
                <a:cs typeface="Times New Roman" panose="02020603050405020304" pitchFamily="18" charset="0"/>
              </a:rPr>
              <a:t>документов;</a:t>
            </a:r>
          </a:p>
          <a:p>
            <a:r>
              <a:rPr lang="ru-RU" sz="1200" dirty="0">
                <a:latin typeface="Times New Roman" panose="02020603050405020304" pitchFamily="18" charset="0"/>
                <a:cs typeface="Times New Roman" panose="02020603050405020304" pitchFamily="18" charset="0"/>
              </a:rPr>
              <a:t>– ведение учета классифицированных судов;</a:t>
            </a:r>
          </a:p>
          <a:p>
            <a:r>
              <a:rPr lang="ru-RU" sz="1200" dirty="0">
                <a:latin typeface="Times New Roman" panose="02020603050405020304" pitchFamily="18" charset="0"/>
                <a:cs typeface="Times New Roman" panose="02020603050405020304" pitchFamily="18" charset="0"/>
              </a:rPr>
              <a:t>– техническое наблюдение за выполнением правил при </a:t>
            </a:r>
            <a:r>
              <a:rPr lang="ru-RU" sz="1200" dirty="0" smtClean="0">
                <a:latin typeface="Times New Roman" panose="02020603050405020304" pitchFamily="18" charset="0"/>
                <a:cs typeface="Times New Roman" panose="02020603050405020304" pitchFamily="18" charset="0"/>
              </a:rPr>
              <a:t>проектировании</a:t>
            </a:r>
            <a:r>
              <a:rPr lang="ru-RU" sz="1200" dirty="0">
                <a:latin typeface="Times New Roman" panose="02020603050405020304" pitchFamily="18" charset="0"/>
                <a:cs typeface="Times New Roman" panose="02020603050405020304" pitchFamily="18" charset="0"/>
              </a:rPr>
              <a:t>, постройке, модернизации, ремонте и эксплуатации </a:t>
            </a:r>
            <a:r>
              <a:rPr lang="ru-RU" sz="1200" dirty="0" smtClean="0">
                <a:latin typeface="Times New Roman" panose="02020603050405020304" pitchFamily="18" charset="0"/>
                <a:cs typeface="Times New Roman" panose="02020603050405020304" pitchFamily="18" charset="0"/>
              </a:rPr>
              <a:t>судов</a:t>
            </a:r>
            <a:r>
              <a:rPr lang="ru-RU" sz="1200" dirty="0">
                <a:latin typeface="Times New Roman" panose="02020603050405020304" pitchFamily="18" charset="0"/>
                <a:cs typeface="Times New Roman" panose="02020603050405020304" pitchFamily="18" charset="0"/>
              </a:rPr>
              <a:t>, при изготовлении материалов и изделий;</a:t>
            </a:r>
          </a:p>
        </p:txBody>
      </p:sp>
    </p:spTree>
    <p:extLst>
      <p:ext uri="{BB962C8B-B14F-4D97-AF65-F5344CB8AC3E}">
        <p14:creationId xmlns:p14="http://schemas.microsoft.com/office/powerpoint/2010/main" val="8859116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6955750"/>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2.2.4. Федеральное агентство морского и речного </a:t>
            </a:r>
            <a:r>
              <a:rPr lang="ru-RU" sz="1400" b="1" i="1" dirty="0" smtClean="0">
                <a:latin typeface="Times New Roman" panose="02020603050405020304" pitchFamily="18" charset="0"/>
                <a:cs typeface="Times New Roman" panose="02020603050405020304" pitchFamily="18" charset="0"/>
              </a:rPr>
              <a:t>транспорта</a:t>
            </a:r>
          </a:p>
          <a:p>
            <a:endParaRPr lang="ru-RU" sz="1200" b="1" i="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Федеральное агентство морского и речного транспорта </a:t>
            </a:r>
            <a:r>
              <a:rPr lang="ru-RU" sz="1400" dirty="0">
                <a:latin typeface="Times New Roman" panose="02020603050405020304" pitchFamily="18" charset="0"/>
                <a:cs typeface="Times New Roman" panose="02020603050405020304" pitchFamily="18" charset="0"/>
              </a:rPr>
              <a:t>(</a:t>
            </a:r>
            <a:r>
              <a:rPr lang="ru-RU" sz="1400" dirty="0" err="1" smtClean="0">
                <a:latin typeface="Times New Roman" panose="02020603050405020304" pitchFamily="18" charset="0"/>
                <a:cs typeface="Times New Roman" panose="02020603050405020304" pitchFamily="18" charset="0"/>
              </a:rPr>
              <a:t>Росморречфлот</a:t>
            </a:r>
            <a:r>
              <a:rPr lang="ru-RU" sz="1400" dirty="0">
                <a:latin typeface="Times New Roman" panose="02020603050405020304" pitchFamily="18" charset="0"/>
                <a:cs typeface="Times New Roman" panose="02020603050405020304" pitchFamily="18" charset="0"/>
              </a:rPr>
              <a:t>) — федеральный орган исполнительной власти в </a:t>
            </a:r>
            <a:r>
              <a:rPr lang="ru-RU" sz="1400" dirty="0" smtClean="0">
                <a:latin typeface="Times New Roman" panose="02020603050405020304" pitchFamily="18" charset="0"/>
                <a:cs typeface="Times New Roman" panose="02020603050405020304" pitchFamily="18" charset="0"/>
              </a:rPr>
              <a:t>составе Министерства </a:t>
            </a:r>
            <a:r>
              <a:rPr lang="ru-RU" sz="1400" dirty="0">
                <a:latin typeface="Times New Roman" panose="02020603050405020304" pitchFamily="18" charset="0"/>
                <a:cs typeface="Times New Roman" panose="02020603050405020304" pitchFamily="18" charset="0"/>
              </a:rPr>
              <a:t>транспорта РФ, осуществляющий функции по </a:t>
            </a:r>
            <a:r>
              <a:rPr lang="ru-RU" sz="1400" dirty="0" smtClean="0">
                <a:latin typeface="Times New Roman" panose="02020603050405020304" pitchFamily="18" charset="0"/>
                <a:cs typeface="Times New Roman" panose="02020603050405020304" pitchFamily="18" charset="0"/>
              </a:rPr>
              <a:t>оказанию </a:t>
            </a:r>
            <a:r>
              <a:rPr lang="ru-RU" sz="1400" dirty="0">
                <a:latin typeface="Times New Roman" panose="02020603050405020304" pitchFamily="18" charset="0"/>
                <a:cs typeface="Times New Roman" panose="02020603050405020304" pitchFamily="18" charset="0"/>
              </a:rPr>
              <a:t>государственных услуг и управлению государственным </a:t>
            </a:r>
            <a:r>
              <a:rPr lang="ru-RU" sz="1400" dirty="0" smtClean="0">
                <a:latin typeface="Times New Roman" panose="02020603050405020304" pitchFamily="18" charset="0"/>
                <a:cs typeface="Times New Roman" panose="02020603050405020304" pitchFamily="18" charset="0"/>
              </a:rPr>
              <a:t>имуществом </a:t>
            </a:r>
            <a:r>
              <a:rPr lang="ru-RU" sz="1400" dirty="0">
                <a:latin typeface="Times New Roman" panose="02020603050405020304" pitchFamily="18" charset="0"/>
                <a:cs typeface="Times New Roman" panose="02020603050405020304" pitchFamily="18" charset="0"/>
              </a:rPr>
              <a:t>в сфере морского и речного транспорта, а также </a:t>
            </a:r>
            <a:r>
              <a:rPr lang="ru-RU" sz="1400" dirty="0" smtClean="0">
                <a:latin typeface="Times New Roman" panose="02020603050405020304" pitchFamily="18" charset="0"/>
                <a:cs typeface="Times New Roman" panose="02020603050405020304" pitchFamily="18" charset="0"/>
              </a:rPr>
              <a:t>функции по </a:t>
            </a:r>
            <a:r>
              <a:rPr lang="ru-RU" sz="1400" dirty="0">
                <a:latin typeface="Times New Roman" panose="02020603050405020304" pitchFamily="18" charset="0"/>
                <a:cs typeface="Times New Roman" panose="02020603050405020304" pitchFamily="18" charset="0"/>
              </a:rPr>
              <a:t>оказанию государственных услуг в области обеспечения </a:t>
            </a:r>
            <a:r>
              <a:rPr lang="ru-RU" sz="1400" dirty="0" smtClean="0">
                <a:latin typeface="Times New Roman" panose="02020603050405020304" pitchFamily="18" charset="0"/>
                <a:cs typeface="Times New Roman" panose="02020603050405020304" pitchFamily="18" charset="0"/>
              </a:rPr>
              <a:t>транспортной </a:t>
            </a:r>
            <a:r>
              <a:rPr lang="ru-RU" sz="1400" dirty="0">
                <a:latin typeface="Times New Roman" panose="02020603050405020304" pitchFamily="18" charset="0"/>
                <a:cs typeface="Times New Roman" panose="02020603050405020304" pitchFamily="18" charset="0"/>
              </a:rPr>
              <a:t>безопасности в этой </a:t>
            </a:r>
            <a:r>
              <a:rPr lang="ru-RU" sz="1400" dirty="0" smtClean="0">
                <a:latin typeface="Times New Roman" panose="02020603050405020304" pitchFamily="18" charset="0"/>
                <a:cs typeface="Times New Roman" panose="02020603050405020304" pitchFamily="18" charset="0"/>
              </a:rPr>
              <a:t>сфере. </a:t>
            </a:r>
          </a:p>
          <a:p>
            <a:r>
              <a:rPr lang="ru-RU" sz="1400" dirty="0" smtClean="0">
                <a:latin typeface="Times New Roman" panose="02020603050405020304" pitchFamily="18" charset="0"/>
                <a:cs typeface="Times New Roman" panose="02020603050405020304" pitchFamily="18" charset="0"/>
              </a:rPr>
              <a:t>Деятельность </a:t>
            </a:r>
            <a:r>
              <a:rPr lang="ru-RU" sz="1400" dirty="0" err="1">
                <a:latin typeface="Times New Roman" panose="02020603050405020304" pitchFamily="18" charset="0"/>
                <a:cs typeface="Times New Roman" panose="02020603050405020304" pitchFamily="18" charset="0"/>
              </a:rPr>
              <a:t>Росморречфлота</a:t>
            </a:r>
            <a:r>
              <a:rPr lang="ru-RU" sz="1400" dirty="0">
                <a:latin typeface="Times New Roman" panose="02020603050405020304" pitchFamily="18" charset="0"/>
                <a:cs typeface="Times New Roman" panose="02020603050405020304" pitchFamily="18" charset="0"/>
              </a:rPr>
              <a:t> направлена на реализацию </a:t>
            </a:r>
            <a:r>
              <a:rPr lang="ru-RU" sz="1400" dirty="0" smtClean="0">
                <a:latin typeface="Times New Roman" panose="02020603050405020304" pitchFamily="18" charset="0"/>
                <a:cs typeface="Times New Roman" panose="02020603050405020304" pitchFamily="18" charset="0"/>
              </a:rPr>
              <a:t>целей и </a:t>
            </a:r>
            <a:r>
              <a:rPr lang="ru-RU" sz="1400" dirty="0">
                <a:latin typeface="Times New Roman" panose="02020603050405020304" pitchFamily="18" charset="0"/>
                <a:cs typeface="Times New Roman" panose="02020603050405020304" pitchFamily="18" charset="0"/>
              </a:rPr>
              <a:t>задач, определенных посланиями Президента Российской </a:t>
            </a:r>
            <a:r>
              <a:rPr lang="ru-RU" sz="1400" dirty="0" smtClean="0">
                <a:latin typeface="Times New Roman" panose="02020603050405020304" pitchFamily="18" charset="0"/>
                <a:cs typeface="Times New Roman" panose="02020603050405020304" pitchFamily="18" charset="0"/>
              </a:rPr>
              <a:t>Федерации</a:t>
            </a:r>
            <a:r>
              <a:rPr lang="ru-RU" sz="1400" dirty="0">
                <a:latin typeface="Times New Roman" panose="02020603050405020304" pitchFamily="18" charset="0"/>
                <a:cs typeface="Times New Roman" panose="02020603050405020304" pitchFamily="18" charset="0"/>
              </a:rPr>
              <a:t>, решениями Морской коллегии при Правительстве РФ и </a:t>
            </a:r>
            <a:r>
              <a:rPr lang="ru-RU" sz="1400" dirty="0" smtClean="0">
                <a:latin typeface="Times New Roman" panose="02020603050405020304" pitchFamily="18" charset="0"/>
                <a:cs typeface="Times New Roman" panose="02020603050405020304" pitchFamily="18" charset="0"/>
              </a:rPr>
              <a:t>коллегии Министерства </a:t>
            </a:r>
            <a:r>
              <a:rPr lang="ru-RU" sz="1400" dirty="0">
                <a:latin typeface="Times New Roman" panose="02020603050405020304" pitchFamily="18" charset="0"/>
                <a:cs typeface="Times New Roman" panose="02020603050405020304" pitchFamily="18" charset="0"/>
              </a:rPr>
              <a:t>транспорта РФ, Транспортной стратегией </a:t>
            </a:r>
            <a:r>
              <a:rPr lang="ru-RU" sz="1400" dirty="0" smtClean="0">
                <a:latin typeface="Times New Roman" panose="02020603050405020304" pitchFamily="18" charset="0"/>
                <a:cs typeface="Times New Roman" panose="02020603050405020304" pitchFamily="18" charset="0"/>
              </a:rPr>
              <a:t>Российской Федерации </a:t>
            </a:r>
            <a:r>
              <a:rPr lang="ru-RU" sz="1400" dirty="0">
                <a:latin typeface="Times New Roman" panose="02020603050405020304" pitchFamily="18" charset="0"/>
                <a:cs typeface="Times New Roman" panose="02020603050405020304" pitchFamily="18" charset="0"/>
              </a:rPr>
              <a:t>на период до 2030 года. Приоритетными </a:t>
            </a:r>
            <a:r>
              <a:rPr lang="ru-RU" sz="1400" dirty="0" smtClean="0">
                <a:latin typeface="Times New Roman" panose="02020603050405020304" pitchFamily="18" charset="0"/>
                <a:cs typeface="Times New Roman" panose="02020603050405020304" pitchFamily="18" charset="0"/>
              </a:rPr>
              <a:t>направлениями в </a:t>
            </a:r>
            <a:r>
              <a:rPr lang="ru-RU" sz="1400" dirty="0">
                <a:latin typeface="Times New Roman" panose="02020603050405020304" pitchFamily="18" charset="0"/>
                <a:cs typeface="Times New Roman" panose="02020603050405020304" pitchFamily="18" charset="0"/>
              </a:rPr>
              <a:t>деятельности </a:t>
            </a:r>
            <a:r>
              <a:rPr lang="ru-RU" sz="1400" dirty="0" err="1">
                <a:latin typeface="Times New Roman" panose="02020603050405020304" pitchFamily="18" charset="0"/>
                <a:cs typeface="Times New Roman" panose="02020603050405020304" pitchFamily="18" charset="0"/>
              </a:rPr>
              <a:t>Росморречфлота</a:t>
            </a:r>
            <a:r>
              <a:rPr lang="ru-RU" sz="1400" dirty="0">
                <a:latin typeface="Times New Roman" panose="02020603050405020304" pitchFamily="18" charset="0"/>
                <a:cs typeface="Times New Roman" panose="02020603050405020304" pitchFamily="18" charset="0"/>
              </a:rPr>
              <a:t> являются развитие </a:t>
            </a:r>
            <a:r>
              <a:rPr lang="ru-RU" sz="1400" dirty="0" smtClean="0">
                <a:latin typeface="Times New Roman" panose="02020603050405020304" pitchFamily="18" charset="0"/>
                <a:cs typeface="Times New Roman" panose="02020603050405020304" pitchFamily="18" charset="0"/>
              </a:rPr>
              <a:t>современной и эффективной </a:t>
            </a:r>
            <a:r>
              <a:rPr lang="ru-RU" sz="1400" dirty="0">
                <a:latin typeface="Times New Roman" panose="02020603050405020304" pitchFamily="18" charset="0"/>
                <a:cs typeface="Times New Roman" panose="02020603050405020304" pitchFamily="18" charset="0"/>
              </a:rPr>
              <a:t>инфраструктуры морского и внутреннего водного </a:t>
            </a:r>
            <a:r>
              <a:rPr lang="ru-RU" sz="1400" dirty="0" smtClean="0">
                <a:latin typeface="Times New Roman" panose="02020603050405020304" pitchFamily="18" charset="0"/>
                <a:cs typeface="Times New Roman" panose="02020603050405020304" pitchFamily="18" charset="0"/>
              </a:rPr>
              <a:t>транспорта</a:t>
            </a:r>
            <a:r>
              <a:rPr lang="ru-RU" sz="1400" dirty="0">
                <a:latin typeface="Times New Roman" panose="02020603050405020304" pitchFamily="18" charset="0"/>
                <a:cs typeface="Times New Roman" panose="02020603050405020304" pitchFamily="18" charset="0"/>
              </a:rPr>
              <a:t>, реализация транзитного потенциала России, повышение </a:t>
            </a:r>
            <a:r>
              <a:rPr lang="ru-RU" sz="1400" dirty="0" smtClean="0">
                <a:latin typeface="Times New Roman" panose="02020603050405020304" pitchFamily="18" charset="0"/>
                <a:cs typeface="Times New Roman" panose="02020603050405020304" pitchFamily="18" charset="0"/>
              </a:rPr>
              <a:t>уровня </a:t>
            </a:r>
            <a:r>
              <a:rPr lang="ru-RU" sz="1400" dirty="0">
                <a:latin typeface="Times New Roman" panose="02020603050405020304" pitchFamily="18" charset="0"/>
                <a:cs typeface="Times New Roman" panose="02020603050405020304" pitchFamily="18" charset="0"/>
              </a:rPr>
              <a:t>безопасности мореплавания и судоходства и др.</a:t>
            </a:r>
          </a:p>
          <a:p>
            <a:r>
              <a:rPr lang="ru-RU" sz="1400" dirty="0">
                <a:latin typeface="Times New Roman" panose="02020603050405020304" pitchFamily="18" charset="0"/>
                <a:cs typeface="Times New Roman" panose="02020603050405020304" pitchFamily="18" charset="0"/>
              </a:rPr>
              <a:t>В состав </a:t>
            </a:r>
            <a:r>
              <a:rPr lang="ru-RU" sz="1400" dirty="0" err="1">
                <a:latin typeface="Times New Roman" panose="02020603050405020304" pitchFamily="18" charset="0"/>
                <a:cs typeface="Times New Roman" panose="02020603050405020304" pitchFamily="18" charset="0"/>
              </a:rPr>
              <a:t>Росморречфлота</a:t>
            </a:r>
            <a:r>
              <a:rPr lang="ru-RU" sz="1400" dirty="0">
                <a:latin typeface="Times New Roman" panose="02020603050405020304" pitchFamily="18" charset="0"/>
                <a:cs typeface="Times New Roman" panose="02020603050405020304" pitchFamily="18" charset="0"/>
              </a:rPr>
              <a:t> входят Федеральные </a:t>
            </a:r>
            <a:r>
              <a:rPr lang="ru-RU" sz="1400" dirty="0" smtClean="0">
                <a:latin typeface="Times New Roman" panose="02020603050405020304" pitchFamily="18" charset="0"/>
                <a:cs typeface="Times New Roman" panose="02020603050405020304" pitchFamily="18" charset="0"/>
              </a:rPr>
              <a:t>государственные унитарные </a:t>
            </a:r>
            <a:r>
              <a:rPr lang="ru-RU" sz="1400" dirty="0">
                <a:latin typeface="Times New Roman" panose="02020603050405020304" pitchFamily="18" charset="0"/>
                <a:cs typeface="Times New Roman" panose="02020603050405020304" pitchFamily="18" charset="0"/>
              </a:rPr>
              <a:t>предприятия: </a:t>
            </a:r>
            <a:r>
              <a:rPr lang="ru-RU" sz="1400" i="1" dirty="0">
                <a:latin typeface="Times New Roman" panose="02020603050405020304" pitchFamily="18" charset="0"/>
                <a:cs typeface="Times New Roman" panose="02020603050405020304" pitchFamily="18" charset="0"/>
              </a:rPr>
              <a:t>Администрации морских портов </a:t>
            </a:r>
            <a:r>
              <a:rPr lang="ru-RU" sz="1400" dirty="0">
                <a:latin typeface="Times New Roman" panose="02020603050405020304" pitchFamily="18" charset="0"/>
                <a:cs typeface="Times New Roman" panose="02020603050405020304" pitchFamily="18" charset="0"/>
              </a:rPr>
              <a:t>и </a:t>
            </a:r>
            <a:r>
              <a:rPr lang="ru-RU" sz="1400" i="1" dirty="0" smtClean="0">
                <a:latin typeface="Times New Roman" panose="02020603050405020304" pitchFamily="18" charset="0"/>
                <a:cs typeface="Times New Roman" panose="02020603050405020304" pitchFamily="18" charset="0"/>
              </a:rPr>
              <a:t>Администрации бассейнов </a:t>
            </a:r>
            <a:r>
              <a:rPr lang="ru-RU" sz="1400" i="1" dirty="0">
                <a:latin typeface="Times New Roman" panose="02020603050405020304" pitchFamily="18" charset="0"/>
                <a:cs typeface="Times New Roman" panose="02020603050405020304" pitchFamily="18" charset="0"/>
              </a:rPr>
              <a:t>внутренних водных путей</a:t>
            </a:r>
            <a:r>
              <a:rPr lang="ru-RU" sz="1400" dirty="0">
                <a:latin typeface="Times New Roman" panose="02020603050405020304" pitchFamily="18" charset="0"/>
                <a:cs typeface="Times New Roman" panose="02020603050405020304" pitchFamily="18" charset="0"/>
              </a:rPr>
              <a:t>, а также </a:t>
            </a:r>
            <a:r>
              <a:rPr lang="ru-RU" sz="1400" dirty="0" smtClean="0">
                <a:latin typeface="Times New Roman" panose="02020603050405020304" pitchFamily="18" charset="0"/>
                <a:cs typeface="Times New Roman" panose="02020603050405020304" pitchFamily="18" charset="0"/>
              </a:rPr>
              <a:t>Федеральное </a:t>
            </a:r>
            <a:r>
              <a:rPr lang="ru-RU" sz="1400" dirty="0">
                <a:latin typeface="Times New Roman" panose="02020603050405020304" pitchFamily="18" charset="0"/>
                <a:cs typeface="Times New Roman" panose="02020603050405020304" pitchFamily="18" charset="0"/>
              </a:rPr>
              <a:t>бюджетное учреждение «</a:t>
            </a:r>
            <a:r>
              <a:rPr lang="ru-RU" sz="1400" i="1" dirty="0">
                <a:latin typeface="Times New Roman" panose="02020603050405020304" pitchFamily="18" charset="0"/>
                <a:cs typeface="Times New Roman" panose="02020603050405020304" pitchFamily="18" charset="0"/>
              </a:rPr>
              <a:t>Служба морской безопасности</a:t>
            </a:r>
            <a:r>
              <a:rPr lang="ru-RU" sz="1400" dirty="0" smtClean="0">
                <a:latin typeface="Times New Roman" panose="02020603050405020304" pitchFamily="18" charset="0"/>
                <a:cs typeface="Times New Roman" panose="02020603050405020304" pitchFamily="18" charset="0"/>
              </a:rPr>
              <a:t>», </a:t>
            </a:r>
            <a:r>
              <a:rPr lang="ru-RU" sz="1400" dirty="0" smtClean="0"/>
              <a:t>специализирующееся </a:t>
            </a:r>
            <a:r>
              <a:rPr lang="ru-RU" sz="1400" dirty="0"/>
              <a:t>в области обеспечения безопасности </a:t>
            </a:r>
            <a:r>
              <a:rPr lang="ru-RU" sz="1400" dirty="0" smtClean="0"/>
              <a:t>объектов морского </a:t>
            </a:r>
            <a:r>
              <a:rPr lang="ru-RU" sz="1400" dirty="0"/>
              <a:t>и речного транспорта, находящихся в ведении </a:t>
            </a:r>
            <a:r>
              <a:rPr lang="ru-RU" sz="1400" dirty="0" smtClean="0"/>
              <a:t>Федерального </a:t>
            </a:r>
            <a:r>
              <a:rPr lang="ru-RU" sz="1400" dirty="0"/>
              <a:t>агентства морского и речного транспорта.</a:t>
            </a:r>
          </a:p>
          <a:p>
            <a:r>
              <a:rPr lang="ru-RU" sz="1400" dirty="0" err="1"/>
              <a:t>Росморречфлот</a:t>
            </a:r>
            <a:r>
              <a:rPr lang="ru-RU" sz="1400" dirty="0"/>
              <a:t> реализует одну из приоритетных целей </a:t>
            </a:r>
            <a:r>
              <a:rPr lang="ru-RU" sz="1400" dirty="0" smtClean="0"/>
              <a:t>развития </a:t>
            </a:r>
            <a:r>
              <a:rPr lang="ru-RU" sz="1400" dirty="0"/>
              <a:t>транспорта на период до 2030 года — повышение уровня </a:t>
            </a:r>
            <a:r>
              <a:rPr lang="ru-RU" sz="1400" dirty="0" smtClean="0"/>
              <a:t>безопасности </a:t>
            </a:r>
            <a:r>
              <a:rPr lang="ru-RU" sz="1400" dirty="0"/>
              <a:t>транспортной системы, в том числе путем подготовки </a:t>
            </a:r>
            <a:r>
              <a:rPr lang="ru-RU" sz="1400" dirty="0" smtClean="0"/>
              <a:t>квалифицированных </a:t>
            </a:r>
            <a:r>
              <a:rPr lang="ru-RU" sz="1400" dirty="0"/>
              <a:t>кадров.</a:t>
            </a:r>
          </a:p>
          <a:p>
            <a:r>
              <a:rPr lang="ru-RU" sz="1400" dirty="0" err="1"/>
              <a:t>Росморречфлоту</a:t>
            </a:r>
            <a:r>
              <a:rPr lang="ru-RU" sz="1400" dirty="0"/>
              <a:t> подведомственны 5 учебных заведений, </a:t>
            </a:r>
            <a:r>
              <a:rPr lang="ru-RU" sz="1400" dirty="0" smtClean="0"/>
              <a:t>осуществляющих </a:t>
            </a:r>
            <a:r>
              <a:rPr lang="ru-RU" sz="1400" dirty="0"/>
              <a:t>подготовку высококвалифицированных кадров </a:t>
            </a:r>
            <a:r>
              <a:rPr lang="ru-RU" sz="1400" dirty="0" smtClean="0"/>
              <a:t>для Морской отрасли</a:t>
            </a:r>
            <a:r>
              <a:rPr lang="ru-RU" sz="1400" dirty="0"/>
              <a:t>: Государственный университет морского и </a:t>
            </a:r>
            <a:r>
              <a:rPr lang="ru-RU" sz="1400" dirty="0" smtClean="0"/>
              <a:t>речного флота </a:t>
            </a:r>
            <a:r>
              <a:rPr lang="ru-RU" sz="1400" dirty="0"/>
              <a:t>имени адмирала С. О. Макарова; Государственный </a:t>
            </a:r>
            <a:r>
              <a:rPr lang="ru-RU" sz="1400" dirty="0" smtClean="0"/>
              <a:t>морской университет </a:t>
            </a:r>
            <a:r>
              <a:rPr lang="ru-RU" sz="1400" dirty="0"/>
              <a:t>имени адмирала Ф. Ф. Ушакова; Морской </a:t>
            </a:r>
            <a:r>
              <a:rPr lang="ru-RU" sz="1400" dirty="0" smtClean="0"/>
              <a:t>государственный университет </a:t>
            </a:r>
            <a:r>
              <a:rPr lang="ru-RU" sz="1400" dirty="0"/>
              <a:t>имени адмирала Г. И. </a:t>
            </a:r>
            <a:r>
              <a:rPr lang="ru-RU" sz="1400" dirty="0" err="1"/>
              <a:t>Невельского</a:t>
            </a:r>
            <a:r>
              <a:rPr lang="ru-RU" sz="1400" dirty="0"/>
              <a:t>; </a:t>
            </a:r>
            <a:r>
              <a:rPr lang="ru-RU" sz="1400" dirty="0" smtClean="0"/>
              <a:t>Волжский государственный </a:t>
            </a:r>
            <a:r>
              <a:rPr lang="ru-RU" sz="1400" dirty="0"/>
              <a:t>университет водного транспорта; </a:t>
            </a:r>
            <a:r>
              <a:rPr lang="ru-RU" sz="1400" dirty="0" smtClean="0"/>
              <a:t>Сибирский государственный </a:t>
            </a:r>
            <a:r>
              <a:rPr lang="ru-RU" sz="1400" dirty="0"/>
              <a:t>университет водного транспорта.</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2971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9140964"/>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2.3. Международный кодекс для </a:t>
            </a:r>
            <a:r>
              <a:rPr lang="ru-RU" sz="1400" b="1" dirty="0" smtClean="0">
                <a:latin typeface="Times New Roman" panose="02020603050405020304" pitchFamily="18" charset="0"/>
                <a:cs typeface="Times New Roman" panose="02020603050405020304" pitchFamily="18" charset="0"/>
              </a:rPr>
              <a:t>судов, </a:t>
            </a:r>
            <a:r>
              <a:rPr lang="ru-RU" sz="1400" b="1" dirty="0" err="1" smtClean="0">
                <a:latin typeface="Times New Roman" panose="02020603050405020304" pitchFamily="18" charset="0"/>
                <a:cs typeface="Times New Roman" panose="02020603050405020304" pitchFamily="18" charset="0"/>
              </a:rPr>
              <a:t>эксплуатирующихся</a:t>
            </a:r>
            <a:r>
              <a:rPr lang="ru-RU" sz="1400" b="1" dirty="0" smtClean="0">
                <a:latin typeface="Times New Roman" panose="02020603050405020304" pitchFamily="18" charset="0"/>
                <a:cs typeface="Times New Roman" panose="02020603050405020304" pitchFamily="18" charset="0"/>
              </a:rPr>
              <a:t> </a:t>
            </a:r>
            <a:r>
              <a:rPr lang="ru-RU" sz="1400" b="1" dirty="0">
                <a:latin typeface="Times New Roman" panose="02020603050405020304" pitchFamily="18" charset="0"/>
                <a:cs typeface="Times New Roman" panose="02020603050405020304" pitchFamily="18" charset="0"/>
              </a:rPr>
              <a:t>в полярных водах</a:t>
            </a:r>
          </a:p>
          <a:p>
            <a:r>
              <a:rPr lang="ru-RU" sz="1400" b="1" dirty="0">
                <a:latin typeface="Times New Roman" panose="02020603050405020304" pitchFamily="18" charset="0"/>
                <a:cs typeface="Times New Roman" panose="02020603050405020304" pitchFamily="18" charset="0"/>
              </a:rPr>
              <a:t>(Полярный кодекс</a:t>
            </a:r>
            <a:r>
              <a:rPr lang="ru-RU" sz="1400" b="1" dirty="0" smtClean="0">
                <a:latin typeface="Times New Roman" panose="02020603050405020304" pitchFamily="18" charset="0"/>
                <a:cs typeface="Times New Roman" panose="02020603050405020304" pitchFamily="18" charset="0"/>
              </a:rPr>
              <a:t>)</a:t>
            </a:r>
          </a:p>
          <a:p>
            <a:endParaRPr lang="ru-RU" sz="1200" b="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С 1 января 2017 г. начал действовать Международный </a:t>
            </a:r>
            <a:r>
              <a:rPr lang="ru-RU" sz="1200" dirty="0" smtClean="0">
                <a:latin typeface="Times New Roman" panose="02020603050405020304" pitchFamily="18" charset="0"/>
                <a:cs typeface="Times New Roman" panose="02020603050405020304" pitchFamily="18" charset="0"/>
              </a:rPr>
              <a:t>кодекс для </a:t>
            </a:r>
            <a:r>
              <a:rPr lang="ru-RU" sz="1200" dirty="0">
                <a:latin typeface="Times New Roman" panose="02020603050405020304" pitchFamily="18" charset="0"/>
                <a:cs typeface="Times New Roman" panose="02020603050405020304" pitchFamily="18" charset="0"/>
              </a:rPr>
              <a:t>судов, </a:t>
            </a:r>
            <a:r>
              <a:rPr lang="ru-RU" sz="1200" dirty="0" err="1">
                <a:latin typeface="Times New Roman" panose="02020603050405020304" pitchFamily="18" charset="0"/>
                <a:cs typeface="Times New Roman" panose="02020603050405020304" pitchFamily="18" charset="0"/>
              </a:rPr>
              <a:t>эксплуатирующихся</a:t>
            </a:r>
            <a:r>
              <a:rPr lang="ru-RU" sz="1200" dirty="0">
                <a:latin typeface="Times New Roman" panose="02020603050405020304" pitchFamily="18" charset="0"/>
                <a:cs typeface="Times New Roman" panose="02020603050405020304" pitchFamily="18" charset="0"/>
              </a:rPr>
              <a:t> в полярных водах, </a:t>
            </a:r>
            <a:r>
              <a:rPr lang="ru-RU" sz="1200" i="1" dirty="0">
                <a:latin typeface="Times New Roman" panose="02020603050405020304" pitchFamily="18" charset="0"/>
                <a:cs typeface="Times New Roman" panose="02020603050405020304" pitchFamily="18" charset="0"/>
              </a:rPr>
              <a:t>англ. </a:t>
            </a:r>
            <a:r>
              <a:rPr lang="ru-RU" sz="1200" dirty="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International</a:t>
            </a:r>
            <a:r>
              <a:rPr lang="ru-RU" sz="1200" dirty="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Code </a:t>
            </a:r>
            <a:r>
              <a:rPr lang="en-US" sz="1200" dirty="0">
                <a:latin typeface="Times New Roman" panose="02020603050405020304" pitchFamily="18" charset="0"/>
                <a:cs typeface="Times New Roman" panose="02020603050405020304" pitchFamily="18" charset="0"/>
              </a:rPr>
              <a:t>for Ships Operating in Polar Waters (</a:t>
            </a:r>
            <a:r>
              <a:rPr lang="en-US" sz="1200" dirty="0" err="1">
                <a:latin typeface="Times New Roman" panose="02020603050405020304" pitchFamily="18" charset="0"/>
                <a:cs typeface="Times New Roman" panose="02020603050405020304" pitchFamily="18" charset="0"/>
              </a:rPr>
              <a:t>сокращенное</a:t>
            </a:r>
            <a:r>
              <a:rPr lang="en-US" sz="1200" dirty="0">
                <a:latin typeface="Times New Roman" panose="02020603050405020304" pitchFamily="18" charset="0"/>
                <a:cs typeface="Times New Roman" panose="02020603050405020304" pitchFamily="18" charset="0"/>
              </a:rPr>
              <a:t> </a:t>
            </a:r>
            <a:r>
              <a:rPr lang="en-US" sz="1200" dirty="0" err="1" smtClean="0">
                <a:latin typeface="Times New Roman" panose="02020603050405020304" pitchFamily="18" charset="0"/>
                <a:cs typeface="Times New Roman" panose="02020603050405020304" pitchFamily="18" charset="0"/>
              </a:rPr>
              <a:t>на</a:t>
            </a:r>
            <a:r>
              <a:rPr lang="ru-RU" sz="1200" dirty="0" smtClean="0">
                <a:latin typeface="Times New Roman" panose="02020603050405020304" pitchFamily="18" charset="0"/>
                <a:cs typeface="Times New Roman" panose="02020603050405020304" pitchFamily="18" charset="0"/>
              </a:rPr>
              <a:t>именование </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Polar</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Code</a:t>
            </a:r>
            <a:r>
              <a:rPr lang="ru-RU" sz="1200" dirty="0">
                <a:latin typeface="Times New Roman" panose="02020603050405020304" pitchFamily="18" charset="0"/>
                <a:cs typeface="Times New Roman" panose="02020603050405020304" pitchFamily="18" charset="0"/>
              </a:rPr>
              <a:t>, Полярный кодекс) — новый </a:t>
            </a:r>
            <a:r>
              <a:rPr lang="ru-RU" sz="1200" dirty="0" smtClean="0">
                <a:latin typeface="Times New Roman" panose="02020603050405020304" pitchFamily="18" charset="0"/>
                <a:cs typeface="Times New Roman" panose="02020603050405020304" pitchFamily="18" charset="0"/>
              </a:rPr>
              <a:t>международно-правовой </a:t>
            </a:r>
            <a:r>
              <a:rPr lang="ru-RU" sz="1200" dirty="0">
                <a:latin typeface="Times New Roman" panose="02020603050405020304" pitchFamily="18" charset="0"/>
                <a:cs typeface="Times New Roman" panose="02020603050405020304" pitchFamily="18" charset="0"/>
              </a:rPr>
              <a:t>документ, вносящий существенные уточнения в </a:t>
            </a:r>
            <a:r>
              <a:rPr lang="ru-RU" sz="1200" dirty="0" smtClean="0">
                <a:latin typeface="Times New Roman" panose="02020603050405020304" pitchFamily="18" charset="0"/>
                <a:cs typeface="Times New Roman" panose="02020603050405020304" pitchFamily="18" charset="0"/>
              </a:rPr>
              <a:t>правовой </a:t>
            </a:r>
            <a:r>
              <a:rPr lang="ru-RU" sz="1200" dirty="0">
                <a:latin typeface="Times New Roman" panose="02020603050405020304" pitchFamily="18" charset="0"/>
                <a:cs typeface="Times New Roman" panose="02020603050405020304" pitchFamily="18" charset="0"/>
              </a:rPr>
              <a:t>режим судоходства в водах Арктики и Антарктики.</a:t>
            </a:r>
          </a:p>
          <a:p>
            <a:r>
              <a:rPr lang="ru-RU" sz="1200" dirty="0">
                <a:latin typeface="Times New Roman" panose="02020603050405020304" pitchFamily="18" charset="0"/>
                <a:cs typeface="Times New Roman" panose="02020603050405020304" pitchFamily="18" charset="0"/>
              </a:rPr>
              <a:t>Концепция и нормативное содержание этого документа </a:t>
            </a:r>
            <a:r>
              <a:rPr lang="ru-RU" sz="1200" dirty="0" smtClean="0">
                <a:latin typeface="Times New Roman" panose="02020603050405020304" pitchFamily="18" charset="0"/>
                <a:cs typeface="Times New Roman" panose="02020603050405020304" pitchFamily="18" charset="0"/>
              </a:rPr>
              <a:t>разрабатывались </a:t>
            </a:r>
            <a:r>
              <a:rPr lang="ru-RU" sz="1200" dirty="0">
                <a:latin typeface="Times New Roman" panose="02020603050405020304" pitchFamily="18" charset="0"/>
                <a:cs typeface="Times New Roman" panose="02020603050405020304" pitchFamily="18" charset="0"/>
              </a:rPr>
              <a:t>более 20 лет, а прогнозы его применения, выдвинутые в </a:t>
            </a:r>
            <a:r>
              <a:rPr lang="ru-RU" sz="1200" dirty="0" smtClean="0">
                <a:latin typeface="Times New Roman" panose="02020603050405020304" pitchFamily="18" charset="0"/>
                <a:cs typeface="Times New Roman" panose="02020603050405020304" pitchFamily="18" charset="0"/>
              </a:rPr>
              <a:t>зарубежных </a:t>
            </a:r>
            <a:r>
              <a:rPr lang="ru-RU" sz="1200" dirty="0">
                <a:latin typeface="Times New Roman" panose="02020603050405020304" pitchFamily="18" charset="0"/>
                <a:cs typeface="Times New Roman" panose="02020603050405020304" pitchFamily="18" charset="0"/>
              </a:rPr>
              <a:t>исследованиях, разные. Совпадающая же оценка </a:t>
            </a:r>
            <a:r>
              <a:rPr lang="ru-RU" sz="1200" dirty="0" smtClean="0">
                <a:latin typeface="Times New Roman" panose="02020603050405020304" pitchFamily="18" charset="0"/>
                <a:cs typeface="Times New Roman" panose="02020603050405020304" pitchFamily="18" charset="0"/>
              </a:rPr>
              <a:t>этого документа </a:t>
            </a:r>
            <a:r>
              <a:rPr lang="ru-RU" sz="1200" dirty="0">
                <a:latin typeface="Times New Roman" panose="02020603050405020304" pitchFamily="18" charset="0"/>
                <a:cs typeface="Times New Roman" panose="02020603050405020304" pitchFamily="18" charset="0"/>
              </a:rPr>
              <a:t>сводится к весьма общей констатации того, что он </a:t>
            </a:r>
            <a:r>
              <a:rPr lang="ru-RU" sz="1200" dirty="0" smtClean="0">
                <a:latin typeface="Times New Roman" panose="02020603050405020304" pitchFamily="18" charset="0"/>
                <a:cs typeface="Times New Roman" panose="02020603050405020304" pitchFamily="18" charset="0"/>
              </a:rPr>
              <a:t>имеет гармонизирующее </a:t>
            </a:r>
            <a:r>
              <a:rPr lang="ru-RU" sz="1200" dirty="0">
                <a:latin typeface="Times New Roman" panose="02020603050405020304" pitchFamily="18" charset="0"/>
                <a:cs typeface="Times New Roman" panose="02020603050405020304" pitchFamily="18" charset="0"/>
              </a:rPr>
              <a:t>значение для будущего </a:t>
            </a:r>
            <a:r>
              <a:rPr lang="ru-RU" sz="1200" dirty="0" smtClean="0">
                <a:latin typeface="Times New Roman" panose="02020603050405020304" pitchFamily="18" charset="0"/>
                <a:cs typeface="Times New Roman" panose="02020603050405020304" pitchFamily="18" charset="0"/>
              </a:rPr>
              <a:t>международно-правового режима </a:t>
            </a:r>
            <a:r>
              <a:rPr lang="ru-RU" sz="1200" dirty="0">
                <a:latin typeface="Times New Roman" panose="02020603050405020304" pitchFamily="18" charset="0"/>
                <a:cs typeface="Times New Roman" panose="02020603050405020304" pitchFamily="18" charset="0"/>
              </a:rPr>
              <a:t>судоходства в полярных районах, прежде всего, в </a:t>
            </a:r>
            <a:r>
              <a:rPr lang="ru-RU" sz="1200" dirty="0" smtClean="0">
                <a:latin typeface="Times New Roman" panose="02020603050405020304" pitchFamily="18" charset="0"/>
                <a:cs typeface="Times New Roman" panose="02020603050405020304" pitchFamily="18" charset="0"/>
              </a:rPr>
              <a:t>Северном Ледовитом </a:t>
            </a:r>
            <a:r>
              <a:rPr lang="ru-RU" sz="1200" dirty="0">
                <a:latin typeface="Times New Roman" panose="02020603050405020304" pitchFamily="18" charset="0"/>
                <a:cs typeface="Times New Roman" panose="02020603050405020304" pitchFamily="18" charset="0"/>
              </a:rPr>
              <a:t>океане, особенно для прибрежных к нему </a:t>
            </a:r>
            <a:r>
              <a:rPr lang="ru-RU" sz="1200" dirty="0" smtClean="0">
                <a:latin typeface="Times New Roman" panose="02020603050405020304" pitchFamily="18" charset="0"/>
                <a:cs typeface="Times New Roman" panose="02020603050405020304" pitchFamily="18" charset="0"/>
              </a:rPr>
              <a:t>арктических государств</a:t>
            </a:r>
            <a:r>
              <a:rPr lang="ru-RU" sz="1200" dirty="0">
                <a:latin typeface="Times New Roman" panose="02020603050405020304" pitchFamily="18" charset="0"/>
                <a:cs typeface="Times New Roman" panose="02020603050405020304" pitchFamily="18" charset="0"/>
              </a:rPr>
              <a:t>, прежде всего для России и Канады, имеющих самые </a:t>
            </a:r>
            <a:r>
              <a:rPr lang="ru-RU" sz="1200" dirty="0" smtClean="0">
                <a:latin typeface="Times New Roman" panose="02020603050405020304" pitchFamily="18" charset="0"/>
                <a:cs typeface="Times New Roman" panose="02020603050405020304" pitchFamily="18" charset="0"/>
              </a:rPr>
              <a:t>протяженные </a:t>
            </a:r>
            <a:r>
              <a:rPr lang="ru-RU" sz="1200" dirty="0">
                <a:latin typeface="Times New Roman" panose="02020603050405020304" pitchFamily="18" charset="0"/>
                <a:cs typeface="Times New Roman" panose="02020603050405020304" pitchFamily="18" charset="0"/>
              </a:rPr>
              <a:t>арктические побережья, вдоль которых проходят, </a:t>
            </a:r>
            <a:r>
              <a:rPr lang="ru-RU" sz="1200" dirty="0" smtClean="0">
                <a:latin typeface="Times New Roman" panose="02020603050405020304" pitchFamily="18" charset="0"/>
                <a:cs typeface="Times New Roman" panose="02020603050405020304" pitchFamily="18" charset="0"/>
              </a:rPr>
              <a:t>соответственно</a:t>
            </a:r>
            <a:r>
              <a:rPr lang="ru-RU" sz="1200" dirty="0">
                <a:latin typeface="Times New Roman" panose="02020603050405020304" pitchFamily="18" charset="0"/>
                <a:cs typeface="Times New Roman" panose="02020603050405020304" pitchFamily="18" charset="0"/>
              </a:rPr>
              <a:t>, Северный морской путь и Северо-Западный проход</a:t>
            </a:r>
            <a:r>
              <a:rPr lang="ru-RU" sz="1200" dirty="0" smtClean="0">
                <a:latin typeface="Times New Roman" panose="02020603050405020304" pitchFamily="18" charset="0"/>
                <a:cs typeface="Times New Roman" panose="02020603050405020304" pitchFamily="18" charset="0"/>
              </a:rPr>
              <a:t>.</a:t>
            </a:r>
          </a:p>
          <a:p>
            <a:r>
              <a:rPr lang="ru-RU" sz="1200" b="1" dirty="0">
                <a:latin typeface="Times New Roman" panose="02020603050405020304" pitchFamily="18" charset="0"/>
                <a:cs typeface="Times New Roman" panose="02020603050405020304" pitchFamily="18" charset="0"/>
              </a:rPr>
              <a:t>Структура Полярного кодекса. </a:t>
            </a:r>
            <a:r>
              <a:rPr lang="ru-RU" sz="1200" dirty="0">
                <a:latin typeface="Times New Roman" panose="02020603050405020304" pitchFamily="18" charset="0"/>
                <a:cs typeface="Times New Roman" panose="02020603050405020304" pitchFamily="18" charset="0"/>
              </a:rPr>
              <a:t>Полярный кодекс, являясь </a:t>
            </a:r>
            <a:r>
              <a:rPr lang="ru-RU" sz="1200" dirty="0" err="1">
                <a:latin typeface="Times New Roman" panose="02020603050405020304" pitchFamily="18" charset="0"/>
                <a:cs typeface="Times New Roman" panose="02020603050405020304" pitchFamily="18" charset="0"/>
              </a:rPr>
              <a:t>ме</a:t>
            </a:r>
            <a:r>
              <a:rPr lang="ru-RU" sz="1200" dirty="0">
                <a:latin typeface="Times New Roman" panose="02020603050405020304" pitchFamily="18" charset="0"/>
                <a:cs typeface="Times New Roman" panose="02020603050405020304" pitchFamily="18" charset="0"/>
              </a:rPr>
              <a:t>-</a:t>
            </a:r>
          </a:p>
          <a:p>
            <a:r>
              <a:rPr lang="ru-RU" sz="1200" dirty="0" err="1">
                <a:latin typeface="Times New Roman" panose="02020603050405020304" pitchFamily="18" charset="0"/>
                <a:cs typeface="Times New Roman" panose="02020603050405020304" pitchFamily="18" charset="0"/>
              </a:rPr>
              <a:t>ждународно</a:t>
            </a:r>
            <a:r>
              <a:rPr lang="ru-RU" sz="1200" dirty="0">
                <a:latin typeface="Times New Roman" panose="02020603050405020304" pitchFamily="18" charset="0"/>
                <a:cs typeface="Times New Roman" panose="02020603050405020304" pitchFamily="18" charset="0"/>
              </a:rPr>
              <a:t>-правовым актом, устанавливает согласованные </a:t>
            </a:r>
            <a:r>
              <a:rPr lang="ru-RU" sz="1200" dirty="0" smtClean="0">
                <a:latin typeface="Times New Roman" panose="02020603050405020304" pitchFamily="18" charset="0"/>
                <a:cs typeface="Times New Roman" panose="02020603050405020304" pitchFamily="18" charset="0"/>
              </a:rPr>
              <a:t>государствами </a:t>
            </a:r>
            <a:r>
              <a:rPr lang="ru-RU" sz="1200" dirty="0">
                <a:latin typeface="Times New Roman" panose="02020603050405020304" pitchFamily="18" charset="0"/>
                <a:cs typeface="Times New Roman" panose="02020603050405020304" pitchFamily="18" charset="0"/>
              </a:rPr>
              <a:t>правила об эксплуатации судов в полярных районах.</a:t>
            </a:r>
          </a:p>
          <a:p>
            <a:r>
              <a:rPr lang="ru-RU" sz="1200" dirty="0">
                <a:latin typeface="Times New Roman" panose="02020603050405020304" pitchFamily="18" charset="0"/>
                <a:cs typeface="Times New Roman" panose="02020603050405020304" pitchFamily="18" charset="0"/>
              </a:rPr>
              <a:t>«Структура кодекса (</a:t>
            </a:r>
            <a:r>
              <a:rPr lang="ru-RU" sz="1200" dirty="0" err="1">
                <a:latin typeface="Times New Roman" panose="02020603050405020304" pitchFamily="18" charset="0"/>
                <a:cs typeface="Times New Roman" panose="02020603050405020304" pitchFamily="18" charset="0"/>
              </a:rPr>
              <a:t>Structure</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of</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the</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Code</a:t>
            </a:r>
            <a:r>
              <a:rPr lang="ru-RU" sz="1200" dirty="0">
                <a:latin typeface="Times New Roman" panose="02020603050405020304" pitchFamily="18" charset="0"/>
                <a:cs typeface="Times New Roman" panose="02020603050405020304" pitchFamily="18" charset="0"/>
              </a:rPr>
              <a:t>)» обозначена так: </a:t>
            </a:r>
            <a:r>
              <a:rPr lang="ru-RU" sz="1200" dirty="0" smtClean="0">
                <a:latin typeface="Times New Roman" panose="02020603050405020304" pitchFamily="18" charset="0"/>
                <a:cs typeface="Times New Roman" panose="02020603050405020304" pitchFamily="18" charset="0"/>
              </a:rPr>
              <a:t>Полярный </a:t>
            </a:r>
            <a:r>
              <a:rPr lang="ru-RU" sz="1200" dirty="0">
                <a:latin typeface="Times New Roman" panose="02020603050405020304" pitchFamily="18" charset="0"/>
                <a:cs typeface="Times New Roman" panose="02020603050405020304" pitchFamily="18" charset="0"/>
              </a:rPr>
              <a:t>кодекс состоит из введения и частей I и II.</a:t>
            </a:r>
          </a:p>
          <a:p>
            <a:r>
              <a:rPr lang="ru-RU" sz="1200" b="1" dirty="0">
                <a:latin typeface="Times New Roman" panose="02020603050405020304" pitchFamily="18" charset="0"/>
                <a:cs typeface="Times New Roman" panose="02020603050405020304" pitchFamily="18" charset="0"/>
              </a:rPr>
              <a:t>Введение </a:t>
            </a:r>
            <a:r>
              <a:rPr lang="ru-RU" sz="1200" dirty="0">
                <a:latin typeface="Times New Roman" panose="02020603050405020304" pitchFamily="18" charset="0"/>
                <a:cs typeface="Times New Roman" panose="02020603050405020304" pitchFamily="18" charset="0"/>
              </a:rPr>
              <a:t>«содержит обязательные положения (</a:t>
            </a:r>
            <a:r>
              <a:rPr lang="ru-RU" sz="1200" dirty="0" err="1" smtClean="0">
                <a:latin typeface="Times New Roman" panose="02020603050405020304" pitchFamily="18" charset="0"/>
                <a:cs typeface="Times New Roman" panose="02020603050405020304" pitchFamily="18" charset="0"/>
              </a:rPr>
              <a:t>mandatory</a:t>
            </a:r>
            <a:r>
              <a:rPr lang="ru-RU" sz="1200" dirty="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provisions</a:t>
            </a:r>
            <a:r>
              <a:rPr lang="ru-RU" sz="1200" dirty="0">
                <a:latin typeface="Times New Roman" panose="02020603050405020304" pitchFamily="18" charset="0"/>
                <a:cs typeface="Times New Roman" panose="02020603050405020304" pitchFamily="18" charset="0"/>
              </a:rPr>
              <a:t>)», применимые к обеим частям. Во введении </a:t>
            </a:r>
            <a:r>
              <a:rPr lang="ru-RU" sz="1200" dirty="0" smtClean="0">
                <a:latin typeface="Times New Roman" panose="02020603050405020304" pitchFamily="18" charset="0"/>
                <a:cs typeface="Times New Roman" panose="02020603050405020304" pitchFamily="18" charset="0"/>
              </a:rPr>
              <a:t>определены, в </a:t>
            </a:r>
            <a:r>
              <a:rPr lang="ru-RU" sz="1200" dirty="0">
                <a:latin typeface="Times New Roman" panose="02020603050405020304" pitchFamily="18" charset="0"/>
                <a:cs typeface="Times New Roman" panose="02020603050405020304" pitchFamily="18" charset="0"/>
              </a:rPr>
              <a:t>частности, цели кодекса; термины; список источников </a:t>
            </a:r>
            <a:r>
              <a:rPr lang="ru-RU" sz="1200" dirty="0" smtClean="0">
                <a:latin typeface="Times New Roman" panose="02020603050405020304" pitchFamily="18" charset="0"/>
                <a:cs typeface="Times New Roman" panose="02020603050405020304" pitchFamily="18" charset="0"/>
              </a:rPr>
              <a:t>опасностей</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в </a:t>
            </a:r>
            <a:r>
              <a:rPr lang="ru-RU" sz="1200" dirty="0">
                <a:latin typeface="Times New Roman" panose="02020603050405020304" pitchFamily="18" charset="0"/>
                <a:cs typeface="Times New Roman" panose="02020603050405020304" pitchFamily="18" charset="0"/>
              </a:rPr>
              <a:t>полярных водах; географические границы района действия кодекса.</a:t>
            </a:r>
          </a:p>
          <a:p>
            <a:r>
              <a:rPr lang="ru-RU" sz="1200" b="1" dirty="0">
                <a:latin typeface="Times New Roman" panose="02020603050405020304" pitchFamily="18" charset="0"/>
                <a:cs typeface="Times New Roman" panose="02020603050405020304" pitchFamily="18" charset="0"/>
              </a:rPr>
              <a:t>Часть I </a:t>
            </a:r>
            <a:r>
              <a:rPr lang="ru-RU" sz="1200" dirty="0">
                <a:latin typeface="Times New Roman" panose="02020603050405020304" pitchFamily="18" charset="0"/>
                <a:cs typeface="Times New Roman" panose="02020603050405020304" pitchFamily="18" charset="0"/>
              </a:rPr>
              <a:t>кодекса названа «Меры по обеспечению безопасности</a:t>
            </a:r>
          </a:p>
          <a:p>
            <a:r>
              <a:rPr lang="ru-RU" sz="1200" dirty="0">
                <a:latin typeface="Times New Roman" panose="02020603050405020304" pitchFamily="18" charset="0"/>
                <a:cs typeface="Times New Roman" panose="02020603050405020304" pitchFamily="18" charset="0"/>
              </a:rPr>
              <a:t>(</a:t>
            </a:r>
            <a:r>
              <a:rPr lang="ru-RU" sz="1200" dirty="0" err="1">
                <a:latin typeface="Times New Roman" panose="02020603050405020304" pitchFamily="18" charset="0"/>
                <a:cs typeface="Times New Roman" panose="02020603050405020304" pitchFamily="18" charset="0"/>
              </a:rPr>
              <a:t>Safety</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Measures</a:t>
            </a:r>
            <a:r>
              <a:rPr lang="ru-RU" sz="1200" dirty="0">
                <a:latin typeface="Times New Roman" panose="02020603050405020304" pitchFamily="18" charset="0"/>
                <a:cs typeface="Times New Roman" panose="02020603050405020304" pitchFamily="18" charset="0"/>
              </a:rPr>
              <a:t>)». Она разделена на составные части:</a:t>
            </a:r>
          </a:p>
          <a:p>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«I-А» </a:t>
            </a:r>
            <a:r>
              <a:rPr lang="ru-RU" sz="1200" dirty="0">
                <a:latin typeface="Times New Roman" panose="02020603050405020304" pitchFamily="18" charset="0"/>
                <a:cs typeface="Times New Roman" panose="02020603050405020304" pitchFamily="18" charset="0"/>
              </a:rPr>
              <a:t>носит юридически обязательный характер, она и </a:t>
            </a:r>
            <a:r>
              <a:rPr lang="ru-RU" sz="1200" dirty="0" smtClean="0">
                <a:latin typeface="Times New Roman" panose="02020603050405020304" pitchFamily="18" charset="0"/>
                <a:cs typeface="Times New Roman" panose="02020603050405020304" pitchFamily="18" charset="0"/>
              </a:rPr>
              <a:t>является </a:t>
            </a:r>
            <a:r>
              <a:rPr lang="ru-RU" sz="1200" dirty="0">
                <a:latin typeface="Times New Roman" panose="02020603050405020304" pitchFamily="18" charset="0"/>
                <a:cs typeface="Times New Roman" panose="02020603050405020304" pitchFamily="18" charset="0"/>
              </a:rPr>
              <a:t>новой главой XIV в конвенции СОЛАС;</a:t>
            </a:r>
          </a:p>
          <a:p>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«I-B» </a:t>
            </a:r>
            <a:r>
              <a:rPr lang="ru-RU" sz="1200" dirty="0">
                <a:latin typeface="Times New Roman" panose="02020603050405020304" pitchFamily="18" charset="0"/>
                <a:cs typeface="Times New Roman" panose="02020603050405020304" pitchFamily="18" charset="0"/>
              </a:rPr>
              <a:t>носит рекомендательный характер, содержит «</a:t>
            </a:r>
            <a:r>
              <a:rPr lang="ru-RU" sz="1200" dirty="0" smtClean="0">
                <a:latin typeface="Times New Roman" panose="02020603050405020304" pitchFamily="18" charset="0"/>
                <a:cs typeface="Times New Roman" panose="02020603050405020304" pitchFamily="18" charset="0"/>
              </a:rPr>
              <a:t>дополнительное </a:t>
            </a:r>
            <a:r>
              <a:rPr lang="ru-RU" sz="1200" dirty="0">
                <a:latin typeface="Times New Roman" panose="02020603050405020304" pitchFamily="18" charset="0"/>
                <a:cs typeface="Times New Roman" panose="02020603050405020304" pitchFamily="18" charset="0"/>
              </a:rPr>
              <a:t>руководство (</a:t>
            </a:r>
            <a:r>
              <a:rPr lang="ru-RU" sz="1200" dirty="0" err="1">
                <a:latin typeface="Times New Roman" panose="02020603050405020304" pitchFamily="18" charset="0"/>
                <a:cs typeface="Times New Roman" panose="02020603050405020304" pitchFamily="18" charset="0"/>
              </a:rPr>
              <a:t>Additional</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guidance</a:t>
            </a:r>
            <a:r>
              <a:rPr lang="ru-RU" sz="1200" dirty="0">
                <a:latin typeface="Times New Roman" panose="02020603050405020304" pitchFamily="18" charset="0"/>
                <a:cs typeface="Times New Roman" panose="02020603050405020304" pitchFamily="18" charset="0"/>
              </a:rPr>
              <a:t>)» в отношении части «I-A».</a:t>
            </a:r>
          </a:p>
          <a:p>
            <a:r>
              <a:rPr lang="ru-RU" sz="1200" b="1" dirty="0">
                <a:latin typeface="Times New Roman" panose="02020603050405020304" pitchFamily="18" charset="0"/>
                <a:cs typeface="Times New Roman" panose="02020603050405020304" pitchFamily="18" charset="0"/>
              </a:rPr>
              <a:t>Часть II </a:t>
            </a:r>
            <a:r>
              <a:rPr lang="ru-RU" sz="1200" dirty="0">
                <a:latin typeface="Times New Roman" panose="02020603050405020304" pitchFamily="18" charset="0"/>
                <a:cs typeface="Times New Roman" panose="02020603050405020304" pitchFamily="18" charset="0"/>
              </a:rPr>
              <a:t>Полярного кодекса названа «Меры предотвращения </a:t>
            </a:r>
            <a:r>
              <a:rPr lang="ru-RU" sz="1200" dirty="0" smtClean="0">
                <a:latin typeface="Times New Roman" panose="02020603050405020304" pitchFamily="18" charset="0"/>
                <a:cs typeface="Times New Roman" panose="02020603050405020304" pitchFamily="18" charset="0"/>
              </a:rPr>
              <a:t>загрязнения </a:t>
            </a:r>
            <a:r>
              <a:rPr lang="ru-RU"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Pollution Prevention Measures)». </a:t>
            </a:r>
            <a:r>
              <a:rPr lang="ru-RU" sz="1200" dirty="0">
                <a:latin typeface="Times New Roman" panose="02020603050405020304" pitchFamily="18" charset="0"/>
                <a:cs typeface="Times New Roman" panose="02020603050405020304" pitchFamily="18" charset="0"/>
              </a:rPr>
              <a:t>Данная часть (</a:t>
            </a:r>
            <a:r>
              <a:rPr lang="ru-RU" sz="1200" dirty="0" smtClean="0">
                <a:latin typeface="Times New Roman" panose="02020603050405020304" pitchFamily="18" charset="0"/>
                <a:cs typeface="Times New Roman" panose="02020603050405020304" pitchFamily="18" charset="0"/>
              </a:rPr>
              <a:t>как и </a:t>
            </a:r>
            <a:r>
              <a:rPr lang="ru-RU" sz="1200" dirty="0">
                <a:latin typeface="Times New Roman" panose="02020603050405020304" pitchFamily="18" charset="0"/>
                <a:cs typeface="Times New Roman" panose="02020603050405020304" pitchFamily="18" charset="0"/>
              </a:rPr>
              <a:t>Часть I) разделена на две составляющие части:</a:t>
            </a:r>
          </a:p>
          <a:p>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«II-A» </a:t>
            </a:r>
            <a:r>
              <a:rPr lang="ru-RU" sz="1200" dirty="0">
                <a:latin typeface="Times New Roman" panose="02020603050405020304" pitchFamily="18" charset="0"/>
                <a:cs typeface="Times New Roman" panose="02020603050405020304" pitchFamily="18" charset="0"/>
              </a:rPr>
              <a:t>— юридически обязательна, составляет часть </a:t>
            </a:r>
            <a:r>
              <a:rPr lang="ru-RU" sz="1200" dirty="0" smtClean="0">
                <a:latin typeface="Times New Roman" panose="02020603050405020304" pitchFamily="18" charset="0"/>
                <a:cs typeface="Times New Roman" panose="02020603050405020304" pitchFamily="18" charset="0"/>
              </a:rPr>
              <a:t>конвенции </a:t>
            </a:r>
            <a:r>
              <a:rPr lang="ru-RU" sz="1200" dirty="0">
                <a:latin typeface="Times New Roman" panose="02020603050405020304" pitchFamily="18" charset="0"/>
                <a:cs typeface="Times New Roman" panose="02020603050405020304" pitchFamily="18" charset="0"/>
              </a:rPr>
              <a:t>МАРПОЛ;</a:t>
            </a:r>
          </a:p>
          <a:p>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«II-B» </a:t>
            </a:r>
            <a:r>
              <a:rPr lang="ru-RU" sz="1200" dirty="0">
                <a:latin typeface="Times New Roman" panose="02020603050405020304" pitchFamily="18" charset="0"/>
                <a:cs typeface="Times New Roman" panose="02020603050405020304" pitchFamily="18" charset="0"/>
              </a:rPr>
              <a:t>— это рекомендательное «дополнительное руководство».</a:t>
            </a:r>
          </a:p>
          <a:p>
            <a:r>
              <a:rPr lang="ru-RU" sz="1200" dirty="0">
                <a:latin typeface="Times New Roman" panose="02020603050405020304" pitchFamily="18" charset="0"/>
                <a:cs typeface="Times New Roman" panose="02020603050405020304" pitchFamily="18" charset="0"/>
              </a:rPr>
              <a:t>В Полярном кодексе, в основном, используются термины в </a:t>
            </a:r>
            <a:r>
              <a:rPr lang="ru-RU" sz="1200" dirty="0" smtClean="0">
                <a:latin typeface="Times New Roman" panose="02020603050405020304" pitchFamily="18" charset="0"/>
                <a:cs typeface="Times New Roman" panose="02020603050405020304" pitchFamily="18" charset="0"/>
              </a:rPr>
              <a:t>том же </a:t>
            </a:r>
            <a:r>
              <a:rPr lang="ru-RU" sz="1200" dirty="0">
                <a:latin typeface="Times New Roman" panose="02020603050405020304" pitchFamily="18" charset="0"/>
                <a:cs typeface="Times New Roman" panose="02020603050405020304" pitchFamily="18" charset="0"/>
              </a:rPr>
              <a:t>значении, в котором они используются в конвенции СОЛАС (</a:t>
            </a:r>
            <a:r>
              <a:rPr lang="ru-RU" sz="1200" dirty="0" smtClean="0">
                <a:latin typeface="Times New Roman" panose="02020603050405020304" pitchFamily="18" charset="0"/>
                <a:cs typeface="Times New Roman" panose="02020603050405020304" pitchFamily="18" charset="0"/>
              </a:rPr>
              <a:t>относительно </a:t>
            </a:r>
            <a:r>
              <a:rPr lang="ru-RU" sz="1200" dirty="0">
                <a:latin typeface="Times New Roman" panose="02020603050405020304" pitchFamily="18" charset="0"/>
                <a:cs typeface="Times New Roman" panose="02020603050405020304" pitchFamily="18" charset="0"/>
              </a:rPr>
              <a:t>положений, содержащихся в части I кодекса) и в </a:t>
            </a:r>
            <a:r>
              <a:rPr lang="ru-RU" sz="1200" dirty="0" smtClean="0">
                <a:latin typeface="Times New Roman" panose="02020603050405020304" pitchFamily="18" charset="0"/>
                <a:cs typeface="Times New Roman" panose="02020603050405020304" pitchFamily="18" charset="0"/>
              </a:rPr>
              <a:t>конвенции </a:t>
            </a:r>
            <a:r>
              <a:rPr lang="ru-RU" sz="1200" dirty="0">
                <a:latin typeface="Times New Roman" panose="02020603050405020304" pitchFamily="18" charset="0"/>
                <a:cs typeface="Times New Roman" panose="02020603050405020304" pitchFamily="18" charset="0"/>
              </a:rPr>
              <a:t>МАРПОЛ (относительно части II).</a:t>
            </a:r>
          </a:p>
          <a:p>
            <a:r>
              <a:rPr lang="ru-RU" sz="1200" b="1" dirty="0">
                <a:latin typeface="Times New Roman" panose="02020603050405020304" pitchFamily="18" charset="0"/>
                <a:cs typeface="Times New Roman" panose="02020603050405020304" pitchFamily="18" charset="0"/>
              </a:rPr>
              <a:t>Ключевые новые термины</a:t>
            </a:r>
            <a:r>
              <a:rPr lang="ru-RU" sz="1200" dirty="0">
                <a:latin typeface="Times New Roman" panose="02020603050405020304" pitchFamily="18" charset="0"/>
                <a:cs typeface="Times New Roman" panose="02020603050405020304" pitchFamily="18" charset="0"/>
              </a:rPr>
              <a:t>, предусмотренные в Полярном </a:t>
            </a:r>
            <a:r>
              <a:rPr lang="ru-RU" sz="1200" dirty="0" smtClean="0">
                <a:latin typeface="Times New Roman" panose="02020603050405020304" pitchFamily="18" charset="0"/>
                <a:cs typeface="Times New Roman" panose="02020603050405020304" pitchFamily="18" charset="0"/>
              </a:rPr>
              <a:t>кодексе</a:t>
            </a:r>
            <a:r>
              <a:rPr lang="ru-RU" sz="1200" dirty="0">
                <a:latin typeface="Times New Roman" panose="02020603050405020304" pitchFamily="18" charset="0"/>
                <a:cs typeface="Times New Roman" panose="02020603050405020304" pitchFamily="18" charset="0"/>
              </a:rPr>
              <a:t>, — те, которые обозначают суда категорий A, B и C. </a:t>
            </a:r>
            <a:r>
              <a:rPr lang="ru-RU" sz="1200" dirty="0" smtClean="0">
                <a:latin typeface="Times New Roman" panose="02020603050405020304" pitchFamily="18" charset="0"/>
                <a:cs typeface="Times New Roman" panose="02020603050405020304" pitchFamily="18" charset="0"/>
              </a:rPr>
              <a:t>Конкретно</a:t>
            </a:r>
            <a:r>
              <a:rPr lang="ru-RU" sz="1200" dirty="0">
                <a:latin typeface="Times New Roman" panose="02020603050405020304" pitchFamily="18" charset="0"/>
                <a:cs typeface="Times New Roman" panose="02020603050405020304" pitchFamily="18" charset="0"/>
              </a:rPr>
              <a:t>, кодекс обобщенно классифицирует суда, допустимые к </a:t>
            </a:r>
            <a:r>
              <a:rPr lang="ru-RU" sz="1200" dirty="0" smtClean="0">
                <a:latin typeface="Times New Roman" panose="02020603050405020304" pitchFamily="18" charset="0"/>
                <a:cs typeface="Times New Roman" panose="02020603050405020304" pitchFamily="18" charset="0"/>
              </a:rPr>
              <a:t>эксплуатации в </a:t>
            </a:r>
            <a:r>
              <a:rPr lang="ru-RU" sz="1200" dirty="0">
                <a:latin typeface="Times New Roman" panose="02020603050405020304" pitchFamily="18" charset="0"/>
                <a:cs typeface="Times New Roman" panose="02020603050405020304" pitchFamily="18" charset="0"/>
              </a:rPr>
              <a:t>полярных водах, в зависимости от их возможностей, </a:t>
            </a:r>
            <a:r>
              <a:rPr lang="ru-RU" sz="1200" dirty="0" smtClean="0">
                <a:latin typeface="Times New Roman" panose="02020603050405020304" pitchFamily="18" charset="0"/>
                <a:cs typeface="Times New Roman" panose="02020603050405020304" pitchFamily="18" charset="0"/>
              </a:rPr>
              <a:t>выделяя всего </a:t>
            </a:r>
            <a:r>
              <a:rPr lang="ru-RU" sz="1200" dirty="0">
                <a:latin typeface="Times New Roman" panose="02020603050405020304" pitchFamily="18" charset="0"/>
                <a:cs typeface="Times New Roman" panose="02020603050405020304" pitchFamily="18" charset="0"/>
              </a:rPr>
              <a:t>три категории:</a:t>
            </a:r>
          </a:p>
          <a:p>
            <a:r>
              <a:rPr lang="ru-RU" sz="1200" dirty="0">
                <a:latin typeface="Times New Roman" panose="02020603050405020304" pitchFamily="18" charset="0"/>
                <a:cs typeface="Times New Roman" panose="02020603050405020304" pitchFamily="18" charset="0"/>
              </a:rPr>
              <a:t>– «</a:t>
            </a:r>
            <a:r>
              <a:rPr lang="ru-RU" sz="1200" b="1" i="1" dirty="0">
                <a:latin typeface="Times New Roman" panose="02020603050405020304" pitchFamily="18" charset="0"/>
                <a:cs typeface="Times New Roman" panose="02020603050405020304" pitchFamily="18" charset="0"/>
              </a:rPr>
              <a:t>Судно категории A </a:t>
            </a:r>
            <a:r>
              <a:rPr lang="ru-RU" sz="1200" dirty="0">
                <a:latin typeface="Times New Roman" panose="02020603050405020304" pitchFamily="18" charset="0"/>
                <a:cs typeface="Times New Roman" panose="02020603050405020304" pitchFamily="18" charset="0"/>
              </a:rPr>
              <a:t>(</a:t>
            </a:r>
            <a:r>
              <a:rPr lang="ru-RU" sz="1200" dirty="0" err="1">
                <a:latin typeface="Times New Roman" panose="02020603050405020304" pitchFamily="18" charset="0"/>
                <a:cs typeface="Times New Roman" panose="02020603050405020304" pitchFamily="18" charset="0"/>
              </a:rPr>
              <a:t>Category</a:t>
            </a:r>
            <a:r>
              <a:rPr lang="ru-RU" sz="1200" dirty="0">
                <a:latin typeface="Times New Roman" panose="02020603050405020304" pitchFamily="18" charset="0"/>
                <a:cs typeface="Times New Roman" panose="02020603050405020304" pitchFamily="18" charset="0"/>
              </a:rPr>
              <a:t> A </a:t>
            </a:r>
            <a:r>
              <a:rPr lang="ru-RU" sz="1200" dirty="0" err="1">
                <a:latin typeface="Times New Roman" panose="02020603050405020304" pitchFamily="18" charset="0"/>
                <a:cs typeface="Times New Roman" panose="02020603050405020304" pitchFamily="18" charset="0"/>
              </a:rPr>
              <a:t>ship</a:t>
            </a:r>
            <a:r>
              <a:rPr lang="ru-RU" sz="1200" dirty="0">
                <a:latin typeface="Times New Roman" panose="02020603050405020304" pitchFamily="18" charset="0"/>
                <a:cs typeface="Times New Roman" panose="02020603050405020304" pitchFamily="18" charset="0"/>
              </a:rPr>
              <a:t>)» — судно, </a:t>
            </a:r>
            <a:r>
              <a:rPr lang="ru-RU" sz="1200" dirty="0" smtClean="0">
                <a:latin typeface="Times New Roman" panose="02020603050405020304" pitchFamily="18" charset="0"/>
                <a:cs typeface="Times New Roman" panose="02020603050405020304" pitchFamily="18" charset="0"/>
              </a:rPr>
              <a:t>сконструированное </a:t>
            </a:r>
            <a:r>
              <a:rPr lang="ru-RU" sz="1200" dirty="0">
                <a:latin typeface="Times New Roman" panose="02020603050405020304" pitchFamily="18" charset="0"/>
                <a:cs typeface="Times New Roman" panose="02020603050405020304" pitchFamily="18" charset="0"/>
              </a:rPr>
              <a:t>для эксплуатации в полярных водах, как минимум в </a:t>
            </a:r>
            <a:r>
              <a:rPr lang="ru-RU" sz="1200" dirty="0" smtClean="0">
                <a:latin typeface="Times New Roman" panose="02020603050405020304" pitchFamily="18" charset="0"/>
                <a:cs typeface="Times New Roman" panose="02020603050405020304" pitchFamily="18" charset="0"/>
              </a:rPr>
              <a:t>условиях </a:t>
            </a:r>
            <a:r>
              <a:rPr lang="ru-RU" sz="1200" dirty="0">
                <a:latin typeface="Times New Roman" panose="02020603050405020304" pitchFamily="18" charset="0"/>
                <a:cs typeface="Times New Roman" panose="02020603050405020304" pitchFamily="18" charset="0"/>
              </a:rPr>
              <a:t>однолетнего льда средней толщины, с участками </a:t>
            </a:r>
            <a:r>
              <a:rPr lang="ru-RU" sz="1200" dirty="0" smtClean="0">
                <a:latin typeface="Times New Roman" panose="02020603050405020304" pitchFamily="18" charset="0"/>
                <a:cs typeface="Times New Roman" panose="02020603050405020304" pitchFamily="18" charset="0"/>
              </a:rPr>
              <a:t>многолетнего </a:t>
            </a:r>
            <a:r>
              <a:rPr lang="ru-RU" sz="1200" dirty="0">
                <a:latin typeface="Times New Roman" panose="02020603050405020304" pitchFamily="18" charset="0"/>
                <a:cs typeface="Times New Roman" panose="02020603050405020304" pitchFamily="18" charset="0"/>
              </a:rPr>
              <a:t>льда;</a:t>
            </a:r>
          </a:p>
          <a:p>
            <a:r>
              <a:rPr lang="ru-RU" sz="1200" dirty="0">
                <a:latin typeface="Times New Roman" panose="02020603050405020304" pitchFamily="18" charset="0"/>
                <a:cs typeface="Times New Roman" panose="02020603050405020304" pitchFamily="18" charset="0"/>
              </a:rPr>
              <a:t>– «</a:t>
            </a:r>
            <a:r>
              <a:rPr lang="ru-RU" sz="1200" b="1" i="1" dirty="0">
                <a:latin typeface="Times New Roman" panose="02020603050405020304" pitchFamily="18" charset="0"/>
                <a:cs typeface="Times New Roman" panose="02020603050405020304" pitchFamily="18" charset="0"/>
              </a:rPr>
              <a:t>Судно категории B </a:t>
            </a:r>
            <a:r>
              <a:rPr lang="ru-RU" sz="1200" dirty="0">
                <a:latin typeface="Times New Roman" panose="02020603050405020304" pitchFamily="18" charset="0"/>
                <a:cs typeface="Times New Roman" panose="02020603050405020304" pitchFamily="18" charset="0"/>
              </a:rPr>
              <a:t>(</a:t>
            </a:r>
            <a:r>
              <a:rPr lang="ru-RU" sz="1200" dirty="0" err="1">
                <a:latin typeface="Times New Roman" panose="02020603050405020304" pitchFamily="18" charset="0"/>
                <a:cs typeface="Times New Roman" panose="02020603050405020304" pitchFamily="18" charset="0"/>
              </a:rPr>
              <a:t>Category</a:t>
            </a:r>
            <a:r>
              <a:rPr lang="ru-RU" sz="1200" dirty="0">
                <a:latin typeface="Times New Roman" panose="02020603050405020304" pitchFamily="18" charset="0"/>
                <a:cs typeface="Times New Roman" panose="02020603050405020304" pitchFamily="18" charset="0"/>
              </a:rPr>
              <a:t> B </a:t>
            </a:r>
            <a:r>
              <a:rPr lang="ru-RU" sz="1200" dirty="0" err="1">
                <a:latin typeface="Times New Roman" panose="02020603050405020304" pitchFamily="18" charset="0"/>
                <a:cs typeface="Times New Roman" panose="02020603050405020304" pitchFamily="18" charset="0"/>
              </a:rPr>
              <a:t>ship</a:t>
            </a:r>
            <a:r>
              <a:rPr lang="ru-RU" sz="1200" dirty="0">
                <a:latin typeface="Times New Roman" panose="02020603050405020304" pitchFamily="18" charset="0"/>
                <a:cs typeface="Times New Roman" panose="02020603050405020304" pitchFamily="18" charset="0"/>
              </a:rPr>
              <a:t>)» — судно, не </a:t>
            </a:r>
            <a:r>
              <a:rPr lang="ru-RU" sz="1200" dirty="0" smtClean="0">
                <a:latin typeface="Times New Roman" panose="02020603050405020304" pitchFamily="18" charset="0"/>
                <a:cs typeface="Times New Roman" panose="02020603050405020304" pitchFamily="18" charset="0"/>
              </a:rPr>
              <a:t>включенное </a:t>
            </a:r>
            <a:r>
              <a:rPr lang="ru-RU" sz="1200" dirty="0">
                <a:latin typeface="Times New Roman" panose="02020603050405020304" pitchFamily="18" charset="0"/>
                <a:cs typeface="Times New Roman" panose="02020603050405020304" pitchFamily="18" charset="0"/>
              </a:rPr>
              <a:t>в категорию A, которое сконструировано для </a:t>
            </a:r>
            <a:r>
              <a:rPr lang="ru-RU" sz="1200" dirty="0" smtClean="0">
                <a:latin typeface="Times New Roman" panose="02020603050405020304" pitchFamily="18" charset="0"/>
                <a:cs typeface="Times New Roman" panose="02020603050405020304" pitchFamily="18" charset="0"/>
              </a:rPr>
              <a:t>эксплуатации </a:t>
            </a:r>
            <a:r>
              <a:rPr lang="ru-RU" sz="1200" dirty="0">
                <a:latin typeface="Times New Roman" panose="02020603050405020304" pitchFamily="18" charset="0"/>
                <a:cs typeface="Times New Roman" panose="02020603050405020304" pitchFamily="18" charset="0"/>
              </a:rPr>
              <a:t>в полярных водах, как минимум в условиях тонкого однолетнего</a:t>
            </a:r>
          </a:p>
          <a:p>
            <a:r>
              <a:rPr lang="ru-RU" sz="1200" dirty="0">
                <a:latin typeface="Times New Roman" panose="02020603050405020304" pitchFamily="18" charset="0"/>
                <a:cs typeface="Times New Roman" panose="02020603050405020304" pitchFamily="18" charset="0"/>
              </a:rPr>
              <a:t>льда, с участками многолетнего льда;</a:t>
            </a:r>
          </a:p>
          <a:p>
            <a:r>
              <a:rPr lang="ru-RU" sz="1200" dirty="0">
                <a:latin typeface="Times New Roman" panose="02020603050405020304" pitchFamily="18" charset="0"/>
                <a:cs typeface="Times New Roman" panose="02020603050405020304" pitchFamily="18" charset="0"/>
              </a:rPr>
              <a:t>– «</a:t>
            </a:r>
            <a:r>
              <a:rPr lang="ru-RU" sz="1200" b="1" i="1" dirty="0">
                <a:latin typeface="Times New Roman" panose="02020603050405020304" pitchFamily="18" charset="0"/>
                <a:cs typeface="Times New Roman" panose="02020603050405020304" pitchFamily="18" charset="0"/>
              </a:rPr>
              <a:t>Судно категории C </a:t>
            </a:r>
            <a:r>
              <a:rPr lang="ru-RU" sz="1200" dirty="0">
                <a:latin typeface="Times New Roman" panose="02020603050405020304" pitchFamily="18" charset="0"/>
                <a:cs typeface="Times New Roman" panose="02020603050405020304" pitchFamily="18" charset="0"/>
              </a:rPr>
              <a:t>(</a:t>
            </a:r>
            <a:r>
              <a:rPr lang="ru-RU" sz="1200" dirty="0" err="1">
                <a:latin typeface="Times New Roman" panose="02020603050405020304" pitchFamily="18" charset="0"/>
                <a:cs typeface="Times New Roman" panose="02020603050405020304" pitchFamily="18" charset="0"/>
              </a:rPr>
              <a:t>Category</a:t>
            </a:r>
            <a:r>
              <a:rPr lang="ru-RU" sz="1200" dirty="0">
                <a:latin typeface="Times New Roman" panose="02020603050405020304" pitchFamily="18" charset="0"/>
                <a:cs typeface="Times New Roman" panose="02020603050405020304" pitchFamily="18" charset="0"/>
              </a:rPr>
              <a:t> C </a:t>
            </a:r>
            <a:r>
              <a:rPr lang="ru-RU" sz="1200" dirty="0" err="1">
                <a:latin typeface="Times New Roman" panose="02020603050405020304" pitchFamily="18" charset="0"/>
                <a:cs typeface="Times New Roman" panose="02020603050405020304" pitchFamily="18" charset="0"/>
              </a:rPr>
              <a:t>ship</a:t>
            </a:r>
            <a:r>
              <a:rPr lang="ru-RU" sz="1200" dirty="0">
                <a:latin typeface="Times New Roman" panose="02020603050405020304" pitchFamily="18" charset="0"/>
                <a:cs typeface="Times New Roman" panose="02020603050405020304" pitchFamily="18" charset="0"/>
              </a:rPr>
              <a:t>)» — судно, </a:t>
            </a:r>
            <a:r>
              <a:rPr lang="ru-RU" sz="1200" dirty="0" smtClean="0">
                <a:latin typeface="Times New Roman" panose="02020603050405020304" pitchFamily="18" charset="0"/>
                <a:cs typeface="Times New Roman" panose="02020603050405020304" pitchFamily="18" charset="0"/>
              </a:rPr>
              <a:t>сконструированное </a:t>
            </a:r>
            <a:r>
              <a:rPr lang="ru-RU" sz="1200" dirty="0">
                <a:latin typeface="Times New Roman" panose="02020603050405020304" pitchFamily="18" charset="0"/>
                <a:cs typeface="Times New Roman" panose="02020603050405020304" pitchFamily="18" charset="0"/>
              </a:rPr>
              <a:t>для эксплуатации в открытых водах или в ледовых </a:t>
            </a:r>
            <a:r>
              <a:rPr lang="ru-RU" sz="1200" dirty="0" smtClean="0">
                <a:latin typeface="Times New Roman" panose="02020603050405020304" pitchFamily="18" charset="0"/>
                <a:cs typeface="Times New Roman" panose="02020603050405020304" pitchFamily="18" charset="0"/>
              </a:rPr>
              <a:t>условиях менее </a:t>
            </a:r>
            <a:r>
              <a:rPr lang="ru-RU" sz="1200" dirty="0">
                <a:latin typeface="Times New Roman" panose="02020603050405020304" pitchFamily="18" charset="0"/>
                <a:cs typeface="Times New Roman" panose="02020603050405020304" pitchFamily="18" charset="0"/>
              </a:rPr>
              <a:t>сложных, чем те, которые обозначены для категорий А и В.</a:t>
            </a:r>
            <a:endParaRPr lang="ru-RU" sz="1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2971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116" y="586902"/>
            <a:ext cx="6624736" cy="9110186"/>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2.4. Нормативные документы по классификации</a:t>
            </a:r>
          </a:p>
          <a:p>
            <a:r>
              <a:rPr lang="ru-RU" sz="1400" b="1" dirty="0">
                <a:latin typeface="Times New Roman" panose="02020603050405020304" pitchFamily="18" charset="0"/>
                <a:cs typeface="Times New Roman" panose="02020603050405020304" pitchFamily="18" charset="0"/>
              </a:rPr>
              <a:t>и расследованию аварийных случаев</a:t>
            </a:r>
          </a:p>
          <a:p>
            <a:r>
              <a:rPr lang="ru-RU" sz="1400" b="1" i="1" dirty="0">
                <a:latin typeface="Times New Roman" panose="02020603050405020304" pitchFamily="18" charset="0"/>
                <a:cs typeface="Times New Roman" panose="02020603050405020304" pitchFamily="18" charset="0"/>
              </a:rPr>
              <a:t>2.4.1. Международные документы по организации</a:t>
            </a:r>
          </a:p>
          <a:p>
            <a:r>
              <a:rPr lang="ru-RU" sz="1400" b="1" i="1" dirty="0">
                <a:latin typeface="Times New Roman" panose="02020603050405020304" pitchFamily="18" charset="0"/>
                <a:cs typeface="Times New Roman" panose="02020603050405020304" pitchFamily="18" charset="0"/>
              </a:rPr>
              <a:t>расследования аварий</a:t>
            </a:r>
          </a:p>
          <a:p>
            <a:r>
              <a:rPr lang="ru-RU" sz="1400" b="1" dirty="0">
                <a:latin typeface="Times New Roman" panose="02020603050405020304" pitchFamily="18" charset="0"/>
                <a:cs typeface="Times New Roman" panose="02020603050405020304" pitchFamily="18" charset="0"/>
              </a:rPr>
              <a:t>Кодекс проведения расследований аварий и инцидентов на море.</a:t>
            </a:r>
          </a:p>
          <a:p>
            <a:r>
              <a:rPr lang="ru-RU" sz="1200" dirty="0">
                <a:latin typeface="Times New Roman" panose="02020603050405020304" pitchFamily="18" charset="0"/>
                <a:cs typeface="Times New Roman" panose="02020603050405020304" pitchFamily="18" charset="0"/>
              </a:rPr>
              <a:t>Резолюция ИМО А.849 (20) от 27 ноября 1997 г. приняла «</a:t>
            </a:r>
            <a:r>
              <a:rPr lang="ru-RU" sz="1200" dirty="0" smtClean="0">
                <a:latin typeface="Times New Roman" panose="02020603050405020304" pitchFamily="18" charset="0"/>
                <a:cs typeface="Times New Roman" panose="02020603050405020304" pitchFamily="18" charset="0"/>
              </a:rPr>
              <a:t>Кодекс проведения </a:t>
            </a:r>
            <a:r>
              <a:rPr lang="ru-RU" sz="1200" dirty="0">
                <a:latin typeface="Times New Roman" panose="02020603050405020304" pitchFamily="18" charset="0"/>
                <a:cs typeface="Times New Roman" panose="02020603050405020304" pitchFamily="18" charset="0"/>
              </a:rPr>
              <a:t>расследований аварий и инцидентов на море» (далее </a:t>
            </a:r>
            <a:r>
              <a:rPr lang="ru-RU" sz="1200" dirty="0" smtClean="0">
                <a:latin typeface="Times New Roman" panose="02020603050405020304" pitchFamily="18" charset="0"/>
                <a:cs typeface="Times New Roman" panose="02020603050405020304" pitchFamily="18" charset="0"/>
              </a:rPr>
              <a:t>—Кодекс</a:t>
            </a:r>
            <a:r>
              <a:rPr lang="ru-RU" sz="1200" dirty="0">
                <a:latin typeface="Times New Roman" panose="02020603050405020304" pitchFamily="18" charset="0"/>
                <a:cs typeface="Times New Roman" panose="02020603050405020304" pitchFamily="18" charset="0"/>
              </a:rPr>
              <a:t>) и отменила предыдущие резолюции А173(ESIV), A440(XI),</a:t>
            </a:r>
          </a:p>
          <a:p>
            <a:r>
              <a:rPr lang="ru-RU" sz="1200" dirty="0">
                <a:latin typeface="Times New Roman" panose="02020603050405020304" pitchFamily="18" charset="0"/>
                <a:cs typeface="Times New Roman" panose="02020603050405020304" pitchFamily="18" charset="0"/>
              </a:rPr>
              <a:t>A637(16). Резолюция А847(20) от 27.11.97 г. также приняла «</a:t>
            </a:r>
            <a:r>
              <a:rPr lang="ru-RU" sz="1200" dirty="0" smtClean="0">
                <a:latin typeface="Times New Roman" panose="02020603050405020304" pitchFamily="18" charset="0"/>
                <a:cs typeface="Times New Roman" panose="02020603050405020304" pitchFamily="18" charset="0"/>
              </a:rPr>
              <a:t>Руководство </a:t>
            </a:r>
            <a:r>
              <a:rPr lang="ru-RU" sz="1200" dirty="0">
                <a:latin typeface="Times New Roman" panose="02020603050405020304" pitchFamily="18" charset="0"/>
                <a:cs typeface="Times New Roman" panose="02020603050405020304" pitchFamily="18" charset="0"/>
              </a:rPr>
              <a:t>по оказанию помощи государствам флага судна в </a:t>
            </a:r>
            <a:r>
              <a:rPr lang="ru-RU" sz="1200" dirty="0" smtClean="0">
                <a:latin typeface="Times New Roman" panose="02020603050405020304" pitchFamily="18" charset="0"/>
                <a:cs typeface="Times New Roman" panose="02020603050405020304" pitchFamily="18" charset="0"/>
              </a:rPr>
              <a:t>выполнении </a:t>
            </a:r>
            <a:r>
              <a:rPr lang="ru-RU" sz="1200" dirty="0">
                <a:latin typeface="Times New Roman" panose="02020603050405020304" pitchFamily="18" charset="0"/>
                <a:cs typeface="Times New Roman" panose="02020603050405020304" pitchFamily="18" charset="0"/>
              </a:rPr>
              <a:t>инструментов ИМО», отменив резолюцию А740(18</a:t>
            </a:r>
            <a:r>
              <a:rPr lang="ru-RU" sz="1200" dirty="0" smtClean="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Важной частью любого международного документа </a:t>
            </a:r>
            <a:r>
              <a:rPr lang="ru-RU" sz="1200" dirty="0" smtClean="0">
                <a:latin typeface="Times New Roman" panose="02020603050405020304" pitchFamily="18" charset="0"/>
                <a:cs typeface="Times New Roman" panose="02020603050405020304" pitchFamily="18" charset="0"/>
              </a:rPr>
              <a:t>являются определения</a:t>
            </a:r>
            <a:r>
              <a:rPr lang="ru-RU" sz="1200" dirty="0">
                <a:latin typeface="Times New Roman" panose="02020603050405020304" pitchFamily="18" charset="0"/>
                <a:cs typeface="Times New Roman" panose="02020603050405020304" pitchFamily="18" charset="0"/>
              </a:rPr>
              <a:t>. Особую актуальность этот вопрос приобретает, </a:t>
            </a:r>
            <a:r>
              <a:rPr lang="ru-RU" sz="1200" dirty="0" smtClean="0">
                <a:latin typeface="Times New Roman" panose="02020603050405020304" pitchFamily="18" charset="0"/>
                <a:cs typeface="Times New Roman" panose="02020603050405020304" pitchFamily="18" charset="0"/>
              </a:rPr>
              <a:t>если существуют </a:t>
            </a:r>
            <a:r>
              <a:rPr lang="ru-RU" sz="1200" dirty="0">
                <a:latin typeface="Times New Roman" panose="02020603050405020304" pitchFamily="18" charset="0"/>
                <a:cs typeface="Times New Roman" panose="02020603050405020304" pitchFamily="18" charset="0"/>
              </a:rPr>
              <a:t>некоторые расхождения в определениях </a:t>
            </a:r>
            <a:r>
              <a:rPr lang="ru-RU" sz="1200" dirty="0" smtClean="0">
                <a:latin typeface="Times New Roman" panose="02020603050405020304" pitchFamily="18" charset="0"/>
                <a:cs typeface="Times New Roman" panose="02020603050405020304" pitchFamily="18" charset="0"/>
              </a:rPr>
              <a:t>международных </a:t>
            </a:r>
            <a:r>
              <a:rPr lang="ru-RU" sz="1200" dirty="0">
                <a:latin typeface="Times New Roman" panose="02020603050405020304" pitchFamily="18" charset="0"/>
                <a:cs typeface="Times New Roman" panose="02020603050405020304" pitchFamily="18" charset="0"/>
              </a:rPr>
              <a:t>и национальных документов, что наблюдается при </a:t>
            </a:r>
            <a:r>
              <a:rPr lang="ru-RU" sz="1200" dirty="0" smtClean="0">
                <a:latin typeface="Times New Roman" panose="02020603050405020304" pitchFamily="18" charset="0"/>
                <a:cs typeface="Times New Roman" panose="02020603050405020304" pitchFamily="18" charset="0"/>
              </a:rPr>
              <a:t>сопоставлении </a:t>
            </a:r>
            <a:r>
              <a:rPr lang="ru-RU" sz="1200" dirty="0">
                <a:latin typeface="Times New Roman" panose="02020603050405020304" pitchFamily="18" charset="0"/>
                <a:cs typeface="Times New Roman" panose="02020603050405020304" pitchFamily="18" charset="0"/>
              </a:rPr>
              <a:t>Кодекса и национального документа: Приказ </a:t>
            </a:r>
            <a:r>
              <a:rPr lang="ru-RU" sz="1200" dirty="0" smtClean="0">
                <a:latin typeface="Times New Roman" panose="02020603050405020304" pitchFamily="18" charset="0"/>
                <a:cs typeface="Times New Roman" panose="02020603050405020304" pitchFamily="18" charset="0"/>
              </a:rPr>
              <a:t>Министерства транспорта </a:t>
            </a:r>
            <a:r>
              <a:rPr lang="ru-RU" sz="1200" dirty="0">
                <a:latin typeface="Times New Roman" panose="02020603050405020304" pitchFamily="18" charset="0"/>
                <a:cs typeface="Times New Roman" panose="02020603050405020304" pitchFamily="18" charset="0"/>
              </a:rPr>
              <a:t>РФ от 8 октября 2013 г. № 308 «Об утверждении </a:t>
            </a:r>
            <a:r>
              <a:rPr lang="ru-RU" sz="1200" dirty="0" smtClean="0">
                <a:latin typeface="Times New Roman" panose="02020603050405020304" pitchFamily="18" charset="0"/>
                <a:cs typeface="Times New Roman" panose="02020603050405020304" pitchFamily="18" charset="0"/>
              </a:rPr>
              <a:t>Положения </a:t>
            </a:r>
            <a:r>
              <a:rPr lang="ru-RU" sz="1200" dirty="0">
                <a:latin typeface="Times New Roman" panose="02020603050405020304" pitchFamily="18" charset="0"/>
                <a:cs typeface="Times New Roman" panose="02020603050405020304" pitchFamily="18" charset="0"/>
              </a:rPr>
              <a:t>о расследовании аварий или инцидентов на море».</a:t>
            </a:r>
          </a:p>
          <a:p>
            <a:r>
              <a:rPr lang="ru-RU" sz="1200" b="1" i="1" dirty="0">
                <a:latin typeface="Times New Roman" panose="02020603050405020304" pitchFamily="18" charset="0"/>
                <a:cs typeface="Times New Roman" panose="02020603050405020304" pitchFamily="18" charset="0"/>
              </a:rPr>
              <a:t>Авария</a:t>
            </a:r>
            <a:r>
              <a:rPr lang="ru-RU" sz="1200" dirty="0">
                <a:latin typeface="Times New Roman" panose="02020603050405020304" pitchFamily="18" charset="0"/>
                <a:cs typeface="Times New Roman" panose="02020603050405020304" pitchFamily="18" charset="0"/>
              </a:rPr>
              <a:t>, в соответствии с Кодексом, на море есть событие, </a:t>
            </a:r>
            <a:r>
              <a:rPr lang="ru-RU" sz="1200" dirty="0" smtClean="0">
                <a:latin typeface="Times New Roman" panose="02020603050405020304" pitchFamily="18" charset="0"/>
                <a:cs typeface="Times New Roman" panose="02020603050405020304" pitchFamily="18" charset="0"/>
              </a:rPr>
              <a:t>являющееся </a:t>
            </a:r>
            <a:r>
              <a:rPr lang="ru-RU" sz="1200" dirty="0">
                <a:latin typeface="Times New Roman" panose="02020603050405020304" pitchFamily="18" charset="0"/>
                <a:cs typeface="Times New Roman" panose="02020603050405020304" pitchFamily="18" charset="0"/>
              </a:rPr>
              <a:t>результатом любого из следующего:</a:t>
            </a:r>
          </a:p>
          <a:p>
            <a:r>
              <a:rPr lang="ru-RU" sz="1200" dirty="0">
                <a:latin typeface="Times New Roman" panose="02020603050405020304" pitchFamily="18" charset="0"/>
                <a:cs typeface="Times New Roman" panose="02020603050405020304" pitchFamily="18" charset="0"/>
              </a:rPr>
              <a:t>– гибель или серьезное ранение человека, причиненные </a:t>
            </a:r>
            <a:r>
              <a:rPr lang="ru-RU" sz="1200" dirty="0" smtClean="0">
                <a:latin typeface="Times New Roman" panose="02020603050405020304" pitchFamily="18" charset="0"/>
                <a:cs typeface="Times New Roman" panose="02020603050405020304" pitchFamily="18" charset="0"/>
              </a:rPr>
              <a:t>эксплуатацией </a:t>
            </a:r>
            <a:r>
              <a:rPr lang="ru-RU" sz="1200" dirty="0">
                <a:latin typeface="Times New Roman" panose="02020603050405020304" pitchFamily="18" charset="0"/>
                <a:cs typeface="Times New Roman" panose="02020603050405020304" pitchFamily="18" charset="0"/>
              </a:rPr>
              <a:t>или в связи с эксплуатацией судна;</a:t>
            </a:r>
          </a:p>
          <a:p>
            <a:r>
              <a:rPr lang="ru-RU" sz="1200" dirty="0">
                <a:latin typeface="Times New Roman" panose="02020603050405020304" pitchFamily="18" charset="0"/>
                <a:cs typeface="Times New Roman" panose="02020603050405020304" pitchFamily="18" charset="0"/>
              </a:rPr>
              <a:t>– потеря человека с судна, причиненная эксплуатацией или в </a:t>
            </a:r>
            <a:r>
              <a:rPr lang="ru-RU" sz="1200" dirty="0" smtClean="0">
                <a:latin typeface="Times New Roman" panose="02020603050405020304" pitchFamily="18" charset="0"/>
                <a:cs typeface="Times New Roman" panose="02020603050405020304" pitchFamily="18" charset="0"/>
              </a:rPr>
              <a:t>связи </a:t>
            </a:r>
            <a:r>
              <a:rPr lang="ru-RU" sz="1200" dirty="0">
                <a:latin typeface="Times New Roman" panose="02020603050405020304" pitchFamily="18" charset="0"/>
                <a:cs typeface="Times New Roman" panose="02020603050405020304" pitchFamily="18" charset="0"/>
              </a:rPr>
              <a:t>с эксплуатацией судна;</a:t>
            </a:r>
          </a:p>
          <a:p>
            <a:r>
              <a:rPr lang="ru-RU" sz="1200" dirty="0">
                <a:latin typeface="Times New Roman" panose="02020603050405020304" pitchFamily="18" charset="0"/>
                <a:cs typeface="Times New Roman" panose="02020603050405020304" pitchFamily="18" charset="0"/>
              </a:rPr>
              <a:t>– гибель, предполагаемая гибель или оставление судна;</a:t>
            </a:r>
          </a:p>
          <a:p>
            <a:r>
              <a:rPr lang="ru-RU" sz="1200" dirty="0">
                <a:latin typeface="Times New Roman" panose="02020603050405020304" pitchFamily="18" charset="0"/>
                <a:cs typeface="Times New Roman" panose="02020603050405020304" pitchFamily="18" charset="0"/>
              </a:rPr>
              <a:t>– повреждение судна;</a:t>
            </a:r>
          </a:p>
          <a:p>
            <a:r>
              <a:rPr lang="ru-RU" sz="1200" dirty="0">
                <a:latin typeface="Times New Roman" panose="02020603050405020304" pitchFamily="18" charset="0"/>
                <a:cs typeface="Times New Roman" panose="02020603050405020304" pitchFamily="18" charset="0"/>
              </a:rPr>
              <a:t>– посадка судна на грунт или лишение его возможности движения;</a:t>
            </a:r>
          </a:p>
          <a:p>
            <a:r>
              <a:rPr lang="ru-RU" sz="1200" dirty="0">
                <a:latin typeface="Times New Roman" panose="02020603050405020304" pitchFamily="18" charset="0"/>
                <a:cs typeface="Times New Roman" panose="02020603050405020304" pitchFamily="18" charset="0"/>
              </a:rPr>
              <a:t>– участие в столкновении;</a:t>
            </a:r>
          </a:p>
          <a:p>
            <a:r>
              <a:rPr lang="ru-RU" sz="1200" dirty="0">
                <a:latin typeface="Times New Roman" panose="02020603050405020304" pitchFamily="18" charset="0"/>
                <a:cs typeface="Times New Roman" panose="02020603050405020304" pitchFamily="18" charset="0"/>
              </a:rPr>
              <a:t>– повреждение, причиненное эксплуатацией или в связи с </a:t>
            </a:r>
            <a:r>
              <a:rPr lang="ru-RU" sz="1200" dirty="0" smtClean="0">
                <a:latin typeface="Times New Roman" panose="02020603050405020304" pitchFamily="18" charset="0"/>
                <a:cs typeface="Times New Roman" panose="02020603050405020304" pitchFamily="18" charset="0"/>
              </a:rPr>
              <a:t>эксплуатацией </a:t>
            </a:r>
            <a:r>
              <a:rPr lang="ru-RU" sz="1200" dirty="0">
                <a:latin typeface="Times New Roman" panose="02020603050405020304" pitchFamily="18" charset="0"/>
                <a:cs typeface="Times New Roman" panose="02020603050405020304" pitchFamily="18" charset="0"/>
              </a:rPr>
              <a:t>судна;</a:t>
            </a:r>
          </a:p>
          <a:p>
            <a:r>
              <a:rPr lang="ru-RU" sz="1200" dirty="0">
                <a:latin typeface="Times New Roman" panose="02020603050405020304" pitchFamily="18" charset="0"/>
                <a:cs typeface="Times New Roman" panose="02020603050405020304" pitchFamily="18" charset="0"/>
              </a:rPr>
              <a:t>– ущерб окружающей среде, вызванный повреждениями </a:t>
            </a:r>
            <a:r>
              <a:rPr lang="ru-RU" sz="1200" dirty="0" smtClean="0">
                <a:latin typeface="Times New Roman" panose="02020603050405020304" pitchFamily="18" charset="0"/>
                <a:cs typeface="Times New Roman" panose="02020603050405020304" pitchFamily="18" charset="0"/>
              </a:rPr>
              <a:t>судна или </a:t>
            </a:r>
            <a:r>
              <a:rPr lang="ru-RU" sz="1200" dirty="0">
                <a:latin typeface="Times New Roman" panose="02020603050405020304" pitchFamily="18" charset="0"/>
                <a:cs typeface="Times New Roman" panose="02020603050405020304" pitchFamily="18" charset="0"/>
              </a:rPr>
              <a:t>судов, в свою очередь причиненных эксплуатацией судна или судов.</a:t>
            </a:r>
          </a:p>
          <a:p>
            <a:r>
              <a:rPr lang="ru-RU" sz="1200" b="1" i="1" dirty="0">
                <a:latin typeface="Times New Roman" panose="02020603050405020304" pitchFamily="18" charset="0"/>
                <a:cs typeface="Times New Roman" panose="02020603050405020304" pitchFamily="18" charset="0"/>
              </a:rPr>
              <a:t>Очень серьезная авария (катастрофа) </a:t>
            </a:r>
            <a:r>
              <a:rPr lang="ru-RU" sz="1200" dirty="0">
                <a:latin typeface="Times New Roman" panose="02020603050405020304" pitchFamily="18" charset="0"/>
                <a:cs typeface="Times New Roman" panose="02020603050405020304" pitchFamily="18" charset="0"/>
              </a:rPr>
              <a:t>есть авария, </a:t>
            </a:r>
            <a:r>
              <a:rPr lang="ru-RU" sz="1200" dirty="0" smtClean="0">
                <a:latin typeface="Times New Roman" panose="02020603050405020304" pitchFamily="18" charset="0"/>
                <a:cs typeface="Times New Roman" panose="02020603050405020304" pitchFamily="18" charset="0"/>
              </a:rPr>
              <a:t>повлекшая </a:t>
            </a:r>
            <a:r>
              <a:rPr lang="ru-RU" sz="1200" dirty="0">
                <a:latin typeface="Times New Roman" panose="02020603050405020304" pitchFamily="18" charset="0"/>
                <a:cs typeface="Times New Roman" panose="02020603050405020304" pitchFamily="18" charset="0"/>
              </a:rPr>
              <a:t>полную гибель судна, гибель человека или серьезное </a:t>
            </a:r>
            <a:r>
              <a:rPr lang="ru-RU" sz="1200" dirty="0" smtClean="0">
                <a:latin typeface="Times New Roman" panose="02020603050405020304" pitchFamily="18" charset="0"/>
                <a:cs typeface="Times New Roman" panose="02020603050405020304" pitchFamily="18" charset="0"/>
              </a:rPr>
              <a:t>загрязнение моря</a:t>
            </a:r>
            <a:r>
              <a:rPr lang="ru-RU" sz="1200" dirty="0">
                <a:latin typeface="Times New Roman" panose="02020603050405020304" pitchFamily="18" charset="0"/>
                <a:cs typeface="Times New Roman" panose="02020603050405020304" pitchFamily="18" charset="0"/>
              </a:rPr>
              <a:t>.</a:t>
            </a:r>
          </a:p>
          <a:p>
            <a:r>
              <a:rPr lang="ru-RU" sz="1200" b="1" i="1" dirty="0">
                <a:latin typeface="Times New Roman" panose="02020603050405020304" pitchFamily="18" charset="0"/>
                <a:cs typeface="Times New Roman" panose="02020603050405020304" pitchFamily="18" charset="0"/>
              </a:rPr>
              <a:t>Серьезная авария </a:t>
            </a:r>
            <a:r>
              <a:rPr lang="ru-RU" sz="1200" dirty="0">
                <a:latin typeface="Times New Roman" panose="02020603050405020304" pitchFamily="18" charset="0"/>
                <a:cs typeface="Times New Roman" panose="02020603050405020304" pitchFamily="18" charset="0"/>
              </a:rPr>
              <a:t>есть авария, не квалифицируемая как </a:t>
            </a:r>
            <a:r>
              <a:rPr lang="ru-RU" sz="1200" dirty="0" smtClean="0">
                <a:latin typeface="Times New Roman" panose="02020603050405020304" pitchFamily="18" charset="0"/>
                <a:cs typeface="Times New Roman" panose="02020603050405020304" pitchFamily="18" charset="0"/>
              </a:rPr>
              <a:t>очень серьезная </a:t>
            </a:r>
            <a:r>
              <a:rPr lang="ru-RU" sz="1200" dirty="0">
                <a:latin typeface="Times New Roman" panose="02020603050405020304" pitchFamily="18" charset="0"/>
                <a:cs typeface="Times New Roman" panose="02020603050405020304" pitchFamily="18" charset="0"/>
              </a:rPr>
              <a:t>и которая повлекла:</a:t>
            </a:r>
          </a:p>
          <a:p>
            <a:r>
              <a:rPr lang="ru-RU" sz="1200" dirty="0">
                <a:latin typeface="Times New Roman" panose="02020603050405020304" pitchFamily="18" charset="0"/>
                <a:cs typeface="Times New Roman" panose="02020603050405020304" pitchFamily="18" charset="0"/>
              </a:rPr>
              <a:t>– пожар, взрыв, посадку на мель, навал, штормовое </a:t>
            </a:r>
            <a:r>
              <a:rPr lang="ru-RU" sz="1200" dirty="0" smtClean="0">
                <a:latin typeface="Times New Roman" panose="02020603050405020304" pitchFamily="18" charset="0"/>
                <a:cs typeface="Times New Roman" panose="02020603050405020304" pitchFamily="18" charset="0"/>
              </a:rPr>
              <a:t>повреждение</a:t>
            </a:r>
            <a:r>
              <a:rPr lang="ru-RU" sz="1200" dirty="0">
                <a:latin typeface="Times New Roman" panose="02020603050405020304" pitchFamily="18" charset="0"/>
                <a:cs typeface="Times New Roman" panose="02020603050405020304" pitchFamily="18" charset="0"/>
              </a:rPr>
              <a:t>, ледовое повреждение, трещину в корпусе или </a:t>
            </a:r>
            <a:r>
              <a:rPr lang="ru-RU" sz="1200" dirty="0" smtClean="0">
                <a:latin typeface="Times New Roman" panose="02020603050405020304" pitchFamily="18" charset="0"/>
                <a:cs typeface="Times New Roman" panose="02020603050405020304" pitchFamily="18" charset="0"/>
              </a:rPr>
              <a:t>предполагаемый дефект </a:t>
            </a:r>
            <a:r>
              <a:rPr lang="ru-RU" sz="1200" dirty="0">
                <a:latin typeface="Times New Roman" panose="02020603050405020304" pitchFamily="18" charset="0"/>
                <a:cs typeface="Times New Roman" panose="02020603050405020304" pitchFamily="18" charset="0"/>
              </a:rPr>
              <a:t>корпуса и т. п.; или</a:t>
            </a:r>
          </a:p>
          <a:p>
            <a:r>
              <a:rPr lang="ru-RU" sz="1200" dirty="0">
                <a:latin typeface="Times New Roman" panose="02020603050405020304" pitchFamily="18" charset="0"/>
                <a:cs typeface="Times New Roman" panose="02020603050405020304" pitchFamily="18" charset="0"/>
              </a:rPr>
              <a:t>– конструктивное повреждение, в результате которого судно </a:t>
            </a:r>
            <a:r>
              <a:rPr lang="ru-RU" sz="1200" dirty="0" smtClean="0">
                <a:latin typeface="Times New Roman" panose="02020603050405020304" pitchFamily="18" charset="0"/>
                <a:cs typeface="Times New Roman" panose="02020603050405020304" pitchFamily="18" charset="0"/>
              </a:rPr>
              <a:t>стало </a:t>
            </a:r>
            <a:r>
              <a:rPr lang="ru-RU" sz="1200" dirty="0">
                <a:latin typeface="Times New Roman" panose="02020603050405020304" pitchFamily="18" charset="0"/>
                <a:cs typeface="Times New Roman" panose="02020603050405020304" pitchFamily="18" charset="0"/>
              </a:rPr>
              <a:t>не мореходным, такое как подводная пробоина, поломка </a:t>
            </a:r>
            <a:r>
              <a:rPr lang="ru-RU" sz="1200" dirty="0" smtClean="0">
                <a:latin typeface="Times New Roman" panose="02020603050405020304" pitchFamily="18" charset="0"/>
                <a:cs typeface="Times New Roman" panose="02020603050405020304" pitchFamily="18" charset="0"/>
              </a:rPr>
              <a:t>главного двигателя</a:t>
            </a:r>
            <a:r>
              <a:rPr lang="ru-RU" sz="1200" dirty="0">
                <a:latin typeface="Times New Roman" panose="02020603050405020304" pitchFamily="18" charset="0"/>
                <a:cs typeface="Times New Roman" panose="02020603050405020304" pitchFamily="18" charset="0"/>
              </a:rPr>
              <a:t>, значительное повреждение жилых помещений и т. п.; или</a:t>
            </a:r>
          </a:p>
          <a:p>
            <a:r>
              <a:rPr lang="ru-RU" sz="1200" dirty="0">
                <a:latin typeface="Times New Roman" panose="02020603050405020304" pitchFamily="18" charset="0"/>
                <a:cs typeface="Times New Roman" panose="02020603050405020304" pitchFamily="18" charset="0"/>
              </a:rPr>
              <a:t>– загрязнение моря (не зависимо от количества сброса); </a:t>
            </a:r>
            <a:r>
              <a:rPr lang="ru-RU" sz="1200" dirty="0" smtClean="0">
                <a:latin typeface="Times New Roman" panose="02020603050405020304" pitchFamily="18" charset="0"/>
                <a:cs typeface="Times New Roman" panose="02020603050405020304" pitchFamily="18" charset="0"/>
              </a:rPr>
              <a:t>и/или</a:t>
            </a:r>
          </a:p>
          <a:p>
            <a:r>
              <a:rPr lang="ru-RU" sz="1200" dirty="0" smtClean="0">
                <a:latin typeface="Times New Roman" panose="02020603050405020304" pitchFamily="18" charset="0"/>
                <a:cs typeface="Times New Roman" panose="02020603050405020304" pitchFamily="18" charset="0"/>
              </a:rPr>
              <a:t>– поломка, потребовавшая буксировки или помощи берега.</a:t>
            </a:r>
          </a:p>
          <a:p>
            <a:r>
              <a:rPr lang="ru-RU" sz="1200" b="1" i="1" dirty="0" smtClean="0">
                <a:latin typeface="Times New Roman" panose="02020603050405020304" pitchFamily="18" charset="0"/>
                <a:cs typeface="Times New Roman" panose="02020603050405020304" pitchFamily="18" charset="0"/>
              </a:rPr>
              <a:t>Инцидент </a:t>
            </a:r>
            <a:r>
              <a:rPr lang="ru-RU" sz="1200" b="1" i="1" dirty="0">
                <a:latin typeface="Times New Roman" panose="02020603050405020304" pitchFamily="18" charset="0"/>
                <a:cs typeface="Times New Roman" panose="02020603050405020304" pitchFamily="18" charset="0"/>
              </a:rPr>
              <a:t>на море </a:t>
            </a:r>
            <a:r>
              <a:rPr lang="ru-RU" sz="1200" dirty="0">
                <a:latin typeface="Times New Roman" panose="02020603050405020304" pitchFamily="18" charset="0"/>
                <a:cs typeface="Times New Roman" panose="02020603050405020304" pitchFamily="18" charset="0"/>
              </a:rPr>
              <a:t>есть случай или событие, вызванные </a:t>
            </a:r>
            <a:r>
              <a:rPr lang="ru-RU" sz="1200" dirty="0" smtClean="0">
                <a:latin typeface="Times New Roman" panose="02020603050405020304" pitchFamily="18" charset="0"/>
                <a:cs typeface="Times New Roman" panose="02020603050405020304" pitchFamily="18" charset="0"/>
              </a:rPr>
              <a:t>эксплуатацией </a:t>
            </a:r>
            <a:r>
              <a:rPr lang="ru-RU" sz="1200" dirty="0">
                <a:latin typeface="Times New Roman" panose="02020603050405020304" pitchFamily="18" charset="0"/>
                <a:cs typeface="Times New Roman" panose="02020603050405020304" pitchFamily="18" charset="0"/>
              </a:rPr>
              <a:t>или в связи с эксплуатацией судна, повлекшие </a:t>
            </a:r>
            <a:r>
              <a:rPr lang="ru-RU" sz="1200" dirty="0" smtClean="0">
                <a:latin typeface="Times New Roman" panose="02020603050405020304" pitchFamily="18" charset="0"/>
                <a:cs typeface="Times New Roman" panose="02020603050405020304" pitchFamily="18" charset="0"/>
              </a:rPr>
              <a:t>угрозу</a:t>
            </a:r>
          </a:p>
          <a:p>
            <a:r>
              <a:rPr lang="ru-RU" sz="1200" b="1" dirty="0">
                <a:latin typeface="Times New Roman" panose="02020603050405020304" pitchFamily="18" charset="0"/>
                <a:cs typeface="Times New Roman" panose="02020603050405020304" pitchFamily="18" charset="0"/>
              </a:rPr>
              <a:t>Циркулярные письма. </a:t>
            </a:r>
            <a:r>
              <a:rPr lang="ru-RU" sz="1200" dirty="0">
                <a:latin typeface="Times New Roman" panose="02020603050405020304" pitchFamily="18" charset="0"/>
                <a:cs typeface="Times New Roman" panose="02020603050405020304" pitchFamily="18" charset="0"/>
              </a:rPr>
              <a:t>В настоящее время имеют силу </a:t>
            </a:r>
            <a:r>
              <a:rPr lang="ru-RU" sz="1200" dirty="0" smtClean="0">
                <a:latin typeface="Times New Roman" panose="02020603050405020304" pitchFamily="18" charset="0"/>
                <a:cs typeface="Times New Roman" panose="02020603050405020304" pitchFamily="18" charset="0"/>
              </a:rPr>
              <a:t>следующие </a:t>
            </a:r>
            <a:r>
              <a:rPr lang="ru-RU" sz="1200" dirty="0">
                <a:latin typeface="Times New Roman" panose="02020603050405020304" pitchFamily="18" charset="0"/>
                <a:cs typeface="Times New Roman" panose="02020603050405020304" pitchFamily="18" charset="0"/>
              </a:rPr>
              <a:t>циркулярные письма:</a:t>
            </a:r>
          </a:p>
          <a:p>
            <a:r>
              <a:rPr lang="ru-RU" sz="1200" dirty="0">
                <a:latin typeface="Times New Roman" panose="02020603050405020304" pitchFamily="18" charset="0"/>
                <a:cs typeface="Times New Roman" panose="02020603050405020304" pitchFamily="18" charset="0"/>
              </a:rPr>
              <a:t>– MSC/</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224 по докладам об авариях, связанных с </a:t>
            </a:r>
            <a:r>
              <a:rPr lang="ru-RU" sz="1200" dirty="0" smtClean="0">
                <a:latin typeface="Times New Roman" panose="02020603050405020304" pitchFamily="18" charset="0"/>
                <a:cs typeface="Times New Roman" panose="02020603050405020304" pitchFamily="18" charset="0"/>
              </a:rPr>
              <a:t>живучестью </a:t>
            </a:r>
            <a:r>
              <a:rPr lang="ru-RU" sz="1200" dirty="0">
                <a:latin typeface="Times New Roman" panose="02020603050405020304" pitchFamily="18" charset="0"/>
                <a:cs typeface="Times New Roman" panose="02020603050405020304" pitchFamily="18" charset="0"/>
              </a:rPr>
              <a:t>судов;</a:t>
            </a:r>
          </a:p>
          <a:p>
            <a:r>
              <a:rPr lang="ru-RU" sz="1200" dirty="0">
                <a:latin typeface="Times New Roman" panose="02020603050405020304" pitchFamily="18" charset="0"/>
                <a:cs typeface="Times New Roman" panose="02020603050405020304" pitchFamily="18" charset="0"/>
              </a:rPr>
              <a:t>– MSC/</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338 по докладам об авариях, связанных с пожаром;</a:t>
            </a:r>
          </a:p>
          <a:p>
            <a:r>
              <a:rPr lang="ru-RU" sz="1200" dirty="0">
                <a:latin typeface="Times New Roman" panose="02020603050405020304" pitchFamily="18" charset="0"/>
                <a:cs typeface="Times New Roman" panose="02020603050405020304" pitchFamily="18" charset="0"/>
              </a:rPr>
              <a:t>– MSC/</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433 по докладам о расследовании серьезных аварий;</a:t>
            </a:r>
          </a:p>
          <a:p>
            <a:r>
              <a:rPr lang="ru-RU" sz="1200" dirty="0">
                <a:latin typeface="Times New Roman" panose="02020603050405020304" pitchFamily="18" charset="0"/>
                <a:cs typeface="Times New Roman" panose="02020603050405020304" pitchFamily="18" charset="0"/>
              </a:rPr>
              <a:t>– MSC/</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559 по инцидентам, связанным с опасными </a:t>
            </a:r>
            <a:r>
              <a:rPr lang="ru-RU" sz="1200" dirty="0" smtClean="0">
                <a:latin typeface="Times New Roman" panose="02020603050405020304" pitchFamily="18" charset="0"/>
                <a:cs typeface="Times New Roman" panose="02020603050405020304" pitchFamily="18" charset="0"/>
              </a:rPr>
              <a:t>грузами </a:t>
            </a:r>
            <a:r>
              <a:rPr lang="ru-RU" sz="1200" dirty="0">
                <a:latin typeface="Times New Roman" panose="02020603050405020304" pitchFamily="18" charset="0"/>
                <a:cs typeface="Times New Roman" panose="02020603050405020304" pitchFamily="18" charset="0"/>
              </a:rPr>
              <a:t>или </a:t>
            </a:r>
            <a:r>
              <a:rPr lang="ru-RU" sz="1200" dirty="0" err="1">
                <a:latin typeface="Times New Roman" panose="02020603050405020304" pitchFamily="18" charset="0"/>
                <a:cs typeface="Times New Roman" panose="02020603050405020304" pitchFamily="18" charset="0"/>
              </a:rPr>
              <a:t>поллютантами</a:t>
            </a:r>
            <a:r>
              <a:rPr lang="ru-RU" sz="1200" dirty="0">
                <a:latin typeface="Times New Roman" panose="02020603050405020304" pitchFamily="18" charset="0"/>
                <a:cs typeface="Times New Roman" panose="02020603050405020304" pitchFamily="18" charset="0"/>
              </a:rPr>
              <a:t> моря в упаковке;</a:t>
            </a:r>
          </a:p>
          <a:p>
            <a:r>
              <a:rPr lang="en-US" sz="1200" dirty="0">
                <a:latin typeface="Times New Roman" panose="02020603050405020304" pitchFamily="18" charset="0"/>
                <a:cs typeface="Times New Roman" panose="02020603050405020304" pitchFamily="18" charset="0"/>
              </a:rPr>
              <a:t>– MSC/Circ. 621 </a:t>
            </a:r>
            <a:r>
              <a:rPr lang="ru-RU" sz="1200" dirty="0">
                <a:latin typeface="Times New Roman" panose="02020603050405020304" pitchFamily="18" charset="0"/>
                <a:cs typeface="Times New Roman" panose="02020603050405020304" pitchFamily="18" charset="0"/>
              </a:rPr>
              <a:t>по усталости;</a:t>
            </a:r>
          </a:p>
          <a:p>
            <a:r>
              <a:rPr lang="ru-RU" sz="1200" dirty="0">
                <a:latin typeface="Times New Roman" panose="02020603050405020304" pitchFamily="18" charset="0"/>
                <a:cs typeface="Times New Roman" panose="02020603050405020304" pitchFamily="18" charset="0"/>
              </a:rPr>
              <a:t>– COM/</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70/Rev1 по системе бедствия и обеспечения </a:t>
            </a:r>
            <a:r>
              <a:rPr lang="ru-RU" sz="1200" dirty="0" smtClean="0">
                <a:latin typeface="Times New Roman" panose="02020603050405020304" pitchFamily="18" charset="0"/>
                <a:cs typeface="Times New Roman" panose="02020603050405020304" pitchFamily="18" charset="0"/>
              </a:rPr>
              <a:t>безопасности </a:t>
            </a:r>
            <a:r>
              <a:rPr lang="ru-RU" sz="1200" dirty="0">
                <a:latin typeface="Times New Roman" panose="02020603050405020304" pitchFamily="18" charset="0"/>
                <a:cs typeface="Times New Roman" panose="02020603050405020304" pitchFamily="18" charset="0"/>
              </a:rPr>
              <a:t>на море;</a:t>
            </a:r>
          </a:p>
          <a:p>
            <a:r>
              <a:rPr lang="ru-RU" sz="1200" dirty="0">
                <a:latin typeface="Times New Roman" panose="02020603050405020304" pitchFamily="18" charset="0"/>
                <a:cs typeface="Times New Roman" panose="02020603050405020304" pitchFamily="18" charset="0"/>
              </a:rPr>
              <a:t>– MEPC/</a:t>
            </a:r>
            <a:r>
              <a:rPr lang="ru-RU" sz="1200" dirty="0" err="1">
                <a:latin typeface="Times New Roman" panose="02020603050405020304" pitchFamily="18" charset="0"/>
                <a:cs typeface="Times New Roman" panose="02020603050405020304" pitchFamily="18" charset="0"/>
              </a:rPr>
              <a:t>Circ</a:t>
            </a:r>
            <a:r>
              <a:rPr lang="ru-RU" sz="1200" dirty="0">
                <a:latin typeface="Times New Roman" panose="02020603050405020304" pitchFamily="18" charset="0"/>
                <a:cs typeface="Times New Roman" panose="02020603050405020304" pitchFamily="18" charset="0"/>
              </a:rPr>
              <a:t>. 266/Format1 по случайным разливам </a:t>
            </a:r>
            <a:r>
              <a:rPr lang="ru-RU" sz="1200" dirty="0" smtClean="0">
                <a:latin typeface="Times New Roman" panose="02020603050405020304" pitchFamily="18" charset="0"/>
                <a:cs typeface="Times New Roman" panose="02020603050405020304" pitchFamily="18" charset="0"/>
              </a:rPr>
              <a:t>жидкостей от </a:t>
            </a:r>
            <a:r>
              <a:rPr lang="ru-RU" sz="1200" dirty="0">
                <a:latin typeface="Times New Roman" panose="02020603050405020304" pitchFamily="18" charset="0"/>
                <a:cs typeface="Times New Roman" panose="02020603050405020304" pitchFamily="18" charset="0"/>
              </a:rPr>
              <a:t>50 т и более.</a:t>
            </a:r>
          </a:p>
        </p:txBody>
      </p:sp>
    </p:spTree>
    <p:extLst>
      <p:ext uri="{BB962C8B-B14F-4D97-AF65-F5344CB8AC3E}">
        <p14:creationId xmlns:p14="http://schemas.microsoft.com/office/powerpoint/2010/main" val="9222971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7263527"/>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2.4.2. Национальные документы по </a:t>
            </a:r>
            <a:r>
              <a:rPr lang="ru-RU" sz="1400" b="1" i="1" dirty="0" smtClean="0">
                <a:latin typeface="Times New Roman" panose="02020603050405020304" pitchFamily="18" charset="0"/>
                <a:cs typeface="Times New Roman" panose="02020603050405020304" pitchFamily="18" charset="0"/>
              </a:rPr>
              <a:t>организации расследования </a:t>
            </a:r>
            <a:r>
              <a:rPr lang="ru-RU" sz="1400" b="1" i="1" dirty="0">
                <a:latin typeface="Times New Roman" panose="02020603050405020304" pitchFamily="18" charset="0"/>
                <a:cs typeface="Times New Roman" panose="02020603050405020304" pitchFamily="18" charset="0"/>
              </a:rPr>
              <a:t>аварийных </a:t>
            </a:r>
            <a:r>
              <a:rPr lang="ru-RU" sz="1400" b="1" i="1" dirty="0" smtClean="0">
                <a:latin typeface="Times New Roman" panose="02020603050405020304" pitchFamily="18" charset="0"/>
                <a:cs typeface="Times New Roman" panose="02020603050405020304" pitchFamily="18" charset="0"/>
              </a:rPr>
              <a:t>случаев</a:t>
            </a:r>
          </a:p>
          <a:p>
            <a:endParaRPr lang="ru-RU" sz="1200" b="1" i="1" dirty="0" smtClean="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К национальным документам по организации </a:t>
            </a:r>
            <a:r>
              <a:rPr lang="ru-RU" sz="1200" dirty="0" smtClean="0">
                <a:latin typeface="Times New Roman" panose="02020603050405020304" pitchFamily="18" charset="0"/>
                <a:cs typeface="Times New Roman" panose="02020603050405020304" pitchFamily="18" charset="0"/>
              </a:rPr>
              <a:t>расследования аварийных </a:t>
            </a:r>
            <a:r>
              <a:rPr lang="ru-RU" sz="1200" dirty="0">
                <a:latin typeface="Times New Roman" panose="02020603050405020304" pitchFamily="18" charset="0"/>
                <a:cs typeface="Times New Roman" panose="02020603050405020304" pitchFamily="18" charset="0"/>
              </a:rPr>
              <a:t>случаев на море относятся Кодекс торгового </a:t>
            </a:r>
            <a:r>
              <a:rPr lang="ru-RU" sz="1200" dirty="0" smtClean="0">
                <a:latin typeface="Times New Roman" panose="02020603050405020304" pitchFamily="18" charset="0"/>
                <a:cs typeface="Times New Roman" panose="02020603050405020304" pitchFamily="18" charset="0"/>
              </a:rPr>
              <a:t>мореплавания и </a:t>
            </a:r>
            <a:r>
              <a:rPr lang="ru-RU" sz="1200" dirty="0">
                <a:latin typeface="Times New Roman" panose="02020603050405020304" pitchFamily="18" charset="0"/>
                <a:cs typeface="Times New Roman" panose="02020603050405020304" pitchFamily="18" charset="0"/>
              </a:rPr>
              <a:t>Положение о расследовании аварий или инцидентов на море</a:t>
            </a:r>
            <a:r>
              <a:rPr lang="ru-RU" sz="1200" dirty="0" smtClean="0">
                <a:latin typeface="Times New Roman" panose="02020603050405020304" pitchFamily="18" charset="0"/>
                <a:cs typeface="Times New Roman" panose="02020603050405020304" pitchFamily="18" charset="0"/>
              </a:rPr>
              <a:t>.</a:t>
            </a:r>
            <a:endParaRPr lang="ru-RU" sz="1200" dirty="0">
              <a:latin typeface="Times New Roman" panose="02020603050405020304" pitchFamily="18" charset="0"/>
              <a:cs typeface="Times New Roman" panose="02020603050405020304" pitchFamily="18" charset="0"/>
            </a:endParaRPr>
          </a:p>
          <a:p>
            <a:r>
              <a:rPr lang="ru-RU" sz="1200" dirty="0" smtClean="0">
                <a:latin typeface="Times New Roman" panose="02020603050405020304" pitchFamily="18" charset="0"/>
                <a:cs typeface="Times New Roman" panose="02020603050405020304" pitchFamily="18" charset="0"/>
              </a:rPr>
              <a:t>Приказ </a:t>
            </a:r>
            <a:r>
              <a:rPr lang="ru-RU" sz="1200" dirty="0">
                <a:latin typeface="Times New Roman" panose="02020603050405020304" pitchFamily="18" charset="0"/>
                <a:cs typeface="Times New Roman" panose="02020603050405020304" pitchFamily="18" charset="0"/>
              </a:rPr>
              <a:t>Министерства транспорта РФ от 24 марта 2025 г. № </a:t>
            </a:r>
            <a:r>
              <a:rPr lang="ru-RU" sz="1200" dirty="0" smtClean="0">
                <a:latin typeface="Times New Roman" panose="02020603050405020304" pitchFamily="18" charset="0"/>
                <a:cs typeface="Times New Roman" panose="02020603050405020304" pitchFamily="18" charset="0"/>
              </a:rPr>
              <a:t>103 «Об </a:t>
            </a:r>
            <a:r>
              <a:rPr lang="ru-RU" sz="1200" dirty="0">
                <a:latin typeface="Times New Roman" panose="02020603050405020304" pitchFamily="18" charset="0"/>
                <a:cs typeface="Times New Roman" panose="02020603050405020304" pitchFamily="18" charset="0"/>
              </a:rPr>
              <a:t>утверждении Положения о расследовании аварий или </a:t>
            </a:r>
            <a:r>
              <a:rPr lang="ru-RU" sz="1200" dirty="0" smtClean="0">
                <a:latin typeface="Times New Roman" panose="02020603050405020304" pitchFamily="18" charset="0"/>
                <a:cs typeface="Times New Roman" panose="02020603050405020304" pitchFamily="18" charset="0"/>
              </a:rPr>
              <a:t>инцидентов на </a:t>
            </a:r>
            <a:r>
              <a:rPr lang="ru-RU" sz="1200" dirty="0">
                <a:latin typeface="Times New Roman" panose="02020603050405020304" pitchFamily="18" charset="0"/>
                <a:cs typeface="Times New Roman" panose="02020603050405020304" pitchFamily="18" charset="0"/>
              </a:rPr>
              <a:t>море» (далее — Положение) является </a:t>
            </a:r>
            <a:r>
              <a:rPr lang="ru-RU" sz="1200" b="1" dirty="0">
                <a:latin typeface="Times New Roman" panose="02020603050405020304" pitchFamily="18" charset="0"/>
                <a:cs typeface="Times New Roman" panose="02020603050405020304" pitchFamily="18" charset="0"/>
              </a:rPr>
              <a:t>основным </a:t>
            </a:r>
            <a:r>
              <a:rPr lang="ru-RU" sz="1200" b="1" dirty="0" smtClean="0">
                <a:latin typeface="Times New Roman" panose="02020603050405020304" pitchFamily="18" charset="0"/>
                <a:cs typeface="Times New Roman" panose="02020603050405020304" pitchFamily="18" charset="0"/>
              </a:rPr>
              <a:t>национальным </a:t>
            </a:r>
            <a:r>
              <a:rPr lang="ru-RU" sz="1200" b="1" dirty="0">
                <a:latin typeface="Times New Roman" panose="02020603050405020304" pitchFamily="18" charset="0"/>
                <a:cs typeface="Times New Roman" panose="02020603050405020304" pitchFamily="18" charset="0"/>
              </a:rPr>
              <a:t>документом </a:t>
            </a:r>
            <a:r>
              <a:rPr lang="ru-RU" sz="1200" dirty="0">
                <a:latin typeface="Times New Roman" panose="02020603050405020304" pitchFamily="18" charset="0"/>
                <a:cs typeface="Times New Roman" panose="02020603050405020304" pitchFamily="18" charset="0"/>
              </a:rPr>
              <a:t>в данной области.</a:t>
            </a:r>
            <a:endParaRPr lang="ru-RU" sz="1200" b="1" i="1" dirty="0">
              <a:latin typeface="Times New Roman" panose="02020603050405020304" pitchFamily="18" charset="0"/>
              <a:cs typeface="Times New Roman" panose="02020603050405020304" pitchFamily="18" charset="0"/>
            </a:endParaRPr>
          </a:p>
          <a:p>
            <a:pPr indent="133350" algn="just">
              <a:spcAft>
                <a:spcPts val="600"/>
              </a:spcAft>
              <a:tabLst>
                <a:tab pos="2514600" algn="l"/>
              </a:tabLst>
            </a:pPr>
            <a:r>
              <a:rPr lang="ru-RU" sz="1200" i="1" dirty="0" smtClean="0">
                <a:latin typeface="Times New Roman"/>
                <a:ea typeface="Times New Roman"/>
              </a:rPr>
              <a:t>«</a:t>
            </a:r>
            <a:r>
              <a:rPr lang="ru-RU" sz="1200" i="1" dirty="0">
                <a:latin typeface="Times New Roman"/>
                <a:ea typeface="Times New Roman"/>
              </a:rPr>
              <a:t>Аварийный случай»</a:t>
            </a:r>
            <a:r>
              <a:rPr lang="ru-RU" sz="1200" dirty="0">
                <a:latin typeface="Times New Roman"/>
                <a:ea typeface="Times New Roman"/>
              </a:rPr>
              <a:t> - случай с судном, приведший его к бедствию в результате воздействия непреодолимых стихийных явлений природы или экстремально тяжелых гидрометеорологических условий плавания;</a:t>
            </a:r>
          </a:p>
          <a:p>
            <a:pPr algn="just">
              <a:spcAft>
                <a:spcPts val="600"/>
              </a:spcAft>
              <a:tabLst>
                <a:tab pos="2514600" algn="l"/>
              </a:tabLst>
            </a:pPr>
            <a:r>
              <a:rPr lang="ru-RU" sz="1200" dirty="0">
                <a:latin typeface="Times New Roman"/>
                <a:ea typeface="Times New Roman"/>
              </a:rPr>
              <a:t>- различные повреждения судна (корпуса, устройств, судовых технических средств), смещение перевозимого груза и/или изменение его физи­ко-химических свойств в процессе морской перевозки, посадки судна на грунт, касание грунта, препятствующие нормальной эксплуатации (плаванию) судна;</a:t>
            </a:r>
          </a:p>
          <a:p>
            <a:pPr indent="342900" algn="just">
              <a:spcAft>
                <a:spcPts val="0"/>
              </a:spcAft>
            </a:pPr>
            <a:r>
              <a:rPr lang="ru-RU" sz="1200" dirty="0" smtClean="0">
                <a:latin typeface="Times New Roman"/>
                <a:ea typeface="Times New Roman"/>
              </a:rPr>
              <a:t>При </a:t>
            </a:r>
            <a:r>
              <a:rPr lang="ru-RU" sz="1200" dirty="0">
                <a:latin typeface="Times New Roman"/>
                <a:ea typeface="Times New Roman"/>
              </a:rPr>
              <a:t>организации расследований аварий на море используются как международные, так и национальные нормативные акты. К </a:t>
            </a:r>
            <a:r>
              <a:rPr lang="ru-RU" sz="1200" b="1" dirty="0">
                <a:latin typeface="Times New Roman"/>
                <a:ea typeface="Times New Roman"/>
              </a:rPr>
              <a:t>международным</a:t>
            </a:r>
            <a:r>
              <a:rPr lang="ru-RU" sz="1200" dirty="0">
                <a:latin typeface="Times New Roman"/>
                <a:ea typeface="Times New Roman"/>
              </a:rPr>
              <a:t> документам относятся:</a:t>
            </a:r>
          </a:p>
          <a:p>
            <a:pPr marL="342900" lvl="0" indent="-342900" algn="just">
              <a:spcAft>
                <a:spcPts val="0"/>
              </a:spcAft>
              <a:buFont typeface="+mj-lt"/>
              <a:buAutoNum type="arabicPeriod"/>
              <a:tabLst>
                <a:tab pos="895350" algn="l"/>
              </a:tabLst>
            </a:pPr>
            <a:r>
              <a:rPr lang="ru-RU" sz="1200" dirty="0">
                <a:latin typeface="Times New Roman"/>
                <a:ea typeface="Times New Roman"/>
              </a:rPr>
              <a:t>«Кодекс проведения расследований аварий и инцидентов на море», который был принят Резолюцией ИМО А.849(20) от 27.11.97г. Этой же резолюцией отменены предыдущие резолюции А.173(</a:t>
            </a:r>
            <a:r>
              <a:rPr lang="en-US" sz="1200" dirty="0">
                <a:latin typeface="Times New Roman"/>
                <a:ea typeface="Times New Roman"/>
              </a:rPr>
              <a:t>ESIV</a:t>
            </a:r>
            <a:r>
              <a:rPr lang="ru-RU" sz="1200" dirty="0">
                <a:latin typeface="Times New Roman"/>
                <a:ea typeface="Times New Roman"/>
              </a:rPr>
              <a:t>), </a:t>
            </a:r>
            <a:r>
              <a:rPr lang="en-US" sz="1200" dirty="0">
                <a:latin typeface="Times New Roman"/>
                <a:ea typeface="Times New Roman"/>
              </a:rPr>
              <a:t>A</a:t>
            </a:r>
            <a:r>
              <a:rPr lang="ru-RU" sz="1200" dirty="0">
                <a:latin typeface="Times New Roman"/>
                <a:ea typeface="Times New Roman"/>
              </a:rPr>
              <a:t>.440(</a:t>
            </a:r>
            <a:r>
              <a:rPr lang="en-US" sz="1200" dirty="0">
                <a:latin typeface="Times New Roman"/>
                <a:ea typeface="Times New Roman"/>
              </a:rPr>
              <a:t>XI</a:t>
            </a:r>
            <a:r>
              <a:rPr lang="ru-RU" sz="1200" dirty="0">
                <a:latin typeface="Times New Roman"/>
                <a:ea typeface="Times New Roman"/>
              </a:rPr>
              <a:t>), </a:t>
            </a:r>
            <a:r>
              <a:rPr lang="en-US" sz="1200" dirty="0">
                <a:latin typeface="Times New Roman"/>
                <a:ea typeface="Times New Roman"/>
              </a:rPr>
              <a:t>A</a:t>
            </a:r>
            <a:r>
              <a:rPr lang="ru-RU" sz="1200" dirty="0">
                <a:latin typeface="Times New Roman"/>
                <a:ea typeface="Times New Roman"/>
              </a:rPr>
              <a:t>.637(76).</a:t>
            </a:r>
          </a:p>
          <a:p>
            <a:pPr marL="342900" lvl="0" indent="-342900" algn="just">
              <a:spcAft>
                <a:spcPts val="0"/>
              </a:spcAft>
              <a:buFont typeface="+mj-lt"/>
              <a:buAutoNum type="arabicPeriod"/>
              <a:tabLst>
                <a:tab pos="895350" algn="l"/>
              </a:tabLst>
            </a:pPr>
            <a:r>
              <a:rPr lang="ru-RU" sz="1200" dirty="0">
                <a:latin typeface="Times New Roman"/>
                <a:ea typeface="Times New Roman"/>
              </a:rPr>
              <a:t>«Руководство по оказанию помощи государствам флага судна в выполнении инструментов ИМО», принятое резолюцией ИМО А.847(20) от 27.11.97г.</a:t>
            </a:r>
          </a:p>
          <a:p>
            <a:pPr marL="342900" lvl="0" indent="-342900" algn="just">
              <a:spcAft>
                <a:spcPts val="0"/>
              </a:spcAft>
              <a:buFont typeface="+mj-lt"/>
              <a:buAutoNum type="arabicPeriod"/>
              <a:tabLst>
                <a:tab pos="895350" algn="l"/>
              </a:tabLst>
            </a:pPr>
            <a:r>
              <a:rPr lang="ru-RU" sz="1200" dirty="0">
                <a:latin typeface="Times New Roman"/>
                <a:ea typeface="Times New Roman"/>
              </a:rPr>
              <a:t>«Международная Конвенция по охране человеческой жизни на море» (</a:t>
            </a:r>
            <a:r>
              <a:rPr lang="en-US" sz="1200" dirty="0">
                <a:latin typeface="Times New Roman"/>
                <a:ea typeface="Times New Roman"/>
              </a:rPr>
              <a:t>SOLAS</a:t>
            </a:r>
            <a:r>
              <a:rPr lang="ru-RU" sz="1200" dirty="0">
                <a:latin typeface="Times New Roman"/>
                <a:ea typeface="Times New Roman"/>
              </a:rPr>
              <a:t>-74 с поправками 78г.) Правило 1/21</a:t>
            </a:r>
          </a:p>
          <a:p>
            <a:pPr marL="342900" lvl="0" indent="-342900" algn="just">
              <a:spcAft>
                <a:spcPts val="0"/>
              </a:spcAft>
              <a:buFont typeface="+mj-lt"/>
              <a:buAutoNum type="arabicPeriod"/>
              <a:tabLst>
                <a:tab pos="895350" algn="l"/>
              </a:tabLst>
            </a:pPr>
            <a:r>
              <a:rPr lang="ru-RU" sz="1200" dirty="0">
                <a:latin typeface="Times New Roman"/>
                <a:ea typeface="Times New Roman"/>
              </a:rPr>
              <a:t>«Международная Конвенция о грузовой марке» 1966г.(статья 23)</a:t>
            </a:r>
          </a:p>
          <a:p>
            <a:pPr marL="342900" lvl="0" indent="-342900" algn="just">
              <a:spcAft>
                <a:spcPts val="0"/>
              </a:spcAft>
              <a:buFont typeface="+mj-lt"/>
              <a:buAutoNum type="arabicPeriod"/>
              <a:tabLst>
                <a:tab pos="895350" algn="l"/>
              </a:tabLst>
            </a:pPr>
            <a:r>
              <a:rPr lang="ru-RU" sz="1200" dirty="0">
                <a:latin typeface="Times New Roman"/>
                <a:ea typeface="Times New Roman"/>
              </a:rPr>
              <a:t>«Международная Конвенция по предотвращению загрязнения моря с судов» (МАРПОЛ-73г.), статья 12</a:t>
            </a:r>
          </a:p>
          <a:p>
            <a:pPr marL="342900" lvl="0" indent="-342900" algn="just">
              <a:spcAft>
                <a:spcPts val="0"/>
              </a:spcAft>
              <a:buFont typeface="+mj-lt"/>
              <a:buAutoNum type="arabicPeriod"/>
              <a:tabLst>
                <a:tab pos="895350" algn="l"/>
              </a:tabLst>
            </a:pPr>
            <a:r>
              <a:rPr lang="ru-RU" sz="1200" dirty="0">
                <a:latin typeface="Times New Roman"/>
                <a:ea typeface="Times New Roman"/>
              </a:rPr>
              <a:t>«Конвенция ООН по морскому праву» статья 94</a:t>
            </a:r>
          </a:p>
          <a:p>
            <a:pPr marL="342900" lvl="0" indent="-342900" algn="just">
              <a:spcAft>
                <a:spcPts val="0"/>
              </a:spcAft>
              <a:buFont typeface="+mj-lt"/>
              <a:buAutoNum type="arabicPeriod"/>
              <a:tabLst>
                <a:tab pos="895350" algn="l"/>
              </a:tabLst>
            </a:pPr>
            <a:r>
              <a:rPr lang="ru-RU" sz="1200" dirty="0">
                <a:latin typeface="Times New Roman"/>
                <a:ea typeface="Times New Roman"/>
              </a:rPr>
              <a:t>Циркулярные письма:</a:t>
            </a:r>
          </a:p>
          <a:p>
            <a:pPr marL="342900" algn="just">
              <a:spcAft>
                <a:spcPts val="0"/>
              </a:spcAft>
            </a:pPr>
            <a:r>
              <a:rPr lang="ru-RU" sz="1200" dirty="0">
                <a:latin typeface="Times New Roman"/>
                <a:ea typeface="Times New Roman"/>
              </a:rPr>
              <a:t>               </a:t>
            </a:r>
          </a:p>
          <a:p>
            <a:pPr marL="342900" algn="just">
              <a:spcAft>
                <a:spcPts val="0"/>
              </a:spcAft>
            </a:pPr>
            <a:r>
              <a:rPr lang="ru-RU" sz="1200" dirty="0">
                <a:latin typeface="Times New Roman"/>
                <a:ea typeface="Times New Roman"/>
              </a:rPr>
              <a:t> </a:t>
            </a:r>
          </a:p>
          <a:p>
            <a:pPr indent="228600" algn="just">
              <a:spcAft>
                <a:spcPts val="0"/>
              </a:spcAft>
            </a:pPr>
            <a:r>
              <a:rPr lang="ru-RU" sz="1200" dirty="0">
                <a:latin typeface="Times New Roman"/>
                <a:ea typeface="Times New Roman"/>
              </a:rPr>
              <a:t>К </a:t>
            </a:r>
            <a:r>
              <a:rPr lang="ru-RU" sz="1200" b="1" dirty="0">
                <a:latin typeface="Times New Roman"/>
                <a:ea typeface="Times New Roman"/>
              </a:rPr>
              <a:t>национальным </a:t>
            </a:r>
            <a:r>
              <a:rPr lang="ru-RU" sz="1200" dirty="0">
                <a:latin typeface="Times New Roman"/>
                <a:ea typeface="Times New Roman"/>
              </a:rPr>
              <a:t>документам по организации расследования аварийных случаев на море относятся:</a:t>
            </a:r>
          </a:p>
          <a:p>
            <a:pPr indent="342900" algn="just">
              <a:spcAft>
                <a:spcPts val="0"/>
              </a:spcAft>
            </a:pPr>
            <a:r>
              <a:rPr lang="ru-RU" sz="1200" dirty="0">
                <a:latin typeface="Times New Roman"/>
                <a:ea typeface="Times New Roman"/>
              </a:rPr>
              <a:t>1. «Положение о порядке классификации расследования и учета аварийных случаев с судами» (ПРАС-09.)</a:t>
            </a:r>
          </a:p>
          <a:p>
            <a:pPr indent="342900" algn="just">
              <a:spcAft>
                <a:spcPts val="0"/>
              </a:spcAft>
            </a:pPr>
            <a:r>
              <a:rPr lang="ru-RU" sz="1200" dirty="0">
                <a:latin typeface="Times New Roman"/>
                <a:ea typeface="Times New Roman"/>
              </a:rPr>
              <a:t>2. «Кодекс торгового мореплавания» (КТМ).</a:t>
            </a:r>
          </a:p>
          <a:p>
            <a:endParaRPr lang="ru-RU" sz="1200" dirty="0"/>
          </a:p>
        </p:txBody>
      </p:sp>
    </p:spTree>
    <p:extLst>
      <p:ext uri="{BB962C8B-B14F-4D97-AF65-F5344CB8AC3E}">
        <p14:creationId xmlns:p14="http://schemas.microsoft.com/office/powerpoint/2010/main" val="9222971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344488"/>
            <a:ext cx="6624736" cy="8063746"/>
          </a:xfrm>
          <a:prstGeom prst="rect">
            <a:avLst/>
          </a:prstGeom>
          <a:noFill/>
        </p:spPr>
        <p:txBody>
          <a:bodyPr wrap="square" rtlCol="0">
            <a:spAutoFit/>
          </a:bodyPr>
          <a:lstStyle/>
          <a:p>
            <a:pPr>
              <a:spcAft>
                <a:spcPts val="0"/>
              </a:spcAft>
            </a:pPr>
            <a:r>
              <a:rPr lang="ru-RU" sz="1600" b="1" dirty="0">
                <a:latin typeface="Times New Roman" panose="02020603050405020304" pitchFamily="18" charset="0"/>
                <a:ea typeface="Times New Roman"/>
                <a:cs typeface="Times New Roman" panose="02020603050405020304" pitchFamily="18" charset="0"/>
              </a:rPr>
              <a:t>Глава 3. </a:t>
            </a:r>
            <a:r>
              <a:rPr lang="ru-RU" sz="1600" b="1" dirty="0">
                <a:latin typeface="Times New Roman" panose="02020603050405020304" pitchFamily="18" charset="0"/>
                <a:cs typeface="Times New Roman" panose="02020603050405020304" pitchFamily="18" charset="0"/>
              </a:rPr>
              <a:t>Обеспечение живучести судна</a:t>
            </a:r>
            <a:r>
              <a:rPr lang="ru-RU" sz="1600" b="1" dirty="0" smtClean="0">
                <a:latin typeface="Times New Roman" panose="02020603050405020304" pitchFamily="18" charset="0"/>
                <a:ea typeface="Times New Roman"/>
                <a:cs typeface="Times New Roman" panose="02020603050405020304" pitchFamily="18" charset="0"/>
              </a:rPr>
              <a:t>.</a:t>
            </a:r>
          </a:p>
          <a:p>
            <a:pPr>
              <a:spcAft>
                <a:spcPts val="0"/>
              </a:spcAft>
            </a:pPr>
            <a:endParaRPr lang="ru-RU" sz="1400" b="1" dirty="0">
              <a:latin typeface="Times New Roman" panose="02020603050405020304" pitchFamily="18" charset="0"/>
              <a:ea typeface="Times New Roman"/>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3.1. Понятие борьбы за живучесть судна </a:t>
            </a:r>
          </a:p>
          <a:p>
            <a:pPr indent="270510" algn="just">
              <a:spcAft>
                <a:spcPts val="600"/>
              </a:spcAft>
              <a:tabLst>
                <a:tab pos="2514600" algn="l"/>
              </a:tabLst>
            </a:pPr>
            <a:r>
              <a:rPr lang="ru-RU" sz="1200" dirty="0">
                <a:latin typeface="Times New Roman"/>
                <a:ea typeface="Times New Roman"/>
              </a:rPr>
              <a:t>Живучестью судна называется </a:t>
            </a:r>
            <a:r>
              <a:rPr lang="ru-RU" sz="1200" dirty="0">
                <a:solidFill>
                  <a:srgbClr val="000000"/>
                </a:solidFill>
                <a:latin typeface="Times New Roman"/>
                <a:ea typeface="Times New Roman"/>
              </a:rPr>
              <a:t>е</a:t>
            </a:r>
            <a:r>
              <a:rPr lang="ru-RU" sz="1200" dirty="0">
                <a:latin typeface="Times New Roman"/>
                <a:ea typeface="Times New Roman"/>
              </a:rPr>
              <a:t>го способность противостоять последствиям аварийных повреждений, возникновению и распространению пожаров, воздействию взрывов, сохранять и восстанавливать при этом мореходные качества и  обеспечивать безопасность находящихся на борту людей, сохранность грузов и судового имущества.</a:t>
            </a:r>
          </a:p>
          <a:p>
            <a:pPr indent="270510" algn="just">
              <a:spcAft>
                <a:spcPts val="600"/>
              </a:spcAft>
              <a:tabLst>
                <a:tab pos="2514600" algn="l"/>
              </a:tabLst>
            </a:pPr>
            <a:r>
              <a:rPr lang="ru-RU" sz="1200" dirty="0">
                <a:latin typeface="Times New Roman"/>
                <a:ea typeface="Times New Roman"/>
              </a:rPr>
              <a:t>Живучесть судна обеспечивается: непотопляемостью, пожаробезопасностью, живучестью технических средств, подготовленностью экипажа к борьбе за живучесть судна, комплексом предупредительных мероприятий по обеспечению живучести судна.</a:t>
            </a:r>
          </a:p>
          <a:p>
            <a:pPr indent="270510" algn="just">
              <a:spcAft>
                <a:spcPts val="600"/>
              </a:spcAft>
              <a:tabLst>
                <a:tab pos="2514600" algn="l"/>
              </a:tabLst>
            </a:pPr>
            <a:r>
              <a:rPr lang="ru-RU" sz="1200" dirty="0">
                <a:latin typeface="Times New Roman"/>
                <a:ea typeface="Times New Roman"/>
              </a:rPr>
              <a:t>Непотопляемость судна — его способность выдерживать аварийные повреждения, приводящие к затоплению одного или нескольких отсеков, сохраняя при  этом достаточный запас плавучести и остойчивости.</a:t>
            </a:r>
          </a:p>
          <a:p>
            <a:pPr indent="270510" algn="just">
              <a:spcAft>
                <a:spcPts val="600"/>
              </a:spcAft>
              <a:tabLst>
                <a:tab pos="2514600" algn="l"/>
              </a:tabLst>
            </a:pPr>
            <a:r>
              <a:rPr lang="ru-RU" sz="1200" dirty="0">
                <a:latin typeface="Times New Roman"/>
                <a:ea typeface="Times New Roman"/>
              </a:rPr>
              <a:t>Пожаробезопасностью судна называется его способность противостоять возникновению и распространению взрывов и пожаров и их воздействию на судно и груз.</a:t>
            </a:r>
          </a:p>
          <a:p>
            <a:endParaRPr lang="ru-RU" sz="1400" b="1" dirty="0" smtClean="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3.2. Нормативные документы, регламентирующие обеспечение</a:t>
            </a:r>
          </a:p>
          <a:p>
            <a:r>
              <a:rPr lang="ru-RU" sz="1400" b="1" dirty="0">
                <a:latin typeface="Times New Roman" panose="02020603050405020304" pitchFamily="18" charset="0"/>
                <a:cs typeface="Times New Roman" panose="02020603050405020304" pitchFamily="18" charset="0"/>
              </a:rPr>
              <a:t>и организацию борьбы за живучесть судна </a:t>
            </a:r>
          </a:p>
          <a:p>
            <a:endParaRPr lang="ru-RU" dirty="0" smtClean="0"/>
          </a:p>
          <a:p>
            <a:pPr indent="270510" algn="just">
              <a:spcAft>
                <a:spcPts val="0"/>
              </a:spcAft>
            </a:pPr>
            <a:r>
              <a:rPr lang="ru-RU" sz="1200" dirty="0">
                <a:latin typeface="Times New Roman"/>
                <a:ea typeface="Times New Roman"/>
              </a:rPr>
              <a:t>Основным национальным документом по борьбе за живучесть судна    является РД 31.60.14–81 « Наставление по борьбе за живучесть судов морского флота»  Ниже приведена страница, содержащая информацию о вводе в действие РД 31.60.14–81</a:t>
            </a:r>
          </a:p>
          <a:p>
            <a:pPr indent="270510" algn="just">
              <a:spcAft>
                <a:spcPts val="0"/>
              </a:spcAft>
            </a:pPr>
            <a:r>
              <a:rPr lang="ru-RU" sz="1200" dirty="0">
                <a:latin typeface="Times New Roman"/>
                <a:ea typeface="Times New Roman"/>
              </a:rPr>
              <a:t>  Наставление по борьбе за живучесть судов Министерства морского флота Союза ССР (НБЖС) является основным документом, определяющим организационно-технические мероприятия и порядок проведения предупредительных мероприятий на судне, подготовку и действия экипажа по борьбе за живучесть судна.</a:t>
            </a:r>
          </a:p>
          <a:p>
            <a:pPr indent="270510" algn="just">
              <a:spcAft>
                <a:spcPts val="0"/>
              </a:spcAft>
            </a:pPr>
            <a:r>
              <a:rPr lang="ru-RU" sz="1200" dirty="0">
                <a:latin typeface="Times New Roman"/>
                <a:ea typeface="Times New Roman"/>
              </a:rPr>
              <a:t>   В НБЖС более подробно развиты положения Устава службы на судах Министерства морского флота Союза ССР и других руководящих документов ММФ по обеспечению живучести судна</a:t>
            </a:r>
          </a:p>
          <a:p>
            <a:pPr indent="270510" algn="just">
              <a:spcAft>
                <a:spcPts val="0"/>
              </a:spcAft>
            </a:pPr>
            <a:r>
              <a:rPr lang="ru-RU" sz="1200" dirty="0">
                <a:latin typeface="Times New Roman"/>
                <a:ea typeface="Times New Roman"/>
              </a:rPr>
              <a:t>   Требования НБЖС обязательны для экипажей судов, работников пароходств, центральных проектно-конструкторских бюро, судоремонтных и судостроительных заводов и других организаций и учреждений ММФ .связанных с эксплуатацией флота, наблюдением за разработкой проектов на постройку, модернизацию и переоборудование судов н за их постройкой и ремонтом по заказам ММФ, а также судоремонтных и судостроительных</a:t>
            </a:r>
            <a:br>
              <a:rPr lang="ru-RU" sz="1200" dirty="0">
                <a:latin typeface="Times New Roman"/>
                <a:ea typeface="Times New Roman"/>
              </a:rPr>
            </a:br>
            <a:r>
              <a:rPr lang="ru-RU" sz="1200" dirty="0">
                <a:latin typeface="Times New Roman"/>
                <a:ea typeface="Times New Roman"/>
              </a:rPr>
              <a:t>верфей за рубежом.</a:t>
            </a:r>
          </a:p>
          <a:p>
            <a:pPr indent="270510" algn="just">
              <a:spcAft>
                <a:spcPts val="0"/>
              </a:spcAft>
            </a:pPr>
            <a:r>
              <a:rPr lang="ru-RU" sz="1200" dirty="0">
                <a:latin typeface="Times New Roman"/>
                <a:ea typeface="Times New Roman"/>
              </a:rPr>
              <a:t>   Необходимо отметить то, что  НБЖС   приказом Минтранса РФ №6 «О НОРМАТИВНЫХ АКТАХ ПО ВОПРОСАМ БЕЗОПАСНОСТИ МОРЕПЛАВАНИЯ И РАДИОСВЯЗИ»  оставлено в действии  с их переработкой. В 2004 году ЦНИИМФ издал Наставление в новой редакции с приложениями и дополнениями, отражающими  требования международных документов в области</a:t>
            </a:r>
            <a:endParaRPr lang="ru-RU" sz="1200" dirty="0"/>
          </a:p>
        </p:txBody>
      </p:sp>
    </p:spTree>
    <p:extLst>
      <p:ext uri="{BB962C8B-B14F-4D97-AF65-F5344CB8AC3E}">
        <p14:creationId xmlns:p14="http://schemas.microsoft.com/office/powerpoint/2010/main" val="39481200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266660"/>
            <a:ext cx="6639062" cy="9294852"/>
          </a:xfrm>
          <a:prstGeom prst="rect">
            <a:avLst/>
          </a:prstGeom>
        </p:spPr>
        <p:txBody>
          <a:bodyPr wrap="square">
            <a:spAutoFit/>
          </a:bodyPr>
          <a:lstStyle/>
          <a:p>
            <a:pPr indent="270510" algn="just">
              <a:spcAft>
                <a:spcPts val="600"/>
              </a:spcAft>
              <a:tabLst>
                <a:tab pos="2514600" algn="l"/>
              </a:tabLst>
            </a:pPr>
            <a:r>
              <a:rPr lang="ru-RU" sz="1600" b="1" dirty="0" smtClean="0">
                <a:latin typeface="Times New Roman"/>
                <a:ea typeface="Times New Roman"/>
              </a:rPr>
              <a:t>3.3 </a:t>
            </a:r>
            <a:r>
              <a:rPr lang="ru-RU" sz="1600" b="1" dirty="0">
                <a:latin typeface="Times New Roman"/>
                <a:ea typeface="Times New Roman"/>
              </a:rPr>
              <a:t>Виды и сигналы судовых тревог. Расписания по   тревогам.</a:t>
            </a:r>
            <a:endParaRPr lang="ru-RU" sz="1600" dirty="0">
              <a:latin typeface="Times New Roman"/>
              <a:ea typeface="Times New Roman"/>
            </a:endParaRPr>
          </a:p>
          <a:p>
            <a:pPr indent="270510" algn="just">
              <a:spcAft>
                <a:spcPts val="0"/>
              </a:spcAft>
            </a:pPr>
            <a:r>
              <a:rPr lang="ru-RU" sz="1200" dirty="0">
                <a:latin typeface="Times New Roman"/>
                <a:ea typeface="Times New Roman"/>
              </a:rPr>
              <a:t> </a:t>
            </a:r>
          </a:p>
          <a:p>
            <a:pPr indent="270510" algn="just">
              <a:spcAft>
                <a:spcPts val="0"/>
              </a:spcAft>
            </a:pPr>
            <a:r>
              <a:rPr lang="ru-RU" sz="1200" dirty="0">
                <a:latin typeface="Times New Roman"/>
                <a:ea typeface="Times New Roman"/>
              </a:rPr>
              <a:t>Конвенция СОЛАС 74 регламентирует на судах единственную тревогу — общесудовую. На российских судах установлены НБЖС—81 помимо общесудовой тревоги «Человек за бортом», «Шлюпочная», «Радиационная опасность», «Химическая тревога».</a:t>
            </a:r>
          </a:p>
          <a:p>
            <a:pPr indent="270510" algn="just">
              <a:spcAft>
                <a:spcPts val="0"/>
              </a:spcAft>
            </a:pPr>
            <a:r>
              <a:rPr lang="ru-RU" sz="1200" dirty="0">
                <a:latin typeface="Times New Roman"/>
                <a:ea typeface="Times New Roman"/>
              </a:rPr>
              <a:t>СОЛАС 74 и правило 7.2.1.1  Кодекса ЛСА (</a:t>
            </a:r>
            <a:r>
              <a:rPr lang="en-US" sz="1200" dirty="0">
                <a:latin typeface="Times New Roman"/>
                <a:ea typeface="Times New Roman"/>
              </a:rPr>
              <a:t>Life Saving Appliances and arrangements</a:t>
            </a:r>
            <a:r>
              <a:rPr lang="ru-RU" sz="1200" dirty="0">
                <a:latin typeface="Times New Roman"/>
                <a:ea typeface="Times New Roman"/>
              </a:rPr>
              <a:t>) устанавливают сигнал общесудовой тревоги в виде не менее 7 коротких звуков и одного продолжительного. Таким же сигналом объявляется общесудовая тревога и на российских судах. Согласно НБЖС–81 сигнал дублируется по системе громкоговорящей связи и повторяется 3-4 раза</a:t>
            </a:r>
            <a:r>
              <a:rPr lang="ru-RU" sz="1200" i="1" dirty="0">
                <a:latin typeface="Times New Roman"/>
                <a:ea typeface="Times New Roman"/>
              </a:rPr>
              <a:t>. </a:t>
            </a:r>
            <a:r>
              <a:rPr lang="ru-RU" sz="1200" dirty="0">
                <a:latin typeface="Times New Roman"/>
                <a:ea typeface="Times New Roman"/>
              </a:rPr>
              <a:t>Система громкоговорящей связи должна пре</a:t>
            </a:r>
            <a:r>
              <a:rPr lang="ru-RU" sz="1200" spc="-35" dirty="0">
                <a:latin typeface="Times New Roman"/>
                <a:ea typeface="Times New Roman"/>
              </a:rPr>
              <a:t>дусматривать установку громкоговорителей, позволяющих </a:t>
            </a:r>
            <a:r>
              <a:rPr lang="ru-RU" sz="1200" spc="-25" dirty="0">
                <a:latin typeface="Times New Roman"/>
                <a:ea typeface="Times New Roman"/>
              </a:rPr>
              <a:t>передавать сообщения во все помещения, где обычно нахо</a:t>
            </a:r>
            <a:r>
              <a:rPr lang="ru-RU" sz="1200" spc="-20" dirty="0">
                <a:latin typeface="Times New Roman"/>
                <a:ea typeface="Times New Roman"/>
              </a:rPr>
              <a:t>дятся члены экипажа  или  пассажиры, или  те и другие вместе, </a:t>
            </a:r>
            <a:r>
              <a:rPr lang="ru-RU" sz="1200" dirty="0">
                <a:latin typeface="Times New Roman"/>
                <a:ea typeface="Times New Roman"/>
              </a:rPr>
              <a:t>а также на места сбора.</a:t>
            </a:r>
          </a:p>
          <a:p>
            <a:pPr indent="270510" algn="just">
              <a:spcAft>
                <a:spcPts val="0"/>
              </a:spcAft>
            </a:pPr>
            <a:r>
              <a:rPr lang="ru-RU" sz="1200" i="1" dirty="0">
                <a:latin typeface="Times New Roman"/>
                <a:ea typeface="Times New Roman"/>
              </a:rPr>
              <a:t>Общесудовая тревога</a:t>
            </a:r>
            <a:r>
              <a:rPr lang="ru-RU" sz="1200" dirty="0">
                <a:latin typeface="Times New Roman"/>
                <a:ea typeface="Times New Roman"/>
              </a:rPr>
              <a:t> согласно НБЖС–81 объявляется вахтенным помощником капитана (самостоятельно исходя из обстановки или по указанию капитана) в случаях:</a:t>
            </a:r>
          </a:p>
          <a:p>
            <a:pPr indent="270510" algn="just">
              <a:spcAft>
                <a:spcPts val="0"/>
              </a:spcAft>
            </a:pPr>
            <a:r>
              <a:rPr lang="ru-RU" sz="1200" dirty="0">
                <a:latin typeface="Times New Roman"/>
                <a:ea typeface="Times New Roman"/>
              </a:rPr>
              <a:t>– необходимости заблаговременно подготовить судно к предотвращению какой-либо предполагаемой опасности;</a:t>
            </a:r>
          </a:p>
          <a:p>
            <a:pPr indent="270510" algn="just">
              <a:spcAft>
                <a:spcPts val="0"/>
              </a:spcAft>
            </a:pPr>
            <a:r>
              <a:rPr lang="ru-RU" sz="1200" dirty="0">
                <a:latin typeface="Times New Roman"/>
                <a:ea typeface="Times New Roman"/>
              </a:rPr>
              <a:t> поступления внутрь судна забортной воды;</a:t>
            </a:r>
          </a:p>
          <a:p>
            <a:pPr indent="270510" algn="just">
              <a:spcAft>
                <a:spcPts val="0"/>
              </a:spcAft>
            </a:pPr>
            <a:r>
              <a:rPr lang="ru-RU" sz="1200" dirty="0">
                <a:latin typeface="Times New Roman"/>
                <a:ea typeface="Times New Roman"/>
              </a:rPr>
              <a:t> возникновения на судне взрыва, пожара, утечки газа или обнаружения первых признаков пожара — дыма и запаха гари, газов;</a:t>
            </a:r>
          </a:p>
          <a:p>
            <a:pPr indent="270510" algn="just">
              <a:spcAft>
                <a:spcPts val="0"/>
              </a:spcAft>
            </a:pPr>
            <a:r>
              <a:rPr lang="ru-RU" sz="1200" dirty="0">
                <a:latin typeface="Times New Roman"/>
                <a:ea typeface="Times New Roman"/>
              </a:rPr>
              <a:t> других аварийных ситуаций.</a:t>
            </a:r>
          </a:p>
          <a:p>
            <a:pPr indent="270510" algn="just">
              <a:spcAft>
                <a:spcPts val="600"/>
              </a:spcAft>
              <a:tabLst>
                <a:tab pos="2514600" algn="l"/>
              </a:tabLst>
            </a:pPr>
            <a:r>
              <a:rPr lang="ru-RU" sz="1200" dirty="0">
                <a:latin typeface="Times New Roman"/>
                <a:ea typeface="Times New Roman"/>
              </a:rPr>
              <a:t>Во время стоянки в порту сигнал общесудовой тревоги дополнительно сопровождается частыми ударами в судовой колокол или иным сигналом по обычаям </a:t>
            </a:r>
            <a:r>
              <a:rPr lang="ru-RU" sz="1200" dirty="0" err="1">
                <a:latin typeface="Times New Roman"/>
                <a:ea typeface="Times New Roman"/>
              </a:rPr>
              <a:t>загранпорта</a:t>
            </a:r>
            <a:r>
              <a:rPr lang="ru-RU" sz="1200" dirty="0">
                <a:latin typeface="Times New Roman"/>
                <a:ea typeface="Times New Roman"/>
              </a:rPr>
              <a:t>.</a:t>
            </a:r>
          </a:p>
          <a:p>
            <a:pPr indent="270510" algn="just">
              <a:spcAft>
                <a:spcPts val="0"/>
              </a:spcAft>
            </a:pPr>
            <a:r>
              <a:rPr lang="ru-RU" sz="1200" dirty="0">
                <a:latin typeface="Times New Roman"/>
                <a:ea typeface="Times New Roman"/>
              </a:rPr>
              <a:t>   Тревога «</a:t>
            </a:r>
            <a:r>
              <a:rPr lang="ru-RU" sz="1200" i="1" dirty="0">
                <a:latin typeface="Times New Roman"/>
                <a:ea typeface="Times New Roman"/>
              </a:rPr>
              <a:t>Человек за бортом</a:t>
            </a:r>
            <a:r>
              <a:rPr lang="ru-RU" sz="1200" dirty="0">
                <a:latin typeface="Times New Roman"/>
                <a:ea typeface="Times New Roman"/>
              </a:rPr>
              <a:t>» объявляется вахтенным помощником капитана при падении человека за борт со своего судна или при обнаружении на воде постороннего. Сигналом тревоги «Человек за бортом» являются три продолжительных звука звонком громкого боя или свистком.</a:t>
            </a:r>
          </a:p>
          <a:p>
            <a:pPr indent="270510" algn="just">
              <a:spcAft>
                <a:spcPts val="0"/>
              </a:spcAft>
            </a:pPr>
            <a:r>
              <a:rPr lang="ru-RU" sz="1200" dirty="0">
                <a:latin typeface="Times New Roman"/>
                <a:ea typeface="Times New Roman"/>
              </a:rPr>
              <a:t>   «</a:t>
            </a:r>
            <a:r>
              <a:rPr lang="ru-RU" sz="1200" i="1" dirty="0">
                <a:latin typeface="Times New Roman"/>
                <a:ea typeface="Times New Roman"/>
              </a:rPr>
              <a:t>Шлюпочная тревога</a:t>
            </a:r>
            <a:r>
              <a:rPr lang="ru-RU" sz="1200" dirty="0">
                <a:latin typeface="Times New Roman"/>
                <a:ea typeface="Times New Roman"/>
              </a:rPr>
              <a:t>», объявляется по приказу капитана судна при угрозе гибели судна, когда возникает необходимость его оставления пассажирами и экипажем. Сигнал этой тревоги — такой же, как по общесудовой тревоге  и прерывается сообщением о виде тревоги по системе судовой громкоговорящей связи.</a:t>
            </a:r>
          </a:p>
          <a:p>
            <a:pPr indent="270510" algn="just">
              <a:spcAft>
                <a:spcPts val="0"/>
              </a:spcAft>
            </a:pPr>
            <a:r>
              <a:rPr lang="ru-RU" sz="1200" dirty="0">
                <a:latin typeface="Times New Roman"/>
                <a:ea typeface="Times New Roman"/>
              </a:rPr>
              <a:t>   Сигнализация должна приводиться в действие с ходового мостика и, за исключением судового свистка, - с других ключевых постов. </a:t>
            </a:r>
          </a:p>
          <a:p>
            <a:pPr indent="270510" algn="just">
              <a:spcAft>
                <a:spcPts val="0"/>
              </a:spcAft>
            </a:pPr>
            <a:r>
              <a:rPr lang="ru-RU" sz="1200" dirty="0">
                <a:latin typeface="Times New Roman"/>
                <a:ea typeface="Times New Roman"/>
              </a:rPr>
              <a:t>   Сигнал тревоги «</a:t>
            </a:r>
            <a:r>
              <a:rPr lang="ru-RU" sz="1200" i="1" dirty="0">
                <a:latin typeface="Times New Roman"/>
                <a:ea typeface="Times New Roman"/>
              </a:rPr>
              <a:t>Радиационная опасность</a:t>
            </a:r>
            <a:r>
              <a:rPr lang="ru-RU" sz="1200" dirty="0">
                <a:latin typeface="Times New Roman"/>
                <a:ea typeface="Times New Roman"/>
              </a:rPr>
              <a:t>» - один короткий и два продолжительных звука, повторяется 3 раза с интервалом 2 с и сопровождается сообщением о виде тревоги по системе судовой громкоговорящей связи.</a:t>
            </a:r>
          </a:p>
          <a:p>
            <a:pPr indent="270510" algn="just">
              <a:spcAft>
                <a:spcPts val="0"/>
              </a:spcAft>
            </a:pPr>
            <a:r>
              <a:rPr lang="ru-RU" sz="1200" dirty="0">
                <a:latin typeface="Times New Roman"/>
                <a:ea typeface="Times New Roman"/>
              </a:rPr>
              <a:t>   Сигнал «</a:t>
            </a:r>
            <a:r>
              <a:rPr lang="ru-RU" sz="1200" i="1" dirty="0">
                <a:latin typeface="Times New Roman"/>
                <a:ea typeface="Times New Roman"/>
              </a:rPr>
              <a:t>Химическая тревога</a:t>
            </a:r>
            <a:r>
              <a:rPr lang="ru-RU" sz="1200" dirty="0">
                <a:latin typeface="Times New Roman"/>
                <a:ea typeface="Times New Roman"/>
              </a:rPr>
              <a:t>» - четыре коротких и один продолжительный звук, повторяется 3 раза с промежутком 2 с и сопровождается сообщением о виде тревоги по системе судовой громкоговорящей связи.</a:t>
            </a:r>
          </a:p>
          <a:p>
            <a:pPr indent="270510" algn="just">
              <a:spcAft>
                <a:spcPts val="0"/>
              </a:spcAft>
            </a:pPr>
            <a:r>
              <a:rPr lang="ru-RU" sz="1200" dirty="0">
                <a:latin typeface="Times New Roman"/>
                <a:ea typeface="Times New Roman"/>
              </a:rPr>
              <a:t>   На пассажирских судах при наличии иностранных пассажиров сигналы тревог дублируются голосом на соответствующих иностранных языках.</a:t>
            </a:r>
          </a:p>
          <a:p>
            <a:pPr indent="270510" algn="just">
              <a:spcAft>
                <a:spcPts val="0"/>
              </a:spcAft>
            </a:pPr>
            <a:r>
              <a:rPr lang="ru-RU" sz="1200" dirty="0">
                <a:latin typeface="Times New Roman"/>
                <a:ea typeface="Times New Roman"/>
              </a:rPr>
              <a:t>   В случае пробоины, утечки газа или пожара по возможности указывается их место.</a:t>
            </a:r>
          </a:p>
          <a:p>
            <a:pPr indent="270510" algn="just">
              <a:spcAft>
                <a:spcPts val="0"/>
              </a:spcAft>
            </a:pPr>
            <a:r>
              <a:rPr lang="ru-RU" sz="1200" dirty="0">
                <a:latin typeface="Times New Roman"/>
                <a:ea typeface="Times New Roman"/>
              </a:rPr>
              <a:t>   Отбой тревог объявляется голосом по трансляции.</a:t>
            </a:r>
          </a:p>
          <a:p>
            <a:pPr indent="270510" algn="just">
              <a:spcAft>
                <a:spcPts val="0"/>
              </a:spcAft>
            </a:pPr>
            <a:r>
              <a:rPr lang="ru-RU" sz="1200" i="1" dirty="0">
                <a:latin typeface="Times New Roman"/>
                <a:ea typeface="Times New Roman"/>
              </a:rPr>
              <a:t>   Расписания по тревогам. </a:t>
            </a:r>
            <a:r>
              <a:rPr lang="ru-RU" sz="1200" dirty="0">
                <a:latin typeface="Times New Roman"/>
                <a:ea typeface="Times New Roman"/>
              </a:rPr>
              <a:t>Согласно  правилу 37 главы  </a:t>
            </a:r>
            <a:r>
              <a:rPr lang="en-US" sz="1200" dirty="0">
                <a:latin typeface="Times New Roman"/>
                <a:ea typeface="Times New Roman"/>
              </a:rPr>
              <a:t>III</a:t>
            </a:r>
            <a:r>
              <a:rPr lang="ru-RU" sz="1200" dirty="0">
                <a:latin typeface="Times New Roman"/>
                <a:ea typeface="Times New Roman"/>
              </a:rPr>
              <a:t>   СОЛАС-74 </a:t>
            </a:r>
          </a:p>
          <a:p>
            <a:pPr indent="270510" algn="just">
              <a:spcAft>
                <a:spcPts val="0"/>
              </a:spcAft>
            </a:pPr>
            <a:r>
              <a:rPr lang="ru-RU" sz="1200" dirty="0">
                <a:latin typeface="Times New Roman"/>
                <a:ea typeface="Times New Roman"/>
              </a:rPr>
              <a:t>в расписании по тревогам должны содержаться подробное описание сигнала общесудовой тревоги и системы громкоговорящей связи, а также действия членов экипажа и пассажиров по сигналу тревоги. В расписании по тревогам должно быть также указано, каким образом будет дана команда об оставлении судна.</a:t>
            </a:r>
          </a:p>
          <a:p>
            <a:pPr indent="270510" algn="just">
              <a:spcAft>
                <a:spcPts val="0"/>
              </a:spcAft>
            </a:pPr>
            <a:r>
              <a:rPr lang="ru-RU" sz="1200" dirty="0">
                <a:latin typeface="Times New Roman"/>
                <a:ea typeface="Times New Roman"/>
              </a:rPr>
              <a:t>   На каждом пассажирском судне должны иметься процедуры по розыску и спасанию пассажиров, оставшихся в своих каютах.</a:t>
            </a:r>
          </a:p>
          <a:p>
            <a:pPr indent="270510" algn="just">
              <a:spcAft>
                <a:spcPts val="0"/>
              </a:spcAft>
            </a:pPr>
            <a:r>
              <a:rPr lang="ru-RU" sz="1200" dirty="0">
                <a:latin typeface="Times New Roman"/>
                <a:ea typeface="Times New Roman"/>
              </a:rPr>
              <a:t>   </a:t>
            </a:r>
            <a:endParaRPr lang="ru-RU" sz="1200" dirty="0">
              <a:effectLst/>
              <a:latin typeface="Times New Roman"/>
              <a:ea typeface="Times New Roman"/>
            </a:endParaRPr>
          </a:p>
        </p:txBody>
      </p:sp>
    </p:spTree>
    <p:extLst>
      <p:ext uri="{BB962C8B-B14F-4D97-AF65-F5344CB8AC3E}">
        <p14:creationId xmlns:p14="http://schemas.microsoft.com/office/powerpoint/2010/main" val="26554589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9310241"/>
          </a:xfrm>
          <a:prstGeom prst="rect">
            <a:avLst/>
          </a:prstGeom>
          <a:noFill/>
        </p:spPr>
        <p:txBody>
          <a:bodyPr wrap="square" rtlCol="0">
            <a:spAutoFit/>
          </a:bodyPr>
          <a:lstStyle/>
          <a:p>
            <a:r>
              <a:rPr lang="ru-RU" sz="1400" b="1" dirty="0"/>
              <a:t>3.4. Обеспечение безопасности и живучести</a:t>
            </a:r>
          </a:p>
          <a:p>
            <a:r>
              <a:rPr lang="ru-RU" sz="1400" b="1" dirty="0"/>
              <a:t>судовой вахтенной службой</a:t>
            </a:r>
          </a:p>
          <a:p>
            <a:endParaRPr lang="ru-RU" sz="1200" dirty="0" smtClean="0"/>
          </a:p>
          <a:p>
            <a:pPr indent="270510" algn="just">
              <a:spcAft>
                <a:spcPts val="600"/>
              </a:spcAft>
            </a:pPr>
            <a:r>
              <a:rPr lang="ru-RU" sz="1400" dirty="0">
                <a:latin typeface="Times New Roman"/>
                <a:ea typeface="Times New Roman"/>
              </a:rPr>
              <a:t>Требования в отношении несения вахты определены в главе </a:t>
            </a:r>
            <a:r>
              <a:rPr lang="en-US" sz="1400" dirty="0">
                <a:latin typeface="Times New Roman"/>
                <a:ea typeface="Times New Roman"/>
              </a:rPr>
              <a:t>VIII</a:t>
            </a:r>
            <a:r>
              <a:rPr lang="ru-RU" sz="1400" dirty="0">
                <a:latin typeface="Times New Roman"/>
                <a:ea typeface="Times New Roman"/>
              </a:rPr>
              <a:t> ПДНВ 78\95 </a:t>
            </a:r>
            <a:r>
              <a:rPr lang="ru-RU" sz="1400" dirty="0" smtClean="0">
                <a:latin typeface="Times New Roman"/>
                <a:ea typeface="Times New Roman"/>
              </a:rPr>
              <a:t>Эти </a:t>
            </a:r>
            <a:r>
              <a:rPr lang="ru-RU" sz="1400" dirty="0">
                <a:latin typeface="Times New Roman"/>
                <a:ea typeface="Times New Roman"/>
              </a:rPr>
              <a:t>требования определяют годность к несению вахты и содержатся в 4-х частях этого документа: </a:t>
            </a:r>
          </a:p>
          <a:p>
            <a:pPr indent="270510" algn="just">
              <a:spcAft>
                <a:spcPts val="0"/>
              </a:spcAft>
            </a:pPr>
            <a:r>
              <a:rPr lang="ru-RU" sz="1400" dirty="0">
                <a:latin typeface="Times New Roman"/>
                <a:ea typeface="Times New Roman"/>
              </a:rPr>
              <a:t>-</a:t>
            </a:r>
            <a:r>
              <a:rPr lang="ru-RU" sz="1400" dirty="0" err="1">
                <a:latin typeface="Times New Roman"/>
                <a:ea typeface="Times New Roman"/>
              </a:rPr>
              <a:t>дипломирование</a:t>
            </a:r>
            <a:endParaRPr lang="ru-RU" sz="1400" dirty="0">
              <a:latin typeface="Times New Roman"/>
              <a:ea typeface="Times New Roman"/>
            </a:endParaRPr>
          </a:p>
          <a:p>
            <a:pPr indent="270510" algn="just">
              <a:spcAft>
                <a:spcPts val="0"/>
              </a:spcAft>
            </a:pPr>
            <a:r>
              <a:rPr lang="ru-RU" sz="1400" dirty="0">
                <a:latin typeface="Times New Roman"/>
                <a:ea typeface="Times New Roman"/>
              </a:rPr>
              <a:t>-планирование рейса </a:t>
            </a:r>
          </a:p>
          <a:p>
            <a:pPr indent="270510" algn="just">
              <a:spcAft>
                <a:spcPts val="0"/>
              </a:spcAft>
            </a:pPr>
            <a:r>
              <a:rPr lang="ru-RU" sz="1400" dirty="0">
                <a:latin typeface="Times New Roman"/>
                <a:ea typeface="Times New Roman"/>
              </a:rPr>
              <a:t>-несение вахты в море </a:t>
            </a:r>
          </a:p>
          <a:p>
            <a:pPr indent="270510" algn="just">
              <a:spcAft>
                <a:spcPts val="0"/>
              </a:spcAft>
            </a:pPr>
            <a:r>
              <a:rPr lang="ru-RU" sz="1400" dirty="0">
                <a:latin typeface="Times New Roman"/>
                <a:ea typeface="Times New Roman"/>
              </a:rPr>
              <a:t>- несение вахты в порту</a:t>
            </a:r>
          </a:p>
          <a:p>
            <a:pPr indent="270510" algn="just">
              <a:spcAft>
                <a:spcPts val="600"/>
              </a:spcAft>
            </a:pPr>
            <a:r>
              <a:rPr lang="ru-RU" sz="1400" dirty="0">
                <a:latin typeface="Times New Roman"/>
                <a:ea typeface="Times New Roman"/>
              </a:rPr>
              <a:t>В частности все лица, назначенные выполнять обязанности вахтенного помощника капитана или лица рядового состава, несущего ходовую навигационную вахту, должны иметь как минимум 10 часов отдыха в течение 24-часового периода.</a:t>
            </a:r>
          </a:p>
          <a:p>
            <a:pPr indent="270510" algn="just">
              <a:spcAft>
                <a:spcPts val="600"/>
              </a:spcAft>
            </a:pPr>
            <a:r>
              <a:rPr lang="ru-RU" sz="1400" b="1" dirty="0">
                <a:latin typeface="Times New Roman"/>
                <a:ea typeface="Times New Roman"/>
              </a:rPr>
              <a:t>Часы отдыха</a:t>
            </a:r>
            <a:r>
              <a:rPr lang="ru-RU" sz="1400" dirty="0">
                <a:latin typeface="Times New Roman"/>
                <a:ea typeface="Times New Roman"/>
              </a:rPr>
              <a:t> могут быть разделены  не более чем на два периода, один из которых должен иметь продолжительность, по крайней мере, 6 часов. Эти требования по периодам отдыха, не обязательно должны соблюдаться в случае аварии или учения, или в других чрезвычайных условиях эксплуатации.</a:t>
            </a:r>
          </a:p>
          <a:p>
            <a:pPr indent="270510" algn="just">
              <a:spcAft>
                <a:spcPts val="0"/>
              </a:spcAft>
            </a:pPr>
            <a:r>
              <a:rPr lang="ru-RU" sz="1400" b="1" i="1" dirty="0">
                <a:latin typeface="Times New Roman"/>
                <a:ea typeface="Times New Roman"/>
              </a:rPr>
              <a:t>Наблюдение.</a:t>
            </a:r>
            <a:r>
              <a:rPr lang="ru-RU" sz="1400" b="1" dirty="0">
                <a:latin typeface="Times New Roman"/>
                <a:ea typeface="Times New Roman"/>
              </a:rPr>
              <a:t> </a:t>
            </a:r>
            <a:r>
              <a:rPr lang="ru-RU" sz="1400" i="1" dirty="0">
                <a:latin typeface="Times New Roman"/>
                <a:ea typeface="Times New Roman"/>
              </a:rPr>
              <a:t> </a:t>
            </a:r>
            <a:r>
              <a:rPr lang="ru-RU" sz="1400" dirty="0">
                <a:latin typeface="Times New Roman"/>
                <a:ea typeface="Times New Roman"/>
              </a:rPr>
              <a:t>Надлежащее наблюдение должно постоянно вестись в соответствии с правилом 5 Международных правил предупреждения столкновений судов в море 1972 года </a:t>
            </a:r>
          </a:p>
          <a:p>
            <a:pPr indent="270510" algn="just">
              <a:spcAft>
                <a:spcPts val="0"/>
              </a:spcAft>
            </a:pPr>
            <a:r>
              <a:rPr lang="ru-RU" sz="1400" b="1" dirty="0">
                <a:latin typeface="Times New Roman"/>
                <a:ea typeface="Times New Roman"/>
              </a:rPr>
              <a:t>Принятие вахты. </a:t>
            </a:r>
            <a:r>
              <a:rPr lang="ru-RU" sz="1400" dirty="0">
                <a:latin typeface="Times New Roman"/>
                <a:ea typeface="Times New Roman"/>
              </a:rPr>
              <a:t>Вахтенный помощник капитана не должен передавать вахту заступающему на вахту помощнику, если имеется основание полагать, что последний не в состоянии должным образом выполнять обязанности по несению вахты, и в этом случае он должен уведомить об этом капитана.</a:t>
            </a:r>
          </a:p>
          <a:p>
            <a:pPr indent="270510" algn="just">
              <a:spcAft>
                <a:spcPts val="0"/>
              </a:spcAft>
            </a:pPr>
            <a:r>
              <a:rPr lang="ru-RU" sz="1400" dirty="0">
                <a:latin typeface="Times New Roman"/>
                <a:ea typeface="Times New Roman"/>
              </a:rPr>
              <a:t>Заступающий на вахту помощник должен убедиться в том, что весь персонал его вахты способен выполнять полностью свои обязанности, в частности, полностью адаптирован к условиям ночного наблюдения. Заступающий на вахту помощник не должен принимать вахту до тех пор, пока его зрение полностью не адаптируется к условиям видимости.</a:t>
            </a:r>
          </a:p>
          <a:p>
            <a:pPr marL="179705" indent="270510" algn="just">
              <a:lnSpc>
                <a:spcPct val="200000"/>
              </a:lnSpc>
              <a:spcAft>
                <a:spcPts val="0"/>
              </a:spcAft>
            </a:pPr>
            <a:r>
              <a:rPr lang="ru-RU" sz="1400" b="1" dirty="0">
                <a:latin typeface="Times New Roman"/>
                <a:ea typeface="Times New Roman"/>
              </a:rPr>
              <a:t>Несение ходовой навигационной вахты.  </a:t>
            </a:r>
            <a:r>
              <a:rPr lang="ru-RU" sz="1400" i="1" dirty="0">
                <a:latin typeface="Times New Roman"/>
                <a:ea typeface="Times New Roman"/>
              </a:rPr>
              <a:t>Вахтенный помощник</a:t>
            </a:r>
            <a:r>
              <a:rPr lang="ru-RU" sz="1400" dirty="0">
                <a:latin typeface="Times New Roman"/>
                <a:ea typeface="Times New Roman"/>
              </a:rPr>
              <a:t> капитана должен:</a:t>
            </a:r>
          </a:p>
          <a:p>
            <a:pPr indent="270510" algn="just">
              <a:spcAft>
                <a:spcPts val="0"/>
              </a:spcAft>
            </a:pPr>
            <a:r>
              <a:rPr lang="ru-RU" sz="1400" dirty="0">
                <a:latin typeface="Times New Roman"/>
                <a:ea typeface="Times New Roman"/>
              </a:rPr>
              <a:t>1)  нести вахту на ходовом мостике;</a:t>
            </a:r>
          </a:p>
          <a:p>
            <a:pPr indent="270510" algn="just">
              <a:spcAft>
                <a:spcPts val="0"/>
              </a:spcAft>
            </a:pPr>
            <a:r>
              <a:rPr lang="ru-RU" sz="1400" dirty="0">
                <a:latin typeface="Times New Roman"/>
                <a:ea typeface="Times New Roman"/>
              </a:rPr>
              <a:t>2 ) не оставлять мостик ни при каких обстоятельствах без должной замены;</a:t>
            </a:r>
          </a:p>
          <a:p>
            <a:pPr indent="270510" algn="just">
              <a:spcAft>
                <a:spcPts val="0"/>
              </a:spcAft>
            </a:pPr>
            <a:r>
              <a:rPr lang="ru-RU" sz="1400" dirty="0">
                <a:latin typeface="Times New Roman"/>
                <a:ea typeface="Times New Roman"/>
              </a:rPr>
              <a:t>3) продолжать нести ответственность за безопасность плавания судна, несмотря на присутствие на ходовом мостике капитана, до тех пор пока он не будет специально информирован о том, что капитан принял на себя такую ответственность, и это будет взаимно понято; и</a:t>
            </a:r>
          </a:p>
          <a:p>
            <a:pPr indent="270510" algn="just">
              <a:spcAft>
                <a:spcPts val="0"/>
              </a:spcAft>
            </a:pPr>
            <a:r>
              <a:rPr lang="ru-RU" sz="1400" dirty="0">
                <a:latin typeface="Times New Roman"/>
                <a:ea typeface="Times New Roman"/>
              </a:rPr>
              <a:t>4) в случае возникновения любых сомнений относительно выбора мер обеспечения безопасности, поставить в известность капитана.</a:t>
            </a:r>
          </a:p>
          <a:p>
            <a:endParaRPr lang="ru-RU" sz="1200" dirty="0"/>
          </a:p>
        </p:txBody>
      </p:sp>
    </p:spTree>
    <p:extLst>
      <p:ext uri="{BB962C8B-B14F-4D97-AF65-F5344CB8AC3E}">
        <p14:creationId xmlns:p14="http://schemas.microsoft.com/office/powerpoint/2010/main" val="3948120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6632" y="200472"/>
            <a:ext cx="6552728" cy="9741128"/>
          </a:xfrm>
          <a:prstGeom prst="rect">
            <a:avLst/>
          </a:prstGeom>
        </p:spPr>
        <p:txBody>
          <a:bodyPr wrap="square">
            <a:spAutoFit/>
          </a:bodyPr>
          <a:lstStyle/>
          <a:p>
            <a:pPr algn="ctr">
              <a:spcAft>
                <a:spcPts val="0"/>
              </a:spcAft>
            </a:pPr>
            <a:r>
              <a:rPr lang="ru-RU" sz="1600" b="1" dirty="0">
                <a:latin typeface="Times New Roman"/>
                <a:ea typeface="Times New Roman"/>
              </a:rPr>
              <a:t>Предисловие  (Аннотация).</a:t>
            </a:r>
            <a:endParaRPr lang="ru-RU" sz="1600" dirty="0">
              <a:latin typeface="Times New Roman"/>
              <a:ea typeface="Times New Roman"/>
            </a:endParaRPr>
          </a:p>
          <a:p>
            <a:pPr>
              <a:spcAft>
                <a:spcPts val="0"/>
              </a:spcAft>
            </a:pPr>
            <a:r>
              <a:rPr lang="ru-RU" sz="1200" dirty="0">
                <a:latin typeface="Times New Roman"/>
                <a:ea typeface="Times New Roman"/>
              </a:rPr>
              <a:t> </a:t>
            </a:r>
          </a:p>
          <a:p>
            <a:pPr indent="457200" algn="just">
              <a:spcAft>
                <a:spcPts val="600"/>
              </a:spcAft>
              <a:tabLst>
                <a:tab pos="2514600" algn="l"/>
              </a:tabLst>
            </a:pPr>
            <a:r>
              <a:rPr lang="ru-RU" sz="1400" u="sng" dirty="0">
                <a:latin typeface="Times New Roman"/>
                <a:ea typeface="Times New Roman"/>
              </a:rPr>
              <a:t>Целью учебника </a:t>
            </a:r>
            <a:r>
              <a:rPr lang="ru-RU" sz="1400" dirty="0">
                <a:latin typeface="Times New Roman"/>
                <a:ea typeface="Times New Roman"/>
              </a:rPr>
              <a:t>является приобретение знаний, необходимых для осуществления профессиональной деятельности, обеспечение живучести судна и охрана человеческой жизни на море в соответствии с требованиями международных и национальных нормативных документов.</a:t>
            </a:r>
          </a:p>
          <a:p>
            <a:pPr indent="457200" algn="just">
              <a:spcAft>
                <a:spcPts val="600"/>
              </a:spcAft>
              <a:tabLst>
                <a:tab pos="2514600" algn="l"/>
              </a:tabLst>
            </a:pPr>
            <a:r>
              <a:rPr lang="ru-RU" sz="1400" dirty="0">
                <a:latin typeface="Times New Roman"/>
                <a:ea typeface="Times New Roman"/>
              </a:rPr>
              <a:t>В учебнике в полном объеме рассмотрена дисциплина «Безопасность судоходства», под которой понимают сохранность человеческих жизней и имущества на море, которая обеспечивается системой международных и национальных мер технического, организационного, социального и правового характера. Обеспечение безопасности судоходства осуществляется путем установления унифицированных требований в отношении конструкции, снабжения и снаряжения судов, укомплектования их квалифицированными экипажами, организации четкой вахтенной службы, своевременного оповещения о морских опасностях, выработки рекомендуемых путей следования, разработки и внедрения правил маневрирования и сигнализации при расхождении судов, установления систем разделения движения в узкостях и местах интенсивного судоходства, разработки систем унифицированного ограждения навигационных опасностей, организации лоцманской и ледокольной проводки, обязательного расследования морских происшествий с установлением причин и выработкой рекомендаций по их предупреждению, организации надежной службы поиска и спасания аварийных судов, разработки систем радиосвязи с судами. </a:t>
            </a:r>
          </a:p>
          <a:p>
            <a:pPr indent="457200" algn="just">
              <a:spcAft>
                <a:spcPts val="600"/>
              </a:spcAft>
              <a:tabLst>
                <a:tab pos="2514600" algn="l"/>
              </a:tabLst>
            </a:pPr>
            <a:r>
              <a:rPr lang="ru-RU" sz="1400" dirty="0">
                <a:latin typeface="Times New Roman"/>
                <a:ea typeface="Times New Roman"/>
              </a:rPr>
              <a:t>С внедрением в практику в полном объеме требований Конвенции по подготовке моряков и несению вахты  78 года (ПДМВ-78) и Кодекса ПДМВ-95 возникла необходимость систематизации учебного материала в соответствии с требованиями по вопросам как начальной подготовки моряков (выживание на море, основы противопожарной подготовки, действия в аварийной обстановке), предъявляемыми этими документами, так и по ряду вопросов относящихся к компетенции  офицеров морского судна.  При подготовке этого учебника были использованы нормативные документы, учебные пособия по актуальным вопросам, специальная техническая литература. Учебник предназначен, прежде всего, для курсантов судоводителей морских высших учебных заведений, студентов заочного отделения. </a:t>
            </a:r>
          </a:p>
          <a:p>
            <a:pPr indent="228600" algn="just">
              <a:spcAft>
                <a:spcPts val="0"/>
              </a:spcAft>
            </a:pPr>
            <a:r>
              <a:rPr lang="ru-RU" sz="1400" dirty="0">
                <a:latin typeface="Times New Roman"/>
                <a:ea typeface="Times New Roman"/>
              </a:rPr>
              <a:t>Процесс освоения учебника имеет направление обеспечения следующих компетенций:</a:t>
            </a:r>
          </a:p>
          <a:p>
            <a:pPr indent="228600" algn="just">
              <a:spcAft>
                <a:spcPts val="0"/>
              </a:spcAft>
            </a:pPr>
            <a:r>
              <a:rPr lang="ru-RU" sz="1400" dirty="0">
                <a:latin typeface="Times New Roman"/>
                <a:ea typeface="Times New Roman"/>
              </a:rPr>
              <a:t>- способность нести самостоятельную ходовую вахту на судне в вопросах безопасности судоходства и охраны жизни на море;</a:t>
            </a:r>
          </a:p>
          <a:p>
            <a:pPr indent="228600" algn="just">
              <a:spcAft>
                <a:spcPts val="0"/>
              </a:spcAft>
            </a:pPr>
            <a:r>
              <a:rPr lang="ru-RU" sz="1400" dirty="0">
                <a:latin typeface="Times New Roman"/>
                <a:ea typeface="Times New Roman"/>
              </a:rPr>
              <a:t>- готовность применить знания международных и национальных требований в вопросах безопасности судна, экипажа, груза и пассажиров и предотвращению загрязнения окружающей среды;</a:t>
            </a:r>
          </a:p>
          <a:p>
            <a:pPr indent="228600" algn="just">
              <a:spcAft>
                <a:spcPts val="0"/>
              </a:spcAft>
            </a:pPr>
            <a:r>
              <a:rPr lang="ru-RU" sz="1400" dirty="0">
                <a:latin typeface="Times New Roman"/>
                <a:ea typeface="Times New Roman"/>
              </a:rPr>
              <a:t>- умение использования методов и средств борьбы с водой и пожаром на судах, охраны человеческой жизни на море, безопасности судна и защиты окружающей среды.</a:t>
            </a:r>
            <a:endParaRPr lang="ru-RU" sz="1400" dirty="0">
              <a:effectLst/>
              <a:latin typeface="Times New Roman"/>
              <a:ea typeface="Times New Roman"/>
            </a:endParaRPr>
          </a:p>
        </p:txBody>
      </p:sp>
    </p:spTree>
    <p:extLst>
      <p:ext uri="{BB962C8B-B14F-4D97-AF65-F5344CB8AC3E}">
        <p14:creationId xmlns:p14="http://schemas.microsoft.com/office/powerpoint/2010/main" val="14375105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71400" y="559931"/>
            <a:ext cx="6569968" cy="824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indent="270510" algn="just">
              <a:spcAft>
                <a:spcPts val="0"/>
              </a:spcAft>
            </a:pPr>
            <a:r>
              <a:rPr lang="ru-RU" sz="1600" i="1" dirty="0">
                <a:latin typeface="Times New Roman"/>
                <a:ea typeface="Times New Roman"/>
              </a:rPr>
              <a:t> </a:t>
            </a:r>
            <a:r>
              <a:rPr lang="ru-RU" sz="1600" b="1" i="1" dirty="0" smtClean="0">
                <a:latin typeface="Times New Roman"/>
                <a:ea typeface="Times New Roman"/>
              </a:rPr>
              <a:t>3.4.2  </a:t>
            </a:r>
            <a:r>
              <a:rPr lang="ru-RU" sz="1600" b="1" i="1" dirty="0">
                <a:latin typeface="Times New Roman"/>
                <a:ea typeface="Times New Roman"/>
              </a:rPr>
              <a:t>Несение всех вахт в море.</a:t>
            </a:r>
          </a:p>
          <a:p>
            <a:pPr indent="270510" algn="just">
              <a:spcAft>
                <a:spcPts val="0"/>
              </a:spcAft>
            </a:pPr>
            <a:r>
              <a:rPr lang="ru-RU" sz="1200" i="1" dirty="0">
                <a:latin typeface="Times New Roman"/>
                <a:ea typeface="Times New Roman"/>
              </a:rPr>
              <a:t> </a:t>
            </a:r>
            <a:endParaRPr lang="ru-RU" sz="1200" dirty="0">
              <a:latin typeface="Times New Roman"/>
              <a:ea typeface="Times New Roman"/>
            </a:endParaRPr>
          </a:p>
          <a:p>
            <a:pPr indent="270510" algn="just">
              <a:spcAft>
                <a:spcPts val="0"/>
              </a:spcAft>
            </a:pPr>
            <a:r>
              <a:rPr lang="ru-RU" sz="1200" b="1" dirty="0">
                <a:latin typeface="Times New Roman"/>
                <a:ea typeface="Times New Roman"/>
              </a:rPr>
              <a:t>Плавание при ясной видимости  </a:t>
            </a:r>
            <a:r>
              <a:rPr lang="ru-RU" sz="1200" i="1" dirty="0">
                <a:latin typeface="Times New Roman"/>
                <a:ea typeface="Times New Roman"/>
              </a:rPr>
              <a:t>Вахтенный помощник</a:t>
            </a:r>
            <a:r>
              <a:rPr lang="ru-RU" sz="1200" dirty="0">
                <a:latin typeface="Times New Roman"/>
                <a:ea typeface="Times New Roman"/>
              </a:rPr>
              <a:t> должен часто и точно брать пеленги приближающихся судов, для того чтобы своевременно определить опасность столкновения, и иметь в виду, что такая опасность может иногда существовать даже при заметном изменении пеленга, в частности  при сближении с очень большим судном или буксирным составом, или при сближении с судном на малое расстояние.</a:t>
            </a:r>
          </a:p>
          <a:p>
            <a:pPr indent="270510" algn="just">
              <a:spcAft>
                <a:spcPts val="0"/>
              </a:spcAft>
            </a:pPr>
            <a:r>
              <a:rPr lang="ru-RU" sz="1200" b="1" dirty="0">
                <a:latin typeface="Times New Roman"/>
                <a:ea typeface="Times New Roman"/>
              </a:rPr>
              <a:t>Плавание в условиях ограниченной видимости.</a:t>
            </a:r>
            <a:r>
              <a:rPr lang="ru-RU" sz="1200" dirty="0">
                <a:latin typeface="Times New Roman"/>
                <a:ea typeface="Times New Roman"/>
              </a:rPr>
              <a:t> При ухудшении или ожидаемом ухудшении видимости первой обязанностью вахтенного помощника является выполнение соответствующих требований  Международных правил предупреждения столкновений судов в море 1972 года, в особенности в отношении подачи туманных сигналов, движения с умеренной скоростью и готовности двигателей к немедленным маневрам. </a:t>
            </a:r>
          </a:p>
          <a:p>
            <a:pPr indent="270510" algn="just">
              <a:spcAft>
                <a:spcPts val="0"/>
              </a:spcAft>
            </a:pPr>
            <a:r>
              <a:rPr lang="ru-RU" sz="1200" b="1" dirty="0">
                <a:latin typeface="Times New Roman"/>
                <a:ea typeface="Times New Roman"/>
              </a:rPr>
              <a:t>В темное время суток.</a:t>
            </a:r>
            <a:r>
              <a:rPr lang="ru-RU" sz="1200" dirty="0">
                <a:latin typeface="Times New Roman"/>
                <a:ea typeface="Times New Roman"/>
              </a:rPr>
              <a:t> Капитан и </a:t>
            </a:r>
            <a:r>
              <a:rPr lang="ru-RU" sz="1200" i="1" dirty="0">
                <a:latin typeface="Times New Roman"/>
                <a:ea typeface="Times New Roman"/>
              </a:rPr>
              <a:t>вахтенный помощник</a:t>
            </a:r>
            <a:r>
              <a:rPr lang="ru-RU" sz="1200" dirty="0">
                <a:latin typeface="Times New Roman"/>
                <a:ea typeface="Times New Roman"/>
              </a:rPr>
              <a:t> капитана при организации наблюдения, должны учитывать оборудование мостика и навигационные средства, доступные для использования, их ограничения, процедуры и предпринятые меры предосторожности. </a:t>
            </a:r>
          </a:p>
          <a:p>
            <a:pPr indent="270510" algn="just">
              <a:spcAft>
                <a:spcPts val="0"/>
              </a:spcAft>
            </a:pPr>
            <a:r>
              <a:rPr lang="ru-RU" sz="1200" b="1" dirty="0">
                <a:latin typeface="Times New Roman"/>
                <a:ea typeface="Times New Roman"/>
              </a:rPr>
              <a:t>Плавание в прибрежных водах и водах, затрудненных для плавания. </a:t>
            </a:r>
            <a:r>
              <a:rPr lang="ru-RU" sz="1200" dirty="0">
                <a:latin typeface="Times New Roman"/>
                <a:ea typeface="Times New Roman"/>
              </a:rPr>
              <a:t>При плавании в этих районах следует пользоваться картой самого крупного масштаба, откорректированной на основе самой последней информации. Определения местоположения должны выполняться через короткие промежутки времени и более чем одним способом, когда это позволяют обстоятельства.</a:t>
            </a:r>
          </a:p>
          <a:p>
            <a:pPr indent="270510" algn="just">
              <a:spcAft>
                <a:spcPts val="0"/>
              </a:spcAft>
            </a:pPr>
            <a:r>
              <a:rPr lang="ru-RU" sz="1200" dirty="0">
                <a:latin typeface="Times New Roman"/>
                <a:ea typeface="Times New Roman"/>
              </a:rPr>
              <a:t>Вахтенный помощник должен четко опознавать все встречающиеся навигационные знаки.</a:t>
            </a:r>
          </a:p>
          <a:p>
            <a:pPr indent="270510" algn="just">
              <a:spcAft>
                <a:spcPts val="0"/>
              </a:spcAft>
            </a:pPr>
            <a:r>
              <a:rPr lang="ru-RU" sz="1200" b="1" dirty="0">
                <a:latin typeface="Times New Roman"/>
                <a:ea typeface="Times New Roman"/>
              </a:rPr>
              <a:t>Плавание с лоцманом на борту. </a:t>
            </a:r>
            <a:r>
              <a:rPr lang="ru-RU" sz="1200" dirty="0">
                <a:latin typeface="Times New Roman"/>
                <a:ea typeface="Times New Roman"/>
              </a:rPr>
              <a:t>Присутствие лоцмана на борту и выполнение им своих обязанностей не освобождает капитана или </a:t>
            </a:r>
            <a:r>
              <a:rPr lang="ru-RU" sz="1200" i="1" dirty="0">
                <a:latin typeface="Times New Roman"/>
                <a:ea typeface="Times New Roman"/>
              </a:rPr>
              <a:t>вахтенного помощника </a:t>
            </a:r>
            <a:r>
              <a:rPr lang="ru-RU" sz="1200" dirty="0">
                <a:latin typeface="Times New Roman"/>
                <a:ea typeface="Times New Roman"/>
              </a:rPr>
              <a:t>капитана от их обязанностей по обеспечению безопасности судна. Капитан и лоцман должны обмениваться информацией относительно плавания, местных условий и особенностей данного судна. Капитан и/или </a:t>
            </a:r>
            <a:r>
              <a:rPr lang="ru-RU" sz="1200" i="1" dirty="0">
                <a:latin typeface="Times New Roman"/>
                <a:ea typeface="Times New Roman"/>
              </a:rPr>
              <a:t>вахтенный помощник</a:t>
            </a:r>
            <a:r>
              <a:rPr lang="ru-RU" sz="1200" dirty="0">
                <a:latin typeface="Times New Roman"/>
                <a:ea typeface="Times New Roman"/>
              </a:rPr>
              <a:t> должны работать в тесном контакте с лоцманом и следить за местоположением судна и его движением.</a:t>
            </a:r>
          </a:p>
          <a:p>
            <a:pPr indent="270510" algn="just">
              <a:spcAft>
                <a:spcPts val="0"/>
              </a:spcAft>
            </a:pPr>
            <a:r>
              <a:rPr lang="ru-RU" sz="1200" b="1" dirty="0">
                <a:latin typeface="Times New Roman"/>
                <a:ea typeface="Times New Roman"/>
              </a:rPr>
              <a:t>Судно на якоре. </a:t>
            </a:r>
            <a:r>
              <a:rPr lang="ru-RU" sz="1200" dirty="0">
                <a:latin typeface="Times New Roman"/>
                <a:ea typeface="Times New Roman"/>
              </a:rPr>
              <a:t>Если капитан считает необходимым, несение ходовой вахты осуществляется и при стоянке на якоре. Когда судно на якоре, </a:t>
            </a:r>
            <a:r>
              <a:rPr lang="ru-RU" sz="1200" i="1" dirty="0">
                <a:latin typeface="Times New Roman"/>
                <a:ea typeface="Times New Roman"/>
              </a:rPr>
              <a:t>вахтенный помощник</a:t>
            </a:r>
            <a:r>
              <a:rPr lang="ru-RU" sz="1200" dirty="0">
                <a:latin typeface="Times New Roman"/>
                <a:ea typeface="Times New Roman"/>
              </a:rPr>
              <a:t> обязан:</a:t>
            </a:r>
          </a:p>
          <a:p>
            <a:pPr indent="270510" algn="just">
              <a:spcAft>
                <a:spcPts val="0"/>
              </a:spcAft>
            </a:pPr>
            <a:r>
              <a:rPr lang="ru-RU" sz="1200" dirty="0">
                <a:latin typeface="Times New Roman"/>
                <a:ea typeface="Times New Roman"/>
              </a:rPr>
              <a:t>1)  как можно быстрее определить и нанести местоположение судна на соответствующую карту;</a:t>
            </a:r>
          </a:p>
          <a:p>
            <a:pPr indent="270510" algn="just">
              <a:spcAft>
                <a:spcPts val="0"/>
              </a:spcAft>
            </a:pPr>
            <a:r>
              <a:rPr lang="ru-RU" sz="1200" dirty="0">
                <a:latin typeface="Times New Roman"/>
                <a:ea typeface="Times New Roman"/>
              </a:rPr>
              <a:t>2)  достаточно часто, в соответствии с обстановкой, проверять путем взятия пеленгов навигационных знаков или </a:t>
            </a:r>
            <a:r>
              <a:rPr lang="ru-RU" sz="1200" dirty="0" err="1">
                <a:latin typeface="Times New Roman"/>
                <a:ea typeface="Times New Roman"/>
              </a:rPr>
              <a:t>легкоопознаваемых</a:t>
            </a:r>
            <a:r>
              <a:rPr lang="ru-RU" sz="1200" dirty="0">
                <a:latin typeface="Times New Roman"/>
                <a:ea typeface="Times New Roman"/>
              </a:rPr>
              <a:t> береговых объектов, стоит ли судно на якоре безопасно;</a:t>
            </a:r>
          </a:p>
          <a:p>
            <a:pPr indent="270510" algn="just">
              <a:spcAft>
                <a:spcPts val="0"/>
              </a:spcAft>
            </a:pPr>
            <a:r>
              <a:rPr lang="ru-RU" sz="1200" dirty="0">
                <a:latin typeface="Times New Roman"/>
                <a:ea typeface="Times New Roman"/>
              </a:rPr>
              <a:t>3)  обеспечивать эффективное наблюдение;</a:t>
            </a:r>
          </a:p>
          <a:p>
            <a:pPr indent="270510" algn="just">
              <a:spcAft>
                <a:spcPts val="0"/>
              </a:spcAft>
            </a:pPr>
            <a:r>
              <a:rPr lang="ru-RU" sz="1200" dirty="0">
                <a:latin typeface="Times New Roman"/>
                <a:ea typeface="Times New Roman"/>
              </a:rPr>
              <a:t>4)  обеспечивать регулярные обходы судна;</a:t>
            </a:r>
          </a:p>
          <a:p>
            <a:pPr indent="270510" algn="just">
              <a:spcAft>
                <a:spcPts val="0"/>
              </a:spcAft>
            </a:pPr>
            <a:r>
              <a:rPr lang="ru-RU" sz="1200" dirty="0">
                <a:latin typeface="Times New Roman"/>
                <a:ea typeface="Times New Roman"/>
              </a:rPr>
              <a:t>5)  наблюдать за метеорологическими условиями, приливами и состоянием моря;</a:t>
            </a:r>
          </a:p>
          <a:p>
            <a:pPr indent="270510" algn="just">
              <a:spcAft>
                <a:spcPts val="0"/>
              </a:spcAft>
            </a:pPr>
            <a:r>
              <a:rPr lang="ru-RU" sz="1200" dirty="0">
                <a:latin typeface="Times New Roman"/>
                <a:ea typeface="Times New Roman"/>
              </a:rPr>
              <a:t>6)  при обнаружении дрейфа судна извещать капитана и принимать все необходимые меры;</a:t>
            </a:r>
          </a:p>
          <a:p>
            <a:pPr indent="270510" algn="just">
              <a:spcAft>
                <a:spcPts val="0"/>
              </a:spcAft>
            </a:pPr>
            <a:r>
              <a:rPr lang="ru-RU" sz="1200" dirty="0">
                <a:latin typeface="Times New Roman"/>
                <a:ea typeface="Times New Roman"/>
              </a:rPr>
              <a:t>7)   обеспечивать готовность главных двигателей и других механизмов в соответствии с указаниями капитана;</a:t>
            </a:r>
          </a:p>
          <a:p>
            <a:pPr indent="270510" algn="just">
              <a:spcAft>
                <a:spcPts val="0"/>
              </a:spcAft>
            </a:pPr>
            <a:r>
              <a:rPr lang="ru-RU" sz="1200" dirty="0">
                <a:latin typeface="Times New Roman"/>
                <a:ea typeface="Times New Roman"/>
              </a:rPr>
              <a:t>8)  в случае ухудшения видимости извещать капитана;</a:t>
            </a:r>
          </a:p>
          <a:p>
            <a:pPr indent="270510" algn="just">
              <a:spcAft>
                <a:spcPts val="0"/>
              </a:spcAft>
            </a:pPr>
            <a:r>
              <a:rPr lang="ru-RU" sz="1200" dirty="0">
                <a:latin typeface="Times New Roman"/>
                <a:ea typeface="Times New Roman"/>
              </a:rPr>
              <a:t>9)  обеспечивать выставление надлежащих огней и знаков и подачу соответствующих звуковых сигналов в соответствии со всеми применимыми правилами; и</a:t>
            </a:r>
          </a:p>
          <a:p>
            <a:pPr indent="270510" algn="just">
              <a:spcAft>
                <a:spcPts val="0"/>
              </a:spcAft>
            </a:pPr>
            <a:r>
              <a:rPr lang="ru-RU" sz="1200" dirty="0">
                <a:latin typeface="Times New Roman"/>
                <a:ea typeface="Times New Roman"/>
              </a:rPr>
              <a:t>10)  предпринимать меры по предотвращению загрязнения окружающей среды судном и выполнять соответствующие применимые требования, касающиеся предотвращения загрязнения.</a:t>
            </a:r>
            <a:endParaRPr lang="ru-RU" sz="1200" dirty="0">
              <a:effectLst/>
              <a:latin typeface="Times New Roman"/>
              <a:ea typeface="Times New Roman"/>
            </a:endParaRPr>
          </a:p>
        </p:txBody>
      </p:sp>
    </p:spTree>
    <p:extLst>
      <p:ext uri="{BB962C8B-B14F-4D97-AF65-F5344CB8AC3E}">
        <p14:creationId xmlns:p14="http://schemas.microsoft.com/office/powerpoint/2010/main" val="36270824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413583"/>
            <a:ext cx="6552728" cy="8710077"/>
          </a:xfrm>
          <a:prstGeom prst="rect">
            <a:avLst/>
          </a:prstGeom>
        </p:spPr>
        <p:txBody>
          <a:bodyPr wrap="square">
            <a:spAutoFit/>
          </a:bodyPr>
          <a:lstStyle/>
          <a:p>
            <a:pPr indent="270510" algn="just">
              <a:spcAft>
                <a:spcPts val="0"/>
              </a:spcAft>
            </a:pPr>
            <a:r>
              <a:rPr lang="ru-RU" sz="1400" b="1" i="1" dirty="0" smtClean="0">
                <a:latin typeface="Times New Roman"/>
                <a:ea typeface="Times New Roman"/>
              </a:rPr>
              <a:t>3.4.3  </a:t>
            </a:r>
            <a:r>
              <a:rPr lang="ru-RU" sz="1400" b="1" i="1" dirty="0">
                <a:latin typeface="Times New Roman"/>
                <a:ea typeface="Times New Roman"/>
              </a:rPr>
              <a:t>Несение всех вахт в порту.</a:t>
            </a:r>
            <a:endParaRPr lang="ru-RU" sz="1400" b="1" dirty="0">
              <a:latin typeface="Times New Roman"/>
              <a:ea typeface="Times New Roman"/>
            </a:endParaRPr>
          </a:p>
          <a:p>
            <a:pPr indent="270510" algn="just">
              <a:spcAft>
                <a:spcPts val="0"/>
              </a:spcAft>
            </a:pPr>
            <a:r>
              <a:rPr lang="ru-RU" sz="1400" i="1" dirty="0">
                <a:latin typeface="Times New Roman"/>
                <a:ea typeface="Times New Roman"/>
              </a:rPr>
              <a:t> </a:t>
            </a:r>
            <a:endParaRPr lang="ru-RU" sz="1400" dirty="0">
              <a:latin typeface="Times New Roman"/>
              <a:ea typeface="Times New Roman"/>
            </a:endParaRPr>
          </a:p>
          <a:p>
            <a:pPr indent="270510" algn="just">
              <a:spcAft>
                <a:spcPts val="0"/>
              </a:spcAft>
            </a:pPr>
            <a:r>
              <a:rPr lang="ru-RU" sz="1400" b="1" dirty="0">
                <a:latin typeface="Times New Roman"/>
                <a:ea typeface="Times New Roman"/>
              </a:rPr>
              <a:t>Общие положения. </a:t>
            </a:r>
            <a:r>
              <a:rPr lang="ru-RU" sz="1400" dirty="0">
                <a:latin typeface="Times New Roman"/>
                <a:ea typeface="Times New Roman"/>
              </a:rPr>
              <a:t>Капитан каждого судна, безопасно ошвартованного или стоящего в нормальной обстановке на якоре в порту, должен организовать соответствующее и эффективное несение вахты для обеспечения безопасности. Специальные требования могут оказаться необходимыми для специальных типов судовых двигательных установок или вспомогательного оборудования и для судов перевозящих опасные, вредные, ядовитые или воспламеняющиеся вещества или другие типы специальных грузов.</a:t>
            </a:r>
          </a:p>
          <a:p>
            <a:pPr indent="270510" algn="just">
              <a:spcAft>
                <a:spcPts val="0"/>
              </a:spcAft>
            </a:pPr>
            <a:r>
              <a:rPr lang="ru-RU" sz="1400" b="1" dirty="0">
                <a:latin typeface="Times New Roman"/>
                <a:ea typeface="Times New Roman"/>
              </a:rPr>
              <a:t>Орган­изация несения вахты. </a:t>
            </a:r>
            <a:r>
              <a:rPr lang="ru-RU" sz="1400" dirty="0">
                <a:latin typeface="Times New Roman"/>
                <a:ea typeface="Times New Roman"/>
              </a:rPr>
              <a:t>Вахту на палубе, когда судно находится в порту, следует организовывать так, чтобы постоянно:</a:t>
            </a:r>
          </a:p>
          <a:p>
            <a:pPr indent="270510" algn="just">
              <a:spcAft>
                <a:spcPts val="0"/>
              </a:spcAft>
            </a:pPr>
            <a:r>
              <a:rPr lang="ru-RU" sz="1400" dirty="0">
                <a:latin typeface="Times New Roman"/>
                <a:ea typeface="Times New Roman"/>
              </a:rPr>
              <a:t>1)  обеспечивалась охрана человеческой жизни, безопасность судна, порта и окружающей среды, и безопасная эксплуатация всех механизмов, связанных с грузовыми операциями;</a:t>
            </a:r>
          </a:p>
          <a:p>
            <a:pPr indent="270510" algn="just">
              <a:spcAft>
                <a:spcPts val="0"/>
              </a:spcAft>
            </a:pPr>
            <a:r>
              <a:rPr lang="ru-RU" sz="1400" dirty="0">
                <a:latin typeface="Times New Roman"/>
                <a:ea typeface="Times New Roman"/>
              </a:rPr>
              <a:t>2)  соблюдались международные, национальные и местные правила; и</a:t>
            </a:r>
          </a:p>
          <a:p>
            <a:pPr indent="270510" algn="just">
              <a:spcAft>
                <a:spcPts val="0"/>
              </a:spcAft>
            </a:pPr>
            <a:r>
              <a:rPr lang="ru-RU" sz="1400" dirty="0">
                <a:latin typeface="Times New Roman"/>
                <a:ea typeface="Times New Roman"/>
              </a:rPr>
              <a:t>3)  поддерживались порядок и нормальная деятельность судна.</a:t>
            </a:r>
          </a:p>
          <a:p>
            <a:pPr indent="270510" algn="just">
              <a:spcAft>
                <a:spcPts val="0"/>
              </a:spcAft>
            </a:pPr>
            <a:r>
              <a:rPr lang="ru-RU" sz="1400" b="1" dirty="0">
                <a:latin typeface="Times New Roman"/>
                <a:ea typeface="Times New Roman"/>
              </a:rPr>
              <a:t>Принятие вахты. </a:t>
            </a:r>
            <a:r>
              <a:rPr lang="ru-RU" sz="1400" i="1" dirty="0">
                <a:latin typeface="Times New Roman"/>
                <a:ea typeface="Times New Roman"/>
              </a:rPr>
              <a:t>Вахтенные помощники капитана</a:t>
            </a:r>
            <a:r>
              <a:rPr lang="ru-RU" sz="1400" dirty="0">
                <a:latin typeface="Times New Roman"/>
                <a:ea typeface="Times New Roman"/>
              </a:rPr>
              <a:t> или вахтенные механики не должны передавать вахту сменяющему их вахтенному лицу командного состава, если они имеют основание полагать, что последний явно не способен должным образом выполнять свои обязанности; в этом случае капитан или старший механик, соответственно, должны быть информированы. Заступающее на вахту лицо командного состава должно убедиться в том, что весь персонал вахты полностью способен эффективно выполнять свои обязанности.</a:t>
            </a:r>
          </a:p>
          <a:p>
            <a:pPr indent="270510" algn="just">
              <a:spcAft>
                <a:spcPts val="0"/>
              </a:spcAft>
            </a:pPr>
            <a:r>
              <a:rPr lang="ru-RU" sz="1400" dirty="0">
                <a:latin typeface="Times New Roman"/>
                <a:ea typeface="Times New Roman"/>
              </a:rPr>
              <a:t>Если в момент передачи вахты осуществляется важная операция, она должна быть завершена передающим вахту лицом командного состава, за исключением случая, когда капитан или старший механик отдали иное приказание.</a:t>
            </a:r>
          </a:p>
          <a:p>
            <a:pPr indent="270510" algn="just">
              <a:spcAft>
                <a:spcPts val="0"/>
              </a:spcAft>
            </a:pPr>
            <a:r>
              <a:rPr lang="ru-RU" sz="1400" dirty="0">
                <a:latin typeface="Times New Roman"/>
                <a:ea typeface="Times New Roman"/>
              </a:rPr>
              <a:t>Принятие палубной  вахты. </a:t>
            </a:r>
          </a:p>
          <a:p>
            <a:pPr indent="270510" algn="just">
              <a:spcAft>
                <a:spcPts val="0"/>
              </a:spcAft>
            </a:pPr>
            <a:r>
              <a:rPr lang="ru-RU" sz="1400" dirty="0">
                <a:latin typeface="Times New Roman"/>
                <a:ea typeface="Times New Roman"/>
              </a:rPr>
              <a:t>Несение палубной  вахты. </a:t>
            </a:r>
          </a:p>
          <a:p>
            <a:pPr indent="270510" algn="just">
              <a:spcAft>
                <a:spcPts val="0"/>
              </a:spcAft>
            </a:pPr>
            <a:r>
              <a:rPr lang="ru-RU" sz="1400" b="1" dirty="0">
                <a:latin typeface="Times New Roman"/>
                <a:ea typeface="Times New Roman"/>
              </a:rPr>
              <a:t>Несение  вахты в порту на судах, перевозящих опасные грузы.  </a:t>
            </a:r>
            <a:r>
              <a:rPr lang="ru-RU" sz="1400" dirty="0">
                <a:latin typeface="Times New Roman"/>
                <a:ea typeface="Times New Roman"/>
              </a:rPr>
              <a:t>На судне, перевозящем опасный груз, включая взрывчатые, воспламеняющиеся, ядовитые, вредные для здоровья или загрязняющие окружающую среду вещества, капитан должен обеспечивать несение безопасной вахты. На судах, перевозящих опасные грузы навалом или наливом, это может быть достигнуто путем постоянного наличия должным образом квалифицированного лица или лиц командного и, при необходимости, рядового состава, даже если судно безопасно ошвартовано или находится на якорной стоянке в порту.</a:t>
            </a:r>
          </a:p>
          <a:p>
            <a:pPr indent="270510" algn="just">
              <a:spcAft>
                <a:spcPts val="0"/>
              </a:spcAft>
            </a:pPr>
            <a:r>
              <a:rPr lang="ru-RU" sz="1400" dirty="0">
                <a:latin typeface="Times New Roman"/>
                <a:ea typeface="Times New Roman"/>
              </a:rPr>
              <a:t>На судах, перевозящих опасные грузы, иные, чем навалочные или наливные, капитан должен полностью учитывать характер, количество, упаковку и размещение опасных грузов, а также особые условия на судне, на прилегающей акватории и на берегу.</a:t>
            </a:r>
            <a:endParaRPr lang="ru-RU" sz="1400" dirty="0">
              <a:effectLst/>
              <a:latin typeface="Times New Roman"/>
              <a:ea typeface="Times New Roman"/>
            </a:endParaRPr>
          </a:p>
        </p:txBody>
      </p:sp>
    </p:spTree>
    <p:extLst>
      <p:ext uri="{BB962C8B-B14F-4D97-AF65-F5344CB8AC3E}">
        <p14:creationId xmlns:p14="http://schemas.microsoft.com/office/powerpoint/2010/main" val="11634575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174034"/>
            <a:ext cx="6552728" cy="9187130"/>
          </a:xfrm>
          <a:prstGeom prst="rect">
            <a:avLst/>
          </a:prstGeom>
        </p:spPr>
        <p:txBody>
          <a:bodyPr wrap="square">
            <a:spAutoFit/>
          </a:bodyPr>
          <a:lstStyle/>
          <a:p>
            <a:pPr indent="270510" algn="just">
              <a:spcAft>
                <a:spcPts val="0"/>
              </a:spcAft>
              <a:tabLst>
                <a:tab pos="2514600" algn="l"/>
              </a:tabLst>
            </a:pPr>
            <a:r>
              <a:rPr lang="ru-RU" sz="1600" b="1" dirty="0" smtClean="0">
                <a:latin typeface="Times New Roman"/>
                <a:ea typeface="Times New Roman"/>
                <a:cs typeface="Times New Roman"/>
              </a:rPr>
              <a:t>3.5 Особенности </a:t>
            </a:r>
            <a:r>
              <a:rPr lang="ru-RU" sz="1600" b="1" dirty="0">
                <a:latin typeface="Times New Roman"/>
                <a:ea typeface="Times New Roman"/>
                <a:cs typeface="Times New Roman"/>
              </a:rPr>
              <a:t>борьбы за живучесть специализированных </a:t>
            </a:r>
            <a:r>
              <a:rPr lang="ru-RU" sz="1600" b="1" dirty="0" smtClean="0">
                <a:latin typeface="Times New Roman"/>
                <a:ea typeface="Times New Roman"/>
                <a:cs typeface="Times New Roman"/>
              </a:rPr>
              <a:t>судов</a:t>
            </a:r>
            <a:endParaRPr lang="ru-RU" sz="1600" b="1" kern="1600" dirty="0">
              <a:latin typeface="Arial"/>
            </a:endParaRPr>
          </a:p>
          <a:p>
            <a:pPr indent="270510" algn="just">
              <a:spcBef>
                <a:spcPts val="1200"/>
              </a:spcBef>
              <a:spcAft>
                <a:spcPts val="0"/>
              </a:spcAft>
              <a:tabLst>
                <a:tab pos="2514600" algn="l"/>
              </a:tabLst>
            </a:pPr>
            <a:r>
              <a:rPr lang="ru-RU" sz="1200" b="1" i="1" kern="1600" dirty="0" smtClean="0">
                <a:latin typeface="Times New Roman"/>
              </a:rPr>
              <a:t>3.5.1. Борьба </a:t>
            </a:r>
            <a:r>
              <a:rPr lang="ru-RU" sz="1200" b="1" i="1" kern="1600" dirty="0">
                <a:latin typeface="Times New Roman"/>
              </a:rPr>
              <a:t>за живучесть танкера</a:t>
            </a:r>
            <a:r>
              <a:rPr lang="ru-RU" sz="1200" kern="1600" dirty="0">
                <a:latin typeface="Times New Roman"/>
              </a:rPr>
              <a:t>. Особенности борьбы за живучесть на специализированных судах определяются особенностями конструкции судна, свойствами и технологией перевозки того груза, для которого судно предназначено. для любого судна можно выстроить приоритетный ряд опасностей, отдельные элементы которого могут меняться местами в зависимости от степени загрузки и характера груза.  Для специализированных судов  такая перестановка выражена в меньшей степени, чем для многоцелевых судов. Так, для многоцелевых судов приоритетный ряд опасностей, взятых из статистики аварий, можно представить в виде: опрокидывание — потеря плавучести — пожар — взрыв — загазованность — разламывание.</a:t>
            </a:r>
            <a:endParaRPr lang="ru-RU" sz="1600" b="1" kern="1600" dirty="0">
              <a:latin typeface="Arial"/>
            </a:endParaRPr>
          </a:p>
          <a:p>
            <a:pPr indent="270510" algn="just">
              <a:spcBef>
                <a:spcPts val="1200"/>
              </a:spcBef>
              <a:spcAft>
                <a:spcPts val="0"/>
              </a:spcAft>
              <a:tabLst>
                <a:tab pos="2514600" algn="l"/>
              </a:tabLst>
            </a:pPr>
            <a:r>
              <a:rPr lang="ru-RU" sz="1200" b="1" i="1" kern="1600" dirty="0" smtClean="0">
                <a:latin typeface="Times New Roman"/>
              </a:rPr>
              <a:t>3.5.2 Борьба </a:t>
            </a:r>
            <a:r>
              <a:rPr lang="ru-RU" sz="1200" b="1" i="1" kern="1600" dirty="0">
                <a:latin typeface="Times New Roman"/>
              </a:rPr>
              <a:t>за живучесть </a:t>
            </a:r>
            <a:r>
              <a:rPr lang="ru-RU" sz="1200" b="1" i="1" kern="1600" dirty="0" err="1">
                <a:latin typeface="Times New Roman"/>
              </a:rPr>
              <a:t>газовоза</a:t>
            </a:r>
            <a:r>
              <a:rPr lang="ru-RU" sz="1200" kern="1600" dirty="0">
                <a:latin typeface="Times New Roman"/>
              </a:rPr>
              <a:t>. Необходимость сжижения газов продиктована целесообразностью их хранения и транспортировки, в противном случае это потребовало бы огромных емкостей. Так, 1 м</a:t>
            </a:r>
            <a:r>
              <a:rPr lang="ru-RU" sz="1200" kern="1600" baseline="30000" dirty="0">
                <a:latin typeface="Times New Roman"/>
              </a:rPr>
              <a:t>3</a:t>
            </a:r>
            <a:r>
              <a:rPr lang="ru-RU" sz="1200" kern="1600" dirty="0">
                <a:latin typeface="Times New Roman"/>
              </a:rPr>
              <a:t> жидкого аммиака занимает при переходе в газообразное состояние 910 м</a:t>
            </a:r>
            <a:r>
              <a:rPr lang="ru-RU" sz="1200" kern="1600" baseline="30000" dirty="0">
                <a:latin typeface="Times New Roman"/>
              </a:rPr>
              <a:t>3</a:t>
            </a:r>
            <a:r>
              <a:rPr lang="ru-RU" sz="1200" kern="1600" dirty="0">
                <a:latin typeface="Times New Roman"/>
              </a:rPr>
              <a:t>, а пропана 314 м</a:t>
            </a:r>
            <a:r>
              <a:rPr lang="ru-RU" sz="1200" kern="1600" baseline="30000" dirty="0">
                <a:latin typeface="Times New Roman"/>
              </a:rPr>
              <a:t>3</a:t>
            </a:r>
            <a:r>
              <a:rPr lang="ru-RU" sz="1200" kern="1600" dirty="0">
                <a:latin typeface="Times New Roman"/>
              </a:rPr>
              <a:t>. Газ сжижается под давлением, при понижении температуры либо тем и другим вместе. давление и температура сжижения для каждого газа различны и зависят от его природы. </a:t>
            </a:r>
            <a:endParaRPr lang="ru-RU" sz="1600" b="1" kern="1600" dirty="0">
              <a:latin typeface="Arial"/>
            </a:endParaRPr>
          </a:p>
          <a:p>
            <a:pPr indent="270510" algn="just">
              <a:spcBef>
                <a:spcPts val="1200"/>
              </a:spcBef>
              <a:spcAft>
                <a:spcPts val="0"/>
              </a:spcAft>
              <a:tabLst>
                <a:tab pos="2514600" algn="l"/>
              </a:tabLst>
            </a:pPr>
            <a:r>
              <a:rPr lang="ru-RU" sz="1200" b="1" i="1" kern="1600" dirty="0" smtClean="0">
                <a:latin typeface="Times New Roman"/>
              </a:rPr>
              <a:t>3.5.3 Борьба </a:t>
            </a:r>
            <a:r>
              <a:rPr lang="ru-RU" sz="1200" b="1" i="1" kern="1600" dirty="0">
                <a:latin typeface="Times New Roman"/>
              </a:rPr>
              <a:t>за живучесть балкера</a:t>
            </a:r>
            <a:r>
              <a:rPr lang="ru-RU" sz="1200" kern="1600" dirty="0">
                <a:latin typeface="Times New Roman"/>
              </a:rPr>
              <a:t>. Балкер — специализированное судно, предназначенное для перевозки массовых грузов (руды, удобрений зерна и т. д.) навалом. Для балкеров характерны избыточная остойчивость, повышенная общая продольная и местная прочность, большое количество отсеков при их небольшом относительно всего судна объеме. Кроме того, балкеры нового поколения могут поочередно либо одновременно перевозить навалочный и наливной грузы (</a:t>
            </a:r>
            <a:r>
              <a:rPr lang="ru-RU" sz="1200" kern="1600" dirty="0" err="1">
                <a:latin typeface="Times New Roman"/>
              </a:rPr>
              <a:t>нефтерудовозы</a:t>
            </a:r>
            <a:r>
              <a:rPr lang="ru-RU" sz="1200" kern="1600" dirty="0">
                <a:latin typeface="Times New Roman"/>
              </a:rPr>
              <a:t>).</a:t>
            </a:r>
            <a:endParaRPr lang="ru-RU" sz="1600" b="1" kern="1600" dirty="0">
              <a:latin typeface="Arial"/>
            </a:endParaRPr>
          </a:p>
          <a:p>
            <a:pPr indent="270510" algn="just">
              <a:spcAft>
                <a:spcPts val="600"/>
              </a:spcAft>
              <a:tabLst>
                <a:tab pos="2514600" algn="l"/>
              </a:tabLst>
            </a:pPr>
            <a:r>
              <a:rPr lang="ru-RU" sz="1200" b="1" i="1" kern="1600" dirty="0" smtClean="0">
                <a:latin typeface="Times New Roman"/>
              </a:rPr>
              <a:t>3.5.4. </a:t>
            </a:r>
            <a:r>
              <a:rPr lang="ru-RU" sz="1200" b="1" i="1" kern="1600" dirty="0" smtClean="0">
                <a:latin typeface="Times New Roman"/>
                <a:ea typeface="Times New Roman"/>
                <a:cs typeface="Arial"/>
              </a:rPr>
              <a:t>Борьба </a:t>
            </a:r>
            <a:r>
              <a:rPr lang="ru-RU" sz="1200" b="1" i="1" kern="1600" dirty="0">
                <a:latin typeface="Times New Roman"/>
                <a:ea typeface="Times New Roman"/>
                <a:cs typeface="Arial"/>
              </a:rPr>
              <a:t>за живучесть контейнеровоза.</a:t>
            </a:r>
            <a:r>
              <a:rPr lang="ru-RU" sz="1200" dirty="0">
                <a:latin typeface="Times New Roman"/>
                <a:ea typeface="Times New Roman"/>
              </a:rPr>
              <a:t> Трюмы контейнеровоза спроектированы таким образом, чтобы максимально использовать их вместимость на кратное число контейнеров. Поэтому коэффициент проницаемости таких трюмов при затоплении невелик. При погрузке контейнеров 8 фут 6 дюймов по высоте, верхний ряд контейнеров в трюм не помещается. Возможен промежуточный вариант загрузки, при котором трюм загружен контейнерами по высоте не полностью. Поэтому, при затоплении отсека, уровень воды может оказаться выше контейнеров и свободная поверхность воды будет работать, как при пустом трюме. </a:t>
            </a:r>
          </a:p>
          <a:p>
            <a:pPr indent="270510" algn="just">
              <a:spcBef>
                <a:spcPts val="1200"/>
              </a:spcBef>
              <a:spcAft>
                <a:spcPts val="0"/>
              </a:spcAft>
              <a:tabLst>
                <a:tab pos="2514600" algn="l"/>
              </a:tabLst>
            </a:pPr>
            <a:r>
              <a:rPr lang="ru-RU" sz="1200" b="1" i="1" kern="1600" dirty="0" smtClean="0">
                <a:latin typeface="Times New Roman"/>
              </a:rPr>
              <a:t>3.5.5. Борьба </a:t>
            </a:r>
            <a:r>
              <a:rPr lang="ru-RU" sz="1200" b="1" i="1" kern="1600" dirty="0">
                <a:latin typeface="Times New Roman"/>
              </a:rPr>
              <a:t>за живучесть </a:t>
            </a:r>
            <a:r>
              <a:rPr lang="ru-RU" sz="1200" b="1" i="1" kern="1600" dirty="0" err="1">
                <a:latin typeface="Times New Roman"/>
              </a:rPr>
              <a:t>ролкера</a:t>
            </a:r>
            <a:r>
              <a:rPr lang="ru-RU" sz="1200" kern="1600" dirty="0">
                <a:latin typeface="Times New Roman"/>
              </a:rPr>
              <a:t>. Конструктивной защитой этих судов против затопления внутреннего контура является наличие двойного борта в районе грузового трюма. В межконтурном пространстве устроены танки для пресной воды, а также система </a:t>
            </a:r>
            <a:r>
              <a:rPr lang="ru-RU" sz="1200" kern="1600" dirty="0" err="1">
                <a:latin typeface="Times New Roman"/>
              </a:rPr>
              <a:t>откренивания</a:t>
            </a:r>
            <a:r>
              <a:rPr lang="ru-RU" sz="1200" kern="1600" dirty="0">
                <a:latin typeface="Times New Roman"/>
              </a:rPr>
              <a:t> типа «</a:t>
            </a:r>
            <a:r>
              <a:rPr lang="ru-RU" sz="1200" kern="1600" dirty="0" err="1">
                <a:latin typeface="Times New Roman"/>
              </a:rPr>
              <a:t>Интеринг</a:t>
            </a:r>
            <a:r>
              <a:rPr lang="ru-RU" sz="1200" kern="1600" dirty="0">
                <a:latin typeface="Times New Roman"/>
              </a:rPr>
              <a:t>». Самой грозной опасностью для этого типа судов являются проникновение и распространение воды по грузовой палубе внутри грузового трюма, так как на </a:t>
            </a:r>
            <a:r>
              <a:rPr lang="ru-RU" sz="1200" kern="1600" dirty="0" err="1">
                <a:latin typeface="Times New Roman"/>
              </a:rPr>
              <a:t>ролкерах</a:t>
            </a:r>
            <a:r>
              <a:rPr lang="ru-RU" sz="1200" kern="1600" dirty="0">
                <a:latin typeface="Times New Roman"/>
              </a:rPr>
              <a:t> отсутствуют поперечные водонепроницаемые переборки, и момент инерции площади свободной поверхности </a:t>
            </a:r>
            <a:r>
              <a:rPr lang="ru-RU" sz="1200" kern="1600" dirty="0" err="1">
                <a:latin typeface="Times New Roman"/>
              </a:rPr>
              <a:t>разлившейся</a:t>
            </a:r>
            <a:r>
              <a:rPr lang="ru-RU" sz="1200" kern="1600" dirty="0">
                <a:latin typeface="Times New Roman"/>
              </a:rPr>
              <a:t> воды принимает очень большое значение. </a:t>
            </a:r>
            <a:endParaRPr lang="ru-RU" sz="1600" b="1" kern="1600" dirty="0">
              <a:latin typeface="Arial"/>
            </a:endParaRPr>
          </a:p>
          <a:p>
            <a:pPr indent="270510" algn="just">
              <a:spcBef>
                <a:spcPts val="1200"/>
              </a:spcBef>
              <a:spcAft>
                <a:spcPts val="0"/>
              </a:spcAft>
              <a:tabLst>
                <a:tab pos="2514600" algn="l"/>
              </a:tabLst>
            </a:pPr>
            <a:r>
              <a:rPr lang="ru-RU" sz="1200" b="1" i="1" kern="1600" dirty="0" smtClean="0">
                <a:latin typeface="Times New Roman"/>
              </a:rPr>
              <a:t>3.5.6 Борьба </a:t>
            </a:r>
            <a:r>
              <a:rPr lang="ru-RU" sz="1200" b="1" i="1" kern="1600" dirty="0">
                <a:latin typeface="Times New Roman"/>
              </a:rPr>
              <a:t>за живучесть пассажирских и экспедиционных судов.</a:t>
            </a:r>
            <a:r>
              <a:rPr lang="ru-RU" sz="1200" kern="1600" dirty="0">
                <a:latin typeface="Times New Roman"/>
              </a:rPr>
              <a:t> Различные требования по вопросам обеспечения безопасности грузовых и пассажирских судов объясняются отнюдь не различием ценности жизней членов экипажа грузового судна и пассажиров. Экипаж грузового судна — это сравнительно небольшая группа людей, надлежащим образом подготовленных, способных грамотно и решительно противостоять любым неожиданностям.  То есть, речь идет о профессионалах, для которых борьба за живучесть судна является составной частью их служебных обязанностей.</a:t>
            </a:r>
            <a:endParaRPr lang="ru-RU" sz="1600" b="1" kern="1600" dirty="0">
              <a:effectLst/>
              <a:latin typeface="Arial"/>
            </a:endParaRPr>
          </a:p>
        </p:txBody>
      </p:sp>
    </p:spTree>
    <p:extLst>
      <p:ext uri="{BB962C8B-B14F-4D97-AF65-F5344CB8AC3E}">
        <p14:creationId xmlns:p14="http://schemas.microsoft.com/office/powerpoint/2010/main" val="2481882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40" y="488504"/>
            <a:ext cx="6552728" cy="7848302"/>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3.6. Аварийные партии, аварийные </a:t>
            </a:r>
            <a:r>
              <a:rPr lang="ru-RU" sz="1400" b="1" dirty="0" smtClean="0">
                <a:latin typeface="Times New Roman" panose="02020603050405020304" pitchFamily="18" charset="0"/>
                <a:cs typeface="Times New Roman" panose="02020603050405020304" pitchFamily="18" charset="0"/>
              </a:rPr>
              <a:t>группы и </a:t>
            </a:r>
            <a:r>
              <a:rPr lang="ru-RU" sz="1400" b="1" dirty="0">
                <a:latin typeface="Times New Roman" panose="02020603050405020304" pitchFamily="18" charset="0"/>
                <a:cs typeface="Times New Roman" panose="02020603050405020304" pitchFamily="18" charset="0"/>
              </a:rPr>
              <a:t>их подготовка к борьбе за живучесть </a:t>
            </a:r>
            <a:r>
              <a:rPr lang="ru-RU" sz="1400" b="1" dirty="0" smtClean="0">
                <a:latin typeface="Times New Roman" panose="02020603050405020304" pitchFamily="18" charset="0"/>
                <a:cs typeface="Times New Roman" panose="02020603050405020304" pitchFamily="18" charset="0"/>
              </a:rPr>
              <a:t>судна</a:t>
            </a:r>
          </a:p>
          <a:p>
            <a:endParaRPr lang="ru-RU" sz="1200" b="1" dirty="0"/>
          </a:p>
          <a:p>
            <a:r>
              <a:rPr lang="ru-RU" sz="1200" b="1" dirty="0"/>
              <a:t>Аварийная партия на судне </a:t>
            </a:r>
            <a:r>
              <a:rPr lang="ru-RU" sz="1200" dirty="0"/>
              <a:t>(АП) — нештатное подразделение,</a:t>
            </a:r>
          </a:p>
          <a:p>
            <a:r>
              <a:rPr lang="ru-RU" sz="1200" dirty="0"/>
              <a:t>которое формируется из членов экипажа в целях борьбы с затоплением,</a:t>
            </a:r>
          </a:p>
          <a:p>
            <a:r>
              <a:rPr lang="ru-RU" sz="1200" dirty="0"/>
              <a:t>пожарами, повреждением технических средств и других </a:t>
            </a:r>
            <a:r>
              <a:rPr lang="ru-RU" sz="1200" dirty="0" smtClean="0"/>
              <a:t>целей по </a:t>
            </a:r>
            <a:r>
              <a:rPr lang="ru-RU" sz="1200" dirty="0"/>
              <a:t>обеспечению живучести судна. АП разделяют на носовую, </a:t>
            </a:r>
            <a:r>
              <a:rPr lang="ru-RU" sz="1200" dirty="0" smtClean="0"/>
              <a:t>кормовую </a:t>
            </a:r>
            <a:r>
              <a:rPr lang="ru-RU" sz="1200" dirty="0"/>
              <a:t>и аварийную партию машинного отделения</a:t>
            </a:r>
            <a:r>
              <a:rPr lang="ru-RU" sz="1200" dirty="0" smtClean="0"/>
              <a:t>.</a:t>
            </a:r>
          </a:p>
          <a:p>
            <a:r>
              <a:rPr lang="ru-RU" sz="1200" dirty="0"/>
              <a:t>В составе аварийных партий или отдельно могут </a:t>
            </a:r>
            <a:r>
              <a:rPr lang="ru-RU" sz="1200" dirty="0" smtClean="0"/>
              <a:t>создаваться </a:t>
            </a:r>
            <a:r>
              <a:rPr lang="ru-RU" sz="1200" i="1" dirty="0" smtClean="0"/>
              <a:t>специализированные аварийные </a:t>
            </a:r>
            <a:r>
              <a:rPr lang="ru-RU" sz="1200" i="1" dirty="0"/>
              <a:t>группы</a:t>
            </a:r>
            <a:r>
              <a:rPr lang="ru-RU" sz="1200" dirty="0"/>
              <a:t>: медицинской помощи, </a:t>
            </a:r>
            <a:r>
              <a:rPr lang="ru-RU" sz="1200" dirty="0" smtClean="0"/>
              <a:t>подготовки </a:t>
            </a:r>
            <a:r>
              <a:rPr lang="ru-RU" sz="1200" dirty="0"/>
              <a:t>спасательных средств, машинного отделения и др</a:t>
            </a:r>
            <a:r>
              <a:rPr lang="ru-RU" sz="1200" dirty="0" smtClean="0"/>
              <a:t>.</a:t>
            </a:r>
            <a:r>
              <a:rPr lang="ru-RU" sz="1200" dirty="0"/>
              <a:t> При наличии </a:t>
            </a:r>
            <a:r>
              <a:rPr lang="ru-RU" sz="1200" dirty="0" smtClean="0"/>
              <a:t>двух-трех аварийных </a:t>
            </a:r>
            <a:r>
              <a:rPr lang="ru-RU" sz="1200" dirty="0"/>
              <a:t>партий на судне </a:t>
            </a:r>
            <a:r>
              <a:rPr lang="ru-RU" sz="1200" dirty="0" smtClean="0"/>
              <a:t>командирами</a:t>
            </a:r>
            <a:r>
              <a:rPr lang="ru-RU" sz="1200" dirty="0"/>
              <a:t>, как правило, назначаются:</a:t>
            </a:r>
          </a:p>
          <a:p>
            <a:r>
              <a:rPr lang="ru-RU" sz="1200" i="1" dirty="0"/>
              <a:t>командиром носовой АП </a:t>
            </a:r>
            <a:r>
              <a:rPr lang="ru-RU" sz="1200" dirty="0"/>
              <a:t>— второй помощник капитана;</a:t>
            </a:r>
          </a:p>
          <a:p>
            <a:r>
              <a:rPr lang="ru-RU" sz="1200" i="1" dirty="0"/>
              <a:t>командиром кормовой АП </a:t>
            </a:r>
            <a:r>
              <a:rPr lang="ru-RU" sz="1200" dirty="0"/>
              <a:t>— третий механик;</a:t>
            </a:r>
          </a:p>
          <a:p>
            <a:r>
              <a:rPr lang="ru-RU" sz="1200" i="1" dirty="0"/>
              <a:t>командиром машинно-котельной АП </a:t>
            </a:r>
            <a:r>
              <a:rPr lang="ru-RU" sz="1200" dirty="0"/>
              <a:t>— старший механик.</a:t>
            </a:r>
          </a:p>
          <a:p>
            <a:r>
              <a:rPr lang="ru-RU" sz="1200" dirty="0"/>
              <a:t>При одной аварийной партии начальником ее назначается </a:t>
            </a:r>
            <a:r>
              <a:rPr lang="ru-RU" sz="1200" dirty="0" smtClean="0"/>
              <a:t>второй </a:t>
            </a:r>
            <a:r>
              <a:rPr lang="ru-RU" sz="1200" dirty="0"/>
              <a:t>помощник капитана, а аварийной группы — второй механик.</a:t>
            </a:r>
          </a:p>
          <a:p>
            <a:r>
              <a:rPr lang="ru-RU" sz="1200" dirty="0"/>
              <a:t>Каждая аварийная партия должна быть автономной; если на </a:t>
            </a:r>
            <a:r>
              <a:rPr lang="ru-RU" sz="1200" dirty="0" smtClean="0"/>
              <a:t>судне </a:t>
            </a:r>
            <a:r>
              <a:rPr lang="ru-RU" sz="1200" dirty="0"/>
              <a:t>возникает один очаг пожара, то аварийные партии объединяются.</a:t>
            </a:r>
          </a:p>
          <a:p>
            <a:r>
              <a:rPr lang="ru-RU" sz="1200" dirty="0"/>
              <a:t>Все члены экипажа в пределах служебных обязанностей, </a:t>
            </a:r>
            <a:r>
              <a:rPr lang="ru-RU" sz="1200" dirty="0" smtClean="0"/>
              <a:t>определенных </a:t>
            </a:r>
            <a:r>
              <a:rPr lang="ru-RU" sz="1200" dirty="0"/>
              <a:t>Уставом службы на судах морского флота, обязаны </a:t>
            </a:r>
            <a:r>
              <a:rPr lang="ru-RU" sz="1200" dirty="0" smtClean="0"/>
              <a:t>повседневно </a:t>
            </a:r>
            <a:r>
              <a:rPr lang="ru-RU" sz="1200" dirty="0"/>
              <a:t>выполнять предупредительные мероприятия, </a:t>
            </a:r>
            <a:r>
              <a:rPr lang="ru-RU" sz="1200" dirty="0" smtClean="0"/>
              <a:t>обеспечивающие </a:t>
            </a:r>
            <a:r>
              <a:rPr lang="ru-RU" sz="1200" dirty="0"/>
              <a:t>живучесть судна.</a:t>
            </a:r>
          </a:p>
          <a:p>
            <a:r>
              <a:rPr lang="ru-RU" sz="1200" i="1" dirty="0"/>
              <a:t>Капитан судна </a:t>
            </a:r>
            <a:r>
              <a:rPr lang="ru-RU" sz="1200" dirty="0"/>
              <a:t>несет ответственность за обеспечение </a:t>
            </a:r>
            <a:r>
              <a:rPr lang="ru-RU" sz="1200" dirty="0" smtClean="0"/>
              <a:t>живучести </a:t>
            </a:r>
            <a:r>
              <a:rPr lang="ru-RU" sz="1200" dirty="0"/>
              <a:t>судна. Он руководит составлением судового расписания по </a:t>
            </a:r>
            <a:r>
              <a:rPr lang="ru-RU" sz="1200" dirty="0" smtClean="0"/>
              <a:t>тревогам </a:t>
            </a:r>
            <a:r>
              <a:rPr lang="ru-RU" sz="1200" dirty="0"/>
              <a:t>и утверждает его; осуществляет </a:t>
            </a:r>
            <a:r>
              <a:rPr lang="ru-RU" sz="1200" dirty="0" smtClean="0"/>
              <a:t>общее руководство </a:t>
            </a:r>
            <a:r>
              <a:rPr lang="ru-RU" sz="1200" dirty="0"/>
              <a:t>в </a:t>
            </a:r>
            <a:r>
              <a:rPr lang="ru-RU" sz="1200" dirty="0" smtClean="0"/>
              <a:t>борьбе за </a:t>
            </a:r>
            <a:r>
              <a:rPr lang="ru-RU" sz="1200" dirty="0"/>
              <a:t>живучесть судна; отвечает за подготовку экипажа к борьбе с </a:t>
            </a:r>
            <a:r>
              <a:rPr lang="ru-RU" sz="1200" dirty="0" smtClean="0"/>
              <a:t>пожарами</a:t>
            </a:r>
            <a:r>
              <a:rPr lang="ru-RU" sz="1200" dirty="0"/>
              <a:t>; контролирует подготовку экипажа; дает указания об </a:t>
            </a:r>
            <a:r>
              <a:rPr lang="ru-RU" sz="1200" dirty="0" smtClean="0"/>
              <a:t>объявлении </a:t>
            </a:r>
            <a:r>
              <a:rPr lang="ru-RU" sz="1200" dirty="0"/>
              <a:t>учебных пожарных тревог.</a:t>
            </a:r>
          </a:p>
          <a:p>
            <a:r>
              <a:rPr lang="ru-RU" sz="1200" i="1" dirty="0"/>
              <a:t>Старший помощник капитана </a:t>
            </a:r>
            <a:r>
              <a:rPr lang="ru-RU" sz="1200" dirty="0"/>
              <a:t>организует подготовку </a:t>
            </a:r>
            <a:r>
              <a:rPr lang="ru-RU" sz="1200" dirty="0" smtClean="0"/>
              <a:t>экипажа к </a:t>
            </a:r>
            <a:r>
              <a:rPr lang="ru-RU" sz="1200" dirty="0"/>
              <a:t>борьбе за живучесть судна, непосредственно руководит </a:t>
            </a:r>
            <a:r>
              <a:rPr lang="ru-RU" sz="1200" dirty="0" smtClean="0"/>
              <a:t>тушением пожара.</a:t>
            </a:r>
            <a:r>
              <a:rPr lang="ru-RU" sz="1200" i="1" dirty="0"/>
              <a:t> Второй помощник капитана</a:t>
            </a:r>
            <a:r>
              <a:rPr lang="ru-RU" sz="1200" dirty="0"/>
              <a:t>, второй и старший механики </a:t>
            </a:r>
            <a:r>
              <a:rPr lang="ru-RU" sz="1200" dirty="0" smtClean="0"/>
              <a:t>являются </a:t>
            </a:r>
            <a:r>
              <a:rPr lang="ru-RU" sz="1200" dirty="0"/>
              <a:t>начальниками аварийных пожарных партий, они </a:t>
            </a:r>
            <a:r>
              <a:rPr lang="ru-RU" sz="1200" dirty="0" smtClean="0"/>
              <a:t>непосредственно </a:t>
            </a:r>
            <a:r>
              <a:rPr lang="ru-RU" sz="1200" dirty="0"/>
              <a:t>отвечают за подготовку своих аварийных партий и </a:t>
            </a:r>
            <a:r>
              <a:rPr lang="ru-RU" sz="1200" dirty="0" smtClean="0"/>
              <a:t>руководят </a:t>
            </a:r>
            <a:r>
              <a:rPr lang="ru-RU" sz="1200" dirty="0"/>
              <a:t>их действиями при ликвидации пожара.</a:t>
            </a:r>
          </a:p>
          <a:p>
            <a:r>
              <a:rPr lang="ru-RU" sz="1200" i="1" dirty="0"/>
              <a:t>Старший механик </a:t>
            </a:r>
            <a:r>
              <a:rPr lang="ru-RU" sz="1200" dirty="0"/>
              <a:t>отвечает за противопожарное состояние </a:t>
            </a:r>
            <a:r>
              <a:rPr lang="ru-RU" sz="1200" dirty="0" smtClean="0"/>
              <a:t>машинно-котельного </a:t>
            </a:r>
            <a:r>
              <a:rPr lang="ru-RU" sz="1200" dirty="0"/>
              <a:t>отделения и за работу всех систем </a:t>
            </a:r>
            <a:r>
              <a:rPr lang="ru-RU" sz="1200" dirty="0" smtClean="0"/>
              <a:t>пожаротушения</a:t>
            </a:r>
            <a:r>
              <a:rPr lang="ru-RU" sz="1200" dirty="0"/>
              <a:t>. В случае возникновения пожара в машинно-котельном </a:t>
            </a:r>
            <a:r>
              <a:rPr lang="ru-RU" sz="1200" dirty="0" smtClean="0"/>
              <a:t>отделении </a:t>
            </a:r>
            <a:r>
              <a:rPr lang="ru-RU" sz="1200" dirty="0"/>
              <a:t>он непосредственно руководит тушением пожара.</a:t>
            </a:r>
          </a:p>
          <a:p>
            <a:r>
              <a:rPr lang="ru-RU" sz="1200" dirty="0"/>
              <a:t>Члены экипажа, не включенные в аварийные партии, </a:t>
            </a:r>
            <a:r>
              <a:rPr lang="ru-RU" sz="1200" dirty="0" smtClean="0"/>
              <a:t>должны уметь </a:t>
            </a:r>
            <a:r>
              <a:rPr lang="ru-RU" sz="1200" dirty="0"/>
              <a:t>подать </a:t>
            </a:r>
            <a:r>
              <a:rPr lang="ru-RU" sz="1200" dirty="0" smtClean="0"/>
              <a:t>сигнал тревоги</a:t>
            </a:r>
            <a:r>
              <a:rPr lang="ru-RU" sz="1200" dirty="0"/>
              <a:t>, идентифицировать место и </a:t>
            </a:r>
            <a:r>
              <a:rPr lang="ru-RU" sz="1200" dirty="0" smtClean="0"/>
              <a:t>характер опасности </a:t>
            </a:r>
            <a:r>
              <a:rPr lang="ru-RU" sz="1200" dirty="0"/>
              <a:t>и бороться за живучесть судна всеми имеющимися </a:t>
            </a:r>
            <a:r>
              <a:rPr lang="ru-RU" sz="1200" dirty="0" smtClean="0"/>
              <a:t>средствами </a:t>
            </a:r>
            <a:r>
              <a:rPr lang="ru-RU" sz="1200" dirty="0"/>
              <a:t>до прибытия аварийной партии. Как правило, они </a:t>
            </a:r>
            <a:r>
              <a:rPr lang="ru-RU" sz="1200" dirty="0" err="1"/>
              <a:t>включа</a:t>
            </a:r>
            <a:r>
              <a:rPr lang="ru-RU" sz="1200" dirty="0"/>
              <a:t>-</a:t>
            </a:r>
          </a:p>
          <a:p>
            <a:r>
              <a:rPr lang="ru-RU" sz="1200" dirty="0" err="1"/>
              <a:t>ются</a:t>
            </a:r>
            <a:r>
              <a:rPr lang="ru-RU" sz="1200" dirty="0"/>
              <a:t> в списки группы поддержки аварийной партии.</a:t>
            </a:r>
          </a:p>
          <a:p>
            <a:r>
              <a:rPr lang="ru-RU" sz="1200" dirty="0"/>
              <a:t>Всякий раз, когда происходит смена экипажа, состав </a:t>
            </a:r>
            <a:r>
              <a:rPr lang="ru-RU" sz="1200" dirty="0" smtClean="0"/>
              <a:t>аварийных </a:t>
            </a:r>
            <a:r>
              <a:rPr lang="ru-RU" sz="1200" dirty="0"/>
              <a:t>партий будет обновляться. Вновь прибывшие члены экипажа</a:t>
            </a:r>
          </a:p>
          <a:p>
            <a:r>
              <a:rPr lang="ru-RU" sz="1200" dirty="0"/>
              <a:t>обязаны ознакомиться с их обязанностями по тревогам. </a:t>
            </a:r>
            <a:r>
              <a:rPr lang="ru-RU" sz="1200" dirty="0" smtClean="0"/>
              <a:t>Обязанности </a:t>
            </a:r>
            <a:r>
              <a:rPr lang="ru-RU" sz="1200" dirty="0"/>
              <a:t>по тревогам приведены в личной каютной карточке и в </a:t>
            </a:r>
            <a:r>
              <a:rPr lang="ru-RU" sz="1200" dirty="0" smtClean="0"/>
              <a:t>расписании </a:t>
            </a:r>
            <a:r>
              <a:rPr lang="ru-RU" sz="1200" dirty="0"/>
              <a:t>по тревогам</a:t>
            </a:r>
            <a:r>
              <a:rPr lang="ru-RU" sz="1200" dirty="0" smtClean="0"/>
              <a:t>.</a:t>
            </a:r>
            <a:endParaRPr lang="ru-RU" sz="1200" dirty="0"/>
          </a:p>
        </p:txBody>
      </p:sp>
    </p:spTree>
    <p:extLst>
      <p:ext uri="{BB962C8B-B14F-4D97-AF65-F5344CB8AC3E}">
        <p14:creationId xmlns:p14="http://schemas.microsoft.com/office/powerpoint/2010/main" val="39481200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560512"/>
            <a:ext cx="6624736" cy="6524863"/>
          </a:xfrm>
          <a:prstGeom prst="rect">
            <a:avLst/>
          </a:prstGeom>
          <a:noFill/>
        </p:spPr>
        <p:txBody>
          <a:bodyPr wrap="square" rtlCol="0">
            <a:spAutoFit/>
          </a:bodyPr>
          <a:lstStyle/>
          <a:p>
            <a:r>
              <a:rPr lang="ru-RU" sz="2000" b="1" dirty="0"/>
              <a:t>Г</a:t>
            </a:r>
            <a:r>
              <a:rPr lang="ru-RU" sz="1600" b="1" dirty="0"/>
              <a:t>ЛАВА 4. Аварийно-спасательное имущество на морском судне </a:t>
            </a:r>
          </a:p>
          <a:p>
            <a:r>
              <a:rPr lang="ru-RU" sz="1400" b="1" dirty="0">
                <a:latin typeface="Times New Roman" panose="02020603050405020304" pitchFamily="18" charset="0"/>
                <a:cs typeface="Times New Roman" panose="02020603050405020304" pitchFamily="18" charset="0"/>
              </a:rPr>
              <a:t>4.1. Спасательные средства. Классификация </a:t>
            </a:r>
          </a:p>
          <a:p>
            <a:pPr indent="133350" algn="just">
              <a:spcAft>
                <a:spcPts val="600"/>
              </a:spcAft>
              <a:tabLst>
                <a:tab pos="2514600" algn="l"/>
              </a:tabLst>
            </a:pPr>
            <a:r>
              <a:rPr lang="ru-RU" sz="1200" i="1" dirty="0">
                <a:latin typeface="Times New Roman"/>
                <a:ea typeface="Times New Roman"/>
              </a:rPr>
              <a:t>Спасательные средства</a:t>
            </a:r>
            <a:r>
              <a:rPr lang="ru-RU" sz="1200" dirty="0">
                <a:latin typeface="Times New Roman"/>
                <a:ea typeface="Times New Roman"/>
              </a:rPr>
              <a:t> – это устройства, способные обеспечить сохранение жизни людей, терпящих бедствие, с момента оставления ими судна. Все спасательные средства делятся на два основных вида: коллективного использования и индивидуальные. Помимо этого, существует еще один вид спасательных средств, не относящихся к вышеуказанной классификации: линеметательные установки.</a:t>
            </a:r>
          </a:p>
          <a:p>
            <a:pPr algn="just">
              <a:spcAft>
                <a:spcPts val="600"/>
              </a:spcAft>
              <a:tabLst>
                <a:tab pos="2514600" algn="l"/>
              </a:tabLst>
            </a:pPr>
            <a:r>
              <a:rPr lang="ru-RU" sz="1200" dirty="0">
                <a:latin typeface="Times New Roman"/>
                <a:ea typeface="Times New Roman"/>
              </a:rPr>
              <a:t>Требования, предъявляемые к спасательным средствам, а также нормативы снабжения ими судов регламентируются Конвенцией СОЛАС-74 и Правилами Регистра. </a:t>
            </a:r>
          </a:p>
          <a:p>
            <a:pPr indent="133350" algn="just">
              <a:spcAft>
                <a:spcPts val="600"/>
              </a:spcAft>
              <a:tabLst>
                <a:tab pos="2514600" algn="l"/>
              </a:tabLst>
            </a:pPr>
            <a:r>
              <a:rPr lang="ru-RU" sz="1200" b="1" dirty="0">
                <a:latin typeface="Times New Roman"/>
                <a:ea typeface="Times New Roman"/>
              </a:rPr>
              <a:t>Коллективные спасательные средства. </a:t>
            </a:r>
            <a:endParaRPr lang="ru-RU" sz="1200" dirty="0">
              <a:latin typeface="Times New Roman"/>
              <a:ea typeface="Times New Roman"/>
            </a:endParaRPr>
          </a:p>
          <a:p>
            <a:pPr indent="133350" algn="just">
              <a:spcAft>
                <a:spcPts val="600"/>
              </a:spcAft>
              <a:tabLst>
                <a:tab pos="2514600" algn="l"/>
              </a:tabLst>
            </a:pPr>
            <a:r>
              <a:rPr lang="ru-RU" sz="1200" i="1" dirty="0">
                <a:latin typeface="Times New Roman"/>
                <a:ea typeface="Times New Roman"/>
              </a:rPr>
              <a:t>Спасательные шлюпки. Дежурные </a:t>
            </a:r>
            <a:r>
              <a:rPr lang="ru-RU" sz="1200" i="1" dirty="0" err="1">
                <a:latin typeface="Times New Roman"/>
                <a:ea typeface="Times New Roman"/>
              </a:rPr>
              <a:t>шлюпки</a:t>
            </a:r>
            <a:r>
              <a:rPr lang="ru-RU" sz="1200" dirty="0" err="1">
                <a:latin typeface="Times New Roman"/>
                <a:ea typeface="Times New Roman"/>
              </a:rPr>
              <a:t>.</a:t>
            </a:r>
            <a:r>
              <a:rPr lang="ru-RU" sz="1200" i="1" dirty="0" err="1">
                <a:latin typeface="Times New Roman"/>
                <a:ea typeface="Times New Roman"/>
              </a:rPr>
              <a:t>Спасательные</a:t>
            </a:r>
            <a:r>
              <a:rPr lang="ru-RU" sz="1200" i="1" dirty="0">
                <a:latin typeface="Times New Roman"/>
                <a:ea typeface="Times New Roman"/>
              </a:rPr>
              <a:t> плоты</a:t>
            </a:r>
            <a:r>
              <a:rPr lang="ru-RU" sz="1200" dirty="0">
                <a:latin typeface="Times New Roman"/>
                <a:ea typeface="Times New Roman"/>
              </a:rPr>
              <a:t>. </a:t>
            </a:r>
            <a:r>
              <a:rPr lang="ru-RU" sz="1200" i="1" dirty="0">
                <a:latin typeface="Times New Roman"/>
                <a:ea typeface="Times New Roman"/>
              </a:rPr>
              <a:t>Спасательные приборы</a:t>
            </a:r>
            <a:r>
              <a:rPr lang="ru-RU" sz="1200" dirty="0">
                <a:latin typeface="Times New Roman"/>
                <a:ea typeface="Times New Roman"/>
              </a:rPr>
              <a:t>. </a:t>
            </a:r>
            <a:r>
              <a:rPr lang="ru-RU" sz="1200" i="1" dirty="0">
                <a:latin typeface="Times New Roman"/>
                <a:ea typeface="Times New Roman"/>
              </a:rPr>
              <a:t>Плот-каюта.</a:t>
            </a:r>
            <a:r>
              <a:rPr lang="ru-RU" sz="1200" dirty="0">
                <a:latin typeface="Times New Roman"/>
                <a:ea typeface="Times New Roman"/>
              </a:rPr>
              <a:t> </a:t>
            </a:r>
          </a:p>
          <a:p>
            <a:pPr indent="133350" algn="just">
              <a:spcAft>
                <a:spcPts val="600"/>
              </a:spcAft>
              <a:tabLst>
                <a:tab pos="2514600" algn="l"/>
              </a:tabLst>
            </a:pPr>
            <a:r>
              <a:rPr lang="ru-RU" sz="1200" b="1" dirty="0">
                <a:latin typeface="Times New Roman"/>
                <a:ea typeface="Times New Roman"/>
              </a:rPr>
              <a:t>Индивидуальные спасательные средства.</a:t>
            </a:r>
            <a:r>
              <a:rPr lang="ru-RU" sz="1200" dirty="0">
                <a:latin typeface="Times New Roman"/>
                <a:ea typeface="Times New Roman"/>
              </a:rPr>
              <a:t> </a:t>
            </a:r>
          </a:p>
          <a:p>
            <a:pPr indent="133350" algn="just">
              <a:spcAft>
                <a:spcPts val="600"/>
              </a:spcAft>
              <a:tabLst>
                <a:tab pos="2514600" algn="l"/>
              </a:tabLst>
            </a:pPr>
            <a:r>
              <a:rPr lang="ru-RU" sz="1200" dirty="0">
                <a:latin typeface="Times New Roman"/>
                <a:ea typeface="Times New Roman"/>
              </a:rPr>
              <a:t>К ним относятся: </a:t>
            </a:r>
            <a:r>
              <a:rPr lang="ru-RU" sz="1200" i="1" dirty="0">
                <a:latin typeface="Times New Roman"/>
                <a:ea typeface="Times New Roman"/>
              </a:rPr>
              <a:t>спасательные круги, спасательные жилеты, </a:t>
            </a:r>
            <a:r>
              <a:rPr lang="ru-RU" sz="1200" i="1" dirty="0" err="1">
                <a:latin typeface="Times New Roman"/>
                <a:ea typeface="Times New Roman"/>
              </a:rPr>
              <a:t>гидротермокостюмы</a:t>
            </a:r>
            <a:r>
              <a:rPr lang="ru-RU" sz="1200" i="1" dirty="0">
                <a:latin typeface="Times New Roman"/>
                <a:ea typeface="Times New Roman"/>
              </a:rPr>
              <a:t>, </a:t>
            </a:r>
            <a:endParaRPr lang="ru-RU" sz="1200" dirty="0">
              <a:latin typeface="Times New Roman"/>
              <a:ea typeface="Times New Roman"/>
            </a:endParaRPr>
          </a:p>
          <a:p>
            <a:pPr indent="133350" algn="just">
              <a:spcAft>
                <a:spcPts val="600"/>
              </a:spcAft>
              <a:tabLst>
                <a:tab pos="2514600" algn="l"/>
              </a:tabLst>
            </a:pPr>
            <a:r>
              <a:rPr lang="ru-RU" sz="1200" i="1" dirty="0">
                <a:latin typeface="Times New Roman"/>
                <a:ea typeface="Times New Roman"/>
              </a:rPr>
              <a:t>теплозащитные средства, Линеметательное </a:t>
            </a:r>
            <a:r>
              <a:rPr lang="ru-RU" sz="1200" i="1" dirty="0" smtClean="0">
                <a:latin typeface="Times New Roman"/>
                <a:ea typeface="Times New Roman"/>
              </a:rPr>
              <a:t>устройство</a:t>
            </a:r>
          </a:p>
          <a:p>
            <a:pPr indent="133350" algn="just">
              <a:spcAft>
                <a:spcPts val="600"/>
              </a:spcAft>
              <a:tabLst>
                <a:tab pos="2514600" algn="l"/>
              </a:tabLst>
            </a:pPr>
            <a:endParaRPr lang="ru-RU" sz="1200" dirty="0">
              <a:latin typeface="Times New Roman"/>
              <a:ea typeface="Times New Roman"/>
            </a:endParaRPr>
          </a:p>
          <a:p>
            <a:r>
              <a:rPr lang="ru-RU" sz="1400" b="1" dirty="0">
                <a:latin typeface="Times New Roman" panose="02020603050405020304" pitchFamily="18" charset="0"/>
                <a:cs typeface="Times New Roman" panose="02020603050405020304" pitchFamily="18" charset="0"/>
              </a:rPr>
              <a:t>4.2. Требования и нормы, предъявляемые к спасательным средствам </a:t>
            </a:r>
          </a:p>
          <a:p>
            <a:endParaRPr lang="ru-RU" kern="1600" dirty="0" smtClean="0">
              <a:latin typeface="Times New Roman"/>
            </a:endParaRPr>
          </a:p>
          <a:p>
            <a:r>
              <a:rPr lang="ru-RU" sz="1200" kern="1600" dirty="0" smtClean="0">
                <a:latin typeface="Times New Roman"/>
              </a:rPr>
              <a:t>Требования </a:t>
            </a:r>
            <a:r>
              <a:rPr lang="ru-RU" sz="1200" kern="1600" dirty="0">
                <a:latin typeface="Times New Roman"/>
              </a:rPr>
              <a:t>к вместимости спасательных шлюпок различны для грузовых и пассажирских судов. Так, общая вместимость всех спасательных шлюпок на грузовом судне должна составлять 200% численности  экипажа, т.е. весь экипаж должен помещаться в шлюпки одного борта. На пассажирских судах общая вместимость спасательных шлюпок должна составлять 100% численности находящихся на борту людей, т.е. все должны поместиться в шлюпки обоих бортов. Это объясняется конструктивной невозможностью иметь на пассажирском судне такое количество шлюпок. На грузовых судах шлюпки располагаются с обоих бортов, в районе жилых надстроек - четными номерами по левому  и нечетными  по правому борту с возрастанием номеров с бака в корму.</a:t>
            </a:r>
            <a:endParaRPr lang="ru-RU" sz="1200" b="1" kern="1600" dirty="0">
              <a:latin typeface="Arial"/>
            </a:endParaRPr>
          </a:p>
          <a:p>
            <a:endParaRPr lang="ru-RU" dirty="0" smtClean="0"/>
          </a:p>
          <a:p>
            <a:endParaRPr lang="ru-RU" dirty="0"/>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004" y="451762"/>
            <a:ext cx="6552728" cy="8317662"/>
          </a:xfrm>
          <a:prstGeom prst="rect">
            <a:avLst/>
          </a:prstGeom>
        </p:spPr>
        <p:txBody>
          <a:bodyPr wrap="square">
            <a:spAutoFit/>
          </a:bodyPr>
          <a:lstStyle/>
          <a:p>
            <a:pPr algn="just">
              <a:spcBef>
                <a:spcPts val="1200"/>
              </a:spcBef>
              <a:spcAft>
                <a:spcPts val="300"/>
              </a:spcAft>
              <a:tabLst>
                <a:tab pos="2514600" algn="l"/>
              </a:tabLst>
            </a:pPr>
            <a:r>
              <a:rPr lang="en-US" sz="1400" b="1" dirty="0" smtClean="0">
                <a:latin typeface="Times New Roman"/>
                <a:ea typeface="Times New Roman"/>
              </a:rPr>
              <a:t>   </a:t>
            </a:r>
            <a:r>
              <a:rPr lang="ru-RU" sz="1600" b="1" dirty="0" smtClean="0">
                <a:latin typeface="Times New Roman"/>
                <a:ea typeface="Times New Roman"/>
              </a:rPr>
              <a:t>4.2.1. Оборудование </a:t>
            </a:r>
            <a:r>
              <a:rPr lang="ru-RU" sz="1600" b="1" dirty="0">
                <a:latin typeface="Times New Roman"/>
                <a:ea typeface="Times New Roman"/>
              </a:rPr>
              <a:t>спасательных шлюпок и плотов </a:t>
            </a:r>
            <a:endParaRPr lang="ru-RU" sz="1600" dirty="0">
              <a:latin typeface="Times New Roman"/>
              <a:ea typeface="Times New Roman"/>
            </a:endParaRPr>
          </a:p>
          <a:p>
            <a:pPr indent="133350" algn="just">
              <a:spcAft>
                <a:spcPts val="600"/>
              </a:spcAft>
              <a:tabLst>
                <a:tab pos="2514600" algn="l"/>
              </a:tabLst>
            </a:pPr>
            <a:r>
              <a:rPr lang="ru-RU" sz="1200" i="1" dirty="0">
                <a:latin typeface="Times New Roman"/>
                <a:ea typeface="Times New Roman"/>
              </a:rPr>
              <a:t>Спасательные шлюпки</a:t>
            </a:r>
            <a:r>
              <a:rPr lang="ru-RU" sz="1200" dirty="0">
                <a:latin typeface="Times New Roman"/>
                <a:ea typeface="Times New Roman"/>
              </a:rPr>
              <a:t> должны быть оборудованы согласно правилу 41 Конвенции СОЛАС-74, по меньшей мере, одним спускным клапаном, расположенным вблизи самой низкой точки корпуса, который должен автоматически открываться для спуска воды из спасательной шлюпки, когда она находится вне воды, и автоматически закрываться, предотвращая попадание в спасательную шлюпку воды, когда она находится на плаву. Каждый спускной клапан должен быть снабжен колпачком или пробкой для его закрывания, которые должны быть прикреплены к спасательной шлюпке </a:t>
            </a:r>
            <a:r>
              <a:rPr lang="ru-RU" sz="1200" dirty="0" err="1">
                <a:latin typeface="Times New Roman"/>
                <a:ea typeface="Times New Roman"/>
              </a:rPr>
              <a:t>штертом</a:t>
            </a:r>
            <a:r>
              <a:rPr lang="ru-RU" sz="1200" dirty="0">
                <a:latin typeface="Times New Roman"/>
                <a:ea typeface="Times New Roman"/>
              </a:rPr>
              <a:t>, цепочкой или другим соответствующим способом. Спускные клапаны должны быть легкодоступными изнутри шлюпки, а место их расположения должно быть четко обозначено. </a:t>
            </a:r>
          </a:p>
          <a:p>
            <a:pPr indent="133350" algn="just">
              <a:spcAft>
                <a:spcPts val="600"/>
              </a:spcAft>
              <a:tabLst>
                <a:tab pos="2514600" algn="l"/>
              </a:tabLst>
            </a:pPr>
            <a:r>
              <a:rPr lang="ru-RU" sz="1200" dirty="0">
                <a:latin typeface="Times New Roman"/>
                <a:ea typeface="Times New Roman"/>
              </a:rPr>
              <a:t>Все спасательные шлюпки должны иметь руль и румпель. Если предусматривается также штурвал или другое средство дистанционного управления рулем, то в случае выхода их из строя  должна иметься возможность управлять рулем с помощью румпеля. Руль должен быть постоянно прикреплен к спасательной шлюпке. Румпель должен быть постоянно установлен на </a:t>
            </a:r>
            <a:r>
              <a:rPr lang="ru-RU" sz="1200" dirty="0" err="1">
                <a:latin typeface="Times New Roman"/>
                <a:ea typeface="Times New Roman"/>
              </a:rPr>
              <a:t>баллере</a:t>
            </a:r>
            <a:r>
              <a:rPr lang="ru-RU" sz="1200" dirty="0">
                <a:latin typeface="Times New Roman"/>
                <a:ea typeface="Times New Roman"/>
              </a:rPr>
              <a:t> руля или соединен с ним, однако если спасательная шлюпка оборудована средством дистанционного управления рулем, то румпель может быть съемным и храниться закрепленным вблизи </a:t>
            </a:r>
            <a:r>
              <a:rPr lang="ru-RU" sz="1200" dirty="0" err="1">
                <a:latin typeface="Times New Roman"/>
                <a:ea typeface="Times New Roman"/>
              </a:rPr>
              <a:t>баллера</a:t>
            </a:r>
            <a:r>
              <a:rPr lang="ru-RU" sz="1200" dirty="0">
                <a:latin typeface="Times New Roman"/>
                <a:ea typeface="Times New Roman"/>
              </a:rPr>
              <a:t> руля. Руль и румпель должны быть устроены так, чтобы они не могли быть повреждены при работе разобщающего механизма или гребного винта.</a:t>
            </a:r>
          </a:p>
          <a:p>
            <a:pPr indent="133350" algn="just">
              <a:spcAft>
                <a:spcPts val="600"/>
              </a:spcAft>
              <a:tabLst>
                <a:tab pos="2514600" algn="l"/>
              </a:tabLst>
            </a:pPr>
            <a:r>
              <a:rPr lang="ru-RU" sz="1200" dirty="0">
                <a:latin typeface="Times New Roman"/>
                <a:ea typeface="Times New Roman"/>
              </a:rPr>
              <a:t>Каждая спасательная шлюпка должна быть оборудована разобщающим устройством, позволяющим отдавать носовой фалинь, когда он находится под натяжением. </a:t>
            </a:r>
          </a:p>
          <a:p>
            <a:pPr indent="133350" algn="just">
              <a:spcAft>
                <a:spcPts val="600"/>
              </a:spcAft>
              <a:tabLst>
                <a:tab pos="2514600" algn="l"/>
              </a:tabLst>
            </a:pPr>
            <a:r>
              <a:rPr lang="ru-RU" sz="1200" dirty="0">
                <a:latin typeface="Times New Roman"/>
                <a:ea typeface="Times New Roman"/>
              </a:rPr>
              <a:t>Каждая спасательная шлюпка, оборудованная стационарно установленной радиостанцией, должна быть оборудована приспособлениями для установки и крепления антенны надежно в ее рабочем положении. </a:t>
            </a:r>
          </a:p>
          <a:p>
            <a:pPr indent="133350" algn="just">
              <a:spcAft>
                <a:spcPts val="600"/>
              </a:spcAft>
              <a:tabLst>
                <a:tab pos="2514600" algn="l"/>
              </a:tabLst>
            </a:pPr>
            <a:r>
              <a:rPr lang="ru-RU" sz="1200" dirty="0">
                <a:latin typeface="Times New Roman"/>
                <a:ea typeface="Times New Roman"/>
              </a:rPr>
              <a:t>Спасательные шлюпки, предназначенные для спуска по борту судна, должны иметь салазки и наружные привальные брусья, необходимые для облегчения спуска и предотвращения повреждения спасательной шлюпки.</a:t>
            </a:r>
          </a:p>
          <a:p>
            <a:pPr indent="133350" algn="just">
              <a:spcAft>
                <a:spcPts val="600"/>
              </a:spcAft>
              <a:tabLst>
                <a:tab pos="2514600" algn="l"/>
              </a:tabLst>
            </a:pPr>
            <a:r>
              <a:rPr lang="ru-RU" sz="1200" i="1" dirty="0">
                <a:latin typeface="Times New Roman"/>
                <a:ea typeface="Times New Roman"/>
              </a:rPr>
              <a:t>Спасательные плоты, спускаемые с помощью плот-балки.</a:t>
            </a:r>
            <a:endParaRPr lang="ru-RU" sz="12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В дополнение к вышеуказанным требованиям спасательный плот, предназначенный для использования с одобренным спусковым устройством, должен:</a:t>
            </a: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быть способен, когда он нагружен  полным комплектом людей и снабжения, выдерживать удар о борт судна при скорости спасательного плота в направлении перпендикулярно борту судна не менее 3,5 м/с, а также сбрасывание на воду с высоты не менее 3 м, не получая при этом повреждений, которые бы влияли на его работу;</a:t>
            </a: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быть снабжен средствами для подтягивания спасательного плота к борту судна у посадочной палубы и надежного удержания его во время посадки.</a:t>
            </a:r>
          </a:p>
          <a:p>
            <a:pPr indent="133350" algn="just">
              <a:spcAft>
                <a:spcPts val="600"/>
              </a:spcAft>
              <a:tabLst>
                <a:tab pos="2514600" algn="l"/>
              </a:tabLst>
            </a:pPr>
            <a:r>
              <a:rPr lang="ru-RU" sz="1200" dirty="0">
                <a:latin typeface="Times New Roman"/>
                <a:ea typeface="Times New Roman"/>
              </a:rPr>
              <a:t>На пассажирских судах каждый спускаемый с помощью плот-балки спасательный плот должен быть устроен так, чтобы все расписанные на него люди могли совершить быструю посадку на спасательный плот.</a:t>
            </a:r>
          </a:p>
          <a:p>
            <a:pPr indent="133350" algn="just">
              <a:spcAft>
                <a:spcPts val="600"/>
              </a:spcAft>
              <a:tabLst>
                <a:tab pos="2514600" algn="l"/>
              </a:tabLst>
            </a:pPr>
            <a:r>
              <a:rPr lang="ru-RU" sz="1200" dirty="0">
                <a:latin typeface="Times New Roman"/>
                <a:ea typeface="Times New Roman"/>
              </a:rPr>
              <a:t>На грузовых судах каждый спускаемый с помощью плот-балки спасательный плот должен быть устроен так, чтобы все расписанные на него люди могли совершить посадку на спасательный плот в течение не более 3 мин с момента подачи команды.</a:t>
            </a:r>
            <a:endParaRPr lang="ru-RU" sz="1200" dirty="0">
              <a:effectLst/>
              <a:latin typeface="Times New Roman"/>
              <a:ea typeface="Times New Roman"/>
            </a:endParaRPr>
          </a:p>
        </p:txBody>
      </p:sp>
    </p:spTree>
    <p:extLst>
      <p:ext uri="{BB962C8B-B14F-4D97-AF65-F5344CB8AC3E}">
        <p14:creationId xmlns:p14="http://schemas.microsoft.com/office/powerpoint/2010/main" val="32306807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7640553"/>
          </a:xfrm>
          <a:prstGeom prst="rect">
            <a:avLst/>
          </a:prstGeom>
          <a:noFill/>
        </p:spPr>
        <p:txBody>
          <a:bodyPr wrap="square" rtlCol="0">
            <a:spAutoFit/>
          </a:bodyPr>
          <a:lstStyle/>
          <a:p>
            <a:pPr>
              <a:spcBef>
                <a:spcPts val="1200"/>
              </a:spcBef>
              <a:spcAft>
                <a:spcPts val="300"/>
              </a:spcAft>
            </a:pPr>
            <a:r>
              <a:rPr lang="ru-RU" sz="1400" b="1" dirty="0" smtClean="0">
                <a:latin typeface="Times New Roman"/>
              </a:rPr>
              <a:t>4.2.2.Снабжение </a:t>
            </a:r>
            <a:r>
              <a:rPr lang="ru-RU" sz="1400" b="1" dirty="0">
                <a:latin typeface="Times New Roman"/>
              </a:rPr>
              <a:t>спасательных шлюпок и плотов</a:t>
            </a:r>
          </a:p>
          <a:p>
            <a:pPr>
              <a:spcAft>
                <a:spcPts val="600"/>
              </a:spcAft>
            </a:pPr>
            <a:r>
              <a:rPr lang="ru-RU" sz="1200" dirty="0">
                <a:latin typeface="Times New Roman"/>
                <a:ea typeface="Times New Roman"/>
              </a:rPr>
              <a:t>Все предметы снабжения спасательной шлюпки, за исключением отпорных крюков, которые должны храниться незакрепленными для отталкивания спасательной шлюпки от борта судна, должны быть закреплены внутри спасательной шлюпки найтовами, храниться в ящиках или отсеках, устанавливаться на кронштейнах и подобных им крепежных приспособлениях либо быть закреплены другим соответствующим способом. Снабжение должно быть закреплено так, чтобы оно не создавало помех при оставлении судна. Все предметы снабжения спасательной шлюпки должны быть, насколько это возможно, небольшими по размеру и легкими, а также в удобной и компактной упаковке. </a:t>
            </a:r>
          </a:p>
          <a:p>
            <a:endParaRPr lang="ru-RU" dirty="0" smtClean="0"/>
          </a:p>
          <a:p>
            <a:r>
              <a:rPr lang="ru-RU" sz="1400" b="1" dirty="0">
                <a:latin typeface="Times New Roman" panose="02020603050405020304" pitchFamily="18" charset="0"/>
                <a:cs typeface="Times New Roman" panose="02020603050405020304" pitchFamily="18" charset="0"/>
              </a:rPr>
              <a:t>4.3. Аварийное оборудование </a:t>
            </a:r>
          </a:p>
          <a:p>
            <a:r>
              <a:rPr lang="ru-RU" sz="1400" b="1" dirty="0">
                <a:latin typeface="Times New Roman" panose="02020603050405020304" pitchFamily="18" charset="0"/>
                <a:cs typeface="Times New Roman" panose="02020603050405020304" pitchFamily="18" charset="0"/>
              </a:rPr>
              <a:t>4.3.1. Пластыри. Виды и назначение </a:t>
            </a:r>
          </a:p>
          <a:p>
            <a:endParaRPr lang="ru-RU" dirty="0"/>
          </a:p>
          <a:p>
            <a:pPr algn="just">
              <a:spcAft>
                <a:spcPts val="600"/>
              </a:spcAft>
            </a:pPr>
            <a:r>
              <a:rPr lang="ru-RU" sz="1200" b="1" dirty="0">
                <a:latin typeface="Times New Roman"/>
                <a:ea typeface="Times New Roman"/>
              </a:rPr>
              <a:t>Пластыри. </a:t>
            </a:r>
            <a:r>
              <a:rPr lang="ru-RU" sz="1200" dirty="0">
                <a:latin typeface="Times New Roman"/>
                <a:ea typeface="Times New Roman"/>
              </a:rPr>
              <a:t>Пластыри предназначаются для заделки пробоин в корпусе судна. Пробоины, согласно НБЖС-83 подразделяются по размерам следующим образом:</a:t>
            </a: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малые – до 0,05 м </a:t>
            </a:r>
            <a:r>
              <a:rPr lang="ru-RU" sz="1200" baseline="30000" dirty="0">
                <a:latin typeface="Times New Roman"/>
                <a:ea typeface="Times New Roman"/>
              </a:rPr>
              <a:t>2</a:t>
            </a:r>
            <a:endParaRPr lang="ru-RU" sz="1200" dirty="0">
              <a:latin typeface="Times New Roman"/>
              <a:ea typeface="Times New Roman"/>
            </a:endParaRP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средние – до 0,2 м</a:t>
            </a:r>
            <a:r>
              <a:rPr lang="ru-RU" sz="1200" baseline="30000" dirty="0">
                <a:latin typeface="Times New Roman"/>
                <a:ea typeface="Times New Roman"/>
              </a:rPr>
              <a:t> 2</a:t>
            </a:r>
            <a:endParaRPr lang="ru-RU" sz="1200" dirty="0">
              <a:latin typeface="Times New Roman"/>
              <a:ea typeface="Times New Roman"/>
            </a:endParaRP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большие – до 2 м</a:t>
            </a:r>
            <a:r>
              <a:rPr lang="ru-RU" sz="1200" baseline="30000" dirty="0">
                <a:latin typeface="Times New Roman"/>
                <a:ea typeface="Times New Roman"/>
              </a:rPr>
              <a:t> 2</a:t>
            </a:r>
            <a:endParaRPr lang="ru-RU" sz="1200" dirty="0">
              <a:latin typeface="Times New Roman"/>
              <a:ea typeface="Times New Roman"/>
            </a:endParaRPr>
          </a:p>
          <a:p>
            <a:pPr marL="342900" lvl="0" indent="-342900" algn="just">
              <a:spcAft>
                <a:spcPts val="0"/>
              </a:spcAft>
              <a:buFont typeface="Symbol"/>
              <a:buChar char=""/>
              <a:tabLst>
                <a:tab pos="408305" algn="l"/>
                <a:tab pos="768985" algn="l"/>
                <a:tab pos="2514600" algn="l"/>
              </a:tabLst>
            </a:pPr>
            <a:r>
              <a:rPr lang="ru-RU" sz="1200" dirty="0">
                <a:latin typeface="Times New Roman"/>
                <a:ea typeface="Times New Roman"/>
              </a:rPr>
              <a:t>очень большие – более 2 м</a:t>
            </a:r>
            <a:r>
              <a:rPr lang="ru-RU" sz="1200" baseline="30000" dirty="0">
                <a:latin typeface="Times New Roman"/>
                <a:ea typeface="Times New Roman"/>
              </a:rPr>
              <a:t>2</a:t>
            </a:r>
            <a:endParaRPr lang="ru-RU" sz="1200" dirty="0">
              <a:latin typeface="Times New Roman"/>
              <a:ea typeface="Times New Roman"/>
            </a:endParaRPr>
          </a:p>
          <a:p>
            <a:pPr algn="just">
              <a:spcAft>
                <a:spcPts val="600"/>
              </a:spcAft>
            </a:pPr>
            <a:r>
              <a:rPr lang="ru-RU" sz="1200" dirty="0">
                <a:latin typeface="Times New Roman"/>
                <a:ea typeface="Times New Roman"/>
              </a:rPr>
              <a:t>Пластыри бывают мягкие, жесткие, пневматические. К мягким пластырям относятся: пластырь кольчужный (пластырь Баранова), пластырь облегченный (пластырь Макарова), пластырь шпигованный. На суда поставляются также парусиновые пластыри для учебных целей и для заделки небольших пробоин (трехслойные).</a:t>
            </a:r>
          </a:p>
          <a:p>
            <a:pPr algn="just">
              <a:spcAft>
                <a:spcPts val="600"/>
              </a:spcAft>
            </a:pPr>
            <a:r>
              <a:rPr lang="ru-RU" sz="1200" i="1" dirty="0">
                <a:latin typeface="Times New Roman"/>
                <a:ea typeface="Times New Roman"/>
              </a:rPr>
              <a:t>Кольчужный пластырь (пластырь Баранова) </a:t>
            </a:r>
            <a:endParaRPr lang="ru-RU" sz="1200" dirty="0">
              <a:latin typeface="Times New Roman"/>
              <a:ea typeface="Times New Roman"/>
            </a:endParaRPr>
          </a:p>
          <a:p>
            <a:pPr algn="just">
              <a:spcAft>
                <a:spcPts val="600"/>
              </a:spcAft>
            </a:pPr>
            <a:r>
              <a:rPr lang="ru-RU" sz="1200" i="1" dirty="0">
                <a:latin typeface="Times New Roman"/>
                <a:ea typeface="Times New Roman"/>
              </a:rPr>
              <a:t>Облегченный пластырь (пластырь Макарова)</a:t>
            </a:r>
            <a:r>
              <a:rPr lang="ru-RU" sz="1200" dirty="0">
                <a:latin typeface="Times New Roman"/>
                <a:ea typeface="Times New Roman"/>
              </a:rPr>
              <a:t> </a:t>
            </a:r>
          </a:p>
          <a:p>
            <a:pPr>
              <a:spcAft>
                <a:spcPts val="600"/>
              </a:spcAft>
            </a:pPr>
            <a:r>
              <a:rPr lang="ru-RU" sz="1200" i="1" dirty="0">
                <a:latin typeface="Times New Roman"/>
                <a:ea typeface="Times New Roman"/>
              </a:rPr>
              <a:t>Пластырь шпигованный. </a:t>
            </a:r>
            <a:endParaRPr lang="ru-RU" sz="1200" dirty="0">
              <a:latin typeface="Times New Roman"/>
              <a:ea typeface="Times New Roman"/>
            </a:endParaRPr>
          </a:p>
          <a:p>
            <a:pPr>
              <a:spcAft>
                <a:spcPts val="600"/>
              </a:spcAft>
            </a:pPr>
            <a:r>
              <a:rPr lang="ru-RU" sz="1200" i="1" dirty="0">
                <a:latin typeface="Times New Roman"/>
                <a:ea typeface="Times New Roman"/>
              </a:rPr>
              <a:t>Пластырь  учебный </a:t>
            </a:r>
            <a:r>
              <a:rPr lang="ru-RU" sz="1200" dirty="0">
                <a:latin typeface="Times New Roman"/>
                <a:ea typeface="Times New Roman"/>
              </a:rPr>
              <a:t> </a:t>
            </a:r>
          </a:p>
          <a:p>
            <a:pPr>
              <a:spcAft>
                <a:spcPts val="600"/>
              </a:spcAft>
            </a:pPr>
            <a:r>
              <a:rPr lang="ru-RU" sz="1200" i="1" dirty="0">
                <a:latin typeface="Times New Roman"/>
                <a:ea typeface="Times New Roman"/>
              </a:rPr>
              <a:t>Жесткий деревянный пластырь с мягкими бортами </a:t>
            </a:r>
            <a:r>
              <a:rPr lang="ru-RU" sz="1200" dirty="0">
                <a:latin typeface="Times New Roman"/>
                <a:ea typeface="Times New Roman"/>
              </a:rPr>
              <a:t> </a:t>
            </a:r>
          </a:p>
          <a:p>
            <a:pPr>
              <a:spcAft>
                <a:spcPts val="600"/>
              </a:spcAft>
            </a:pPr>
            <a:r>
              <a:rPr lang="ru-RU" sz="1200" i="1" dirty="0">
                <a:latin typeface="Times New Roman"/>
                <a:ea typeface="Times New Roman"/>
              </a:rPr>
              <a:t>Металлический клапанный пластырь</a:t>
            </a:r>
            <a:r>
              <a:rPr lang="ru-RU" sz="1200" dirty="0">
                <a:latin typeface="Times New Roman"/>
                <a:ea typeface="Times New Roman"/>
              </a:rPr>
              <a:t> </a:t>
            </a:r>
          </a:p>
          <a:p>
            <a:pPr>
              <a:spcAft>
                <a:spcPts val="600"/>
              </a:spcAft>
            </a:pPr>
            <a:r>
              <a:rPr lang="ru-RU" sz="1200" i="1" dirty="0">
                <a:latin typeface="Times New Roman"/>
                <a:ea typeface="Times New Roman"/>
              </a:rPr>
              <a:t>Металлический пластырь с прижимным болтом</a:t>
            </a:r>
            <a:r>
              <a:rPr lang="ru-RU" sz="1200" dirty="0">
                <a:latin typeface="Times New Roman"/>
                <a:ea typeface="Times New Roman"/>
              </a:rPr>
              <a:t> </a:t>
            </a:r>
          </a:p>
          <a:p>
            <a:pPr>
              <a:spcAft>
                <a:spcPts val="600"/>
              </a:spcAft>
            </a:pPr>
            <a:r>
              <a:rPr lang="ru-RU" sz="1200" i="1" dirty="0">
                <a:latin typeface="Times New Roman"/>
                <a:ea typeface="Times New Roman"/>
              </a:rPr>
              <a:t>Универсальная струбцина</a:t>
            </a:r>
            <a:r>
              <a:rPr lang="ru-RU" sz="1200" dirty="0">
                <a:latin typeface="Times New Roman"/>
                <a:ea typeface="Times New Roman"/>
              </a:rPr>
              <a:t>  </a:t>
            </a:r>
          </a:p>
          <a:p>
            <a:pPr>
              <a:spcAft>
                <a:spcPts val="600"/>
              </a:spcAft>
            </a:pPr>
            <a:r>
              <a:rPr lang="ru-RU" sz="1200" i="1" dirty="0">
                <a:latin typeface="Times New Roman"/>
                <a:ea typeface="Times New Roman"/>
              </a:rPr>
              <a:t>Раздвижной металлический упор </a:t>
            </a:r>
            <a:r>
              <a:rPr lang="ru-RU" sz="1200" dirty="0">
                <a:latin typeface="Times New Roman"/>
                <a:ea typeface="Times New Roman"/>
              </a:rPr>
              <a:t> </a:t>
            </a:r>
          </a:p>
          <a:p>
            <a:endParaRPr lang="ru-RU" dirty="0"/>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8648521"/>
          </a:xfrm>
          <a:prstGeom prst="rect">
            <a:avLst/>
          </a:prstGeom>
          <a:noFill/>
        </p:spPr>
        <p:txBody>
          <a:bodyPr wrap="square" rtlCol="0">
            <a:spAutoFit/>
          </a:bodyPr>
          <a:lstStyle/>
          <a:p>
            <a:r>
              <a:rPr lang="ru-RU" sz="1200" b="1" i="1" dirty="0"/>
              <a:t>4.3.2. Универсальная струбцина</a:t>
            </a:r>
          </a:p>
          <a:p>
            <a:r>
              <a:rPr lang="ru-RU" sz="1200" b="1" dirty="0"/>
              <a:t>Универсальная струбцина </a:t>
            </a:r>
            <a:r>
              <a:rPr lang="ru-RU" sz="1200" dirty="0"/>
              <a:t>(рис. 4.11) служит для крепления</a:t>
            </a:r>
          </a:p>
          <a:p>
            <a:r>
              <a:rPr lang="ru-RU" sz="1200" dirty="0"/>
              <a:t>на пробоине деревянных пластырей с мягкими бортами. Струбцина</a:t>
            </a:r>
          </a:p>
          <a:p>
            <a:r>
              <a:rPr lang="ru-RU" sz="1200" dirty="0" smtClean="0"/>
              <a:t>Состоит из </a:t>
            </a:r>
            <a:r>
              <a:rPr lang="ru-RU" sz="1200" dirty="0"/>
              <a:t>балки, съемных захватов и прижимного винта. </a:t>
            </a:r>
            <a:r>
              <a:rPr lang="ru-RU" sz="1200" dirty="0" smtClean="0"/>
              <a:t>Балка струбцины </a:t>
            </a:r>
            <a:r>
              <a:rPr lang="ru-RU" sz="1200" dirty="0"/>
              <a:t>изготовлена из двух швеллеров, соединенных между </a:t>
            </a:r>
            <a:r>
              <a:rPr lang="ru-RU" sz="1200" dirty="0" smtClean="0"/>
              <a:t>собой планками</a:t>
            </a:r>
            <a:r>
              <a:rPr lang="ru-RU" sz="1200" dirty="0"/>
              <a:t>. На балке установлены два съемных захвата со </a:t>
            </a:r>
            <a:r>
              <a:rPr lang="ru-RU" sz="1200" dirty="0" smtClean="0"/>
              <a:t>стопорными винтами </a:t>
            </a:r>
            <a:r>
              <a:rPr lang="ru-RU" sz="1200" dirty="0"/>
              <a:t>и гайка-ползун с прижимным винтом. Захваты для </a:t>
            </a:r>
            <a:r>
              <a:rPr lang="ru-RU" sz="1200" dirty="0" smtClean="0"/>
              <a:t>шпангоутов </a:t>
            </a:r>
            <a:r>
              <a:rPr lang="ru-RU" sz="1200" dirty="0" err="1"/>
              <a:t>бульбовых</a:t>
            </a:r>
            <a:r>
              <a:rPr lang="ru-RU" sz="1200" dirty="0"/>
              <a:t> профилей изготовлены в виде цельносварных </a:t>
            </a:r>
            <a:r>
              <a:rPr lang="ru-RU" sz="1200" dirty="0" smtClean="0"/>
              <a:t>изделий крючкообразной </a:t>
            </a:r>
            <a:r>
              <a:rPr lang="ru-RU" sz="1200" dirty="0"/>
              <a:t>формы, соединенных осью в средней части</a:t>
            </a:r>
            <a:r>
              <a:rPr lang="ru-RU" sz="1200" dirty="0" smtClean="0"/>
              <a:t>.</a:t>
            </a:r>
          </a:p>
          <a:p>
            <a:endParaRPr lang="ru-RU" sz="1200" dirty="0" smtClean="0"/>
          </a:p>
          <a:p>
            <a:r>
              <a:rPr lang="ru-RU" sz="1200" b="1" i="1" dirty="0"/>
              <a:t>4.3.3. Раздвижной металлический </a:t>
            </a:r>
            <a:r>
              <a:rPr lang="ru-RU" sz="1200" b="1" i="1" dirty="0" smtClean="0"/>
              <a:t>упор</a:t>
            </a:r>
          </a:p>
          <a:p>
            <a:endParaRPr lang="ru-RU" sz="1200" b="1" i="1" dirty="0"/>
          </a:p>
          <a:p>
            <a:r>
              <a:rPr lang="ru-RU" sz="1200" b="1" dirty="0"/>
              <a:t>Раздвижной металлический упор </a:t>
            </a:r>
            <a:r>
              <a:rPr lang="ru-RU" sz="1200" dirty="0" smtClean="0"/>
              <a:t>используется для крепления </a:t>
            </a:r>
            <a:r>
              <a:rPr lang="ru-RU" sz="1200" dirty="0"/>
              <a:t>деревянного пластыря с мягкими бортами или </a:t>
            </a:r>
            <a:r>
              <a:rPr lang="ru-RU" sz="1200" dirty="0" smtClean="0"/>
              <a:t>деревянного </a:t>
            </a:r>
            <a:r>
              <a:rPr lang="ru-RU" sz="1200" dirty="0"/>
              <a:t>щита на пробоине. Он сможет быть использован также для </a:t>
            </a:r>
            <a:r>
              <a:rPr lang="ru-RU" sz="1200" dirty="0" smtClean="0"/>
              <a:t>подкрепления </a:t>
            </a:r>
            <a:r>
              <a:rPr lang="ru-RU" sz="1200" dirty="0"/>
              <a:t>переборок или других водонепроницаемых закрытий</a:t>
            </a:r>
            <a:r>
              <a:rPr lang="ru-RU" sz="1200" dirty="0" smtClean="0"/>
              <a:t>.</a:t>
            </a:r>
            <a:r>
              <a:rPr lang="ru-RU" sz="1200" dirty="0"/>
              <a:t> На </a:t>
            </a:r>
            <a:r>
              <a:rPr lang="ru-RU" sz="1200" dirty="0" smtClean="0"/>
              <a:t>судах аварийно-спасательное </a:t>
            </a:r>
            <a:r>
              <a:rPr lang="ru-RU" sz="1200" dirty="0"/>
              <a:t>имущество всегда </a:t>
            </a:r>
            <a:r>
              <a:rPr lang="ru-RU" sz="1200" dirty="0" smtClean="0"/>
              <a:t>хранится только</a:t>
            </a:r>
            <a:r>
              <a:rPr lang="ru-RU" sz="1200" dirty="0"/>
              <a:t> </a:t>
            </a:r>
            <a:r>
              <a:rPr lang="ru-RU" sz="1200" dirty="0" smtClean="0"/>
              <a:t>в </a:t>
            </a:r>
            <a:r>
              <a:rPr lang="ru-RU" sz="1200" dirty="0"/>
              <a:t>специально отведенных </a:t>
            </a:r>
            <a:r>
              <a:rPr lang="ru-RU" sz="1200" dirty="0" smtClean="0"/>
              <a:t>для него </a:t>
            </a:r>
            <a:r>
              <a:rPr lang="ru-RU" sz="1200" dirty="0"/>
              <a:t>местах. Оно постоянно </a:t>
            </a:r>
            <a:r>
              <a:rPr lang="ru-RU" sz="1200" dirty="0" smtClean="0"/>
              <a:t>готово </a:t>
            </a:r>
            <a:r>
              <a:rPr lang="ru-RU" sz="1200" dirty="0"/>
              <a:t>к использованию и в любой момент может </a:t>
            </a:r>
            <a:r>
              <a:rPr lang="ru-RU" sz="1200" dirty="0" smtClean="0"/>
              <a:t>быть применено </a:t>
            </a:r>
            <a:r>
              <a:rPr lang="ru-RU" sz="1200" dirty="0"/>
              <a:t>по </a:t>
            </a:r>
            <a:r>
              <a:rPr lang="ru-RU" sz="1200" dirty="0" smtClean="0"/>
              <a:t>назначению.</a:t>
            </a:r>
          </a:p>
          <a:p>
            <a:endParaRPr lang="ru-RU" sz="1200" dirty="0" smtClean="0"/>
          </a:p>
          <a:p>
            <a:r>
              <a:rPr lang="ru-RU" sz="1400" b="1" dirty="0">
                <a:latin typeface="Times New Roman" panose="02020603050405020304" pitchFamily="18" charset="0"/>
                <a:cs typeface="Times New Roman" panose="02020603050405020304" pitchFamily="18" charset="0"/>
              </a:rPr>
              <a:t>4.4. Спасательные спусковые устройства </a:t>
            </a:r>
          </a:p>
          <a:p>
            <a:r>
              <a:rPr lang="ru-RU" sz="1400" b="1" dirty="0">
                <a:latin typeface="Times New Roman" panose="02020603050405020304" pitchFamily="18" charset="0"/>
                <a:cs typeface="Times New Roman" panose="02020603050405020304" pitchFamily="18" charset="0"/>
              </a:rPr>
              <a:t>4.4.1. Спусковые устройства с лопарями и лебедкой</a:t>
            </a:r>
          </a:p>
          <a:p>
            <a:endParaRPr lang="ru-RU" sz="1200" dirty="0" smtClean="0"/>
          </a:p>
          <a:p>
            <a:r>
              <a:rPr lang="ru-RU" sz="1200" dirty="0"/>
              <a:t>Спусковые устройства с лопарями и лебедкой — это </a:t>
            </a:r>
            <a:r>
              <a:rPr lang="ru-RU" sz="1200" dirty="0" smtClean="0"/>
              <a:t>устройства, которые </a:t>
            </a:r>
            <a:r>
              <a:rPr lang="ru-RU" sz="1200" dirty="0"/>
              <a:t>используются для спуска на воду и подъема </a:t>
            </a:r>
            <a:r>
              <a:rPr lang="ru-RU" sz="1200" dirty="0" smtClean="0"/>
              <a:t>спасательных шлюпок</a:t>
            </a:r>
            <a:r>
              <a:rPr lang="ru-RU" sz="1200" dirty="0"/>
              <a:t>. Такие устройства могут </a:t>
            </a:r>
            <a:r>
              <a:rPr lang="ru-RU" sz="1200" dirty="0" smtClean="0"/>
              <a:t>быть предназначены </a:t>
            </a:r>
            <a:r>
              <a:rPr lang="ru-RU" sz="1200" dirty="0"/>
              <a:t>для </a:t>
            </a:r>
            <a:r>
              <a:rPr lang="ru-RU" sz="1200" dirty="0" smtClean="0"/>
              <a:t>дежурных </a:t>
            </a:r>
            <a:r>
              <a:rPr lang="ru-RU" sz="1200" dirty="0"/>
              <a:t>шлюпок, применяемых для спасения жизни в чрезвычайных</a:t>
            </a:r>
          </a:p>
          <a:p>
            <a:r>
              <a:rPr lang="ru-RU" sz="1200" dirty="0"/>
              <a:t>ситуациях на воде.</a:t>
            </a:r>
          </a:p>
          <a:p>
            <a:r>
              <a:rPr lang="ru-RU" sz="1200" dirty="0"/>
              <a:t>Каждое спусковое устройство для дежурных шлюпок </a:t>
            </a:r>
            <a:r>
              <a:rPr lang="ru-RU" sz="1200" dirty="0" smtClean="0"/>
              <a:t>должно быть </a:t>
            </a:r>
            <a:r>
              <a:rPr lang="ru-RU" sz="1200" dirty="0"/>
              <a:t>оборудовано лебедками с механическим приводом </a:t>
            </a:r>
            <a:r>
              <a:rPr lang="ru-RU" sz="1200" dirty="0" smtClean="0"/>
              <a:t>мощностью, достаточной </a:t>
            </a:r>
            <a:r>
              <a:rPr lang="ru-RU" sz="1200" dirty="0"/>
              <a:t>для подъема с воды дежурной шлюпки с ее полным </a:t>
            </a:r>
            <a:r>
              <a:rPr lang="ru-RU" sz="1200" dirty="0" smtClean="0"/>
              <a:t>количеством </a:t>
            </a:r>
            <a:r>
              <a:rPr lang="ru-RU" sz="1200" dirty="0"/>
              <a:t>людей и снабжения.</a:t>
            </a:r>
          </a:p>
          <a:p>
            <a:r>
              <a:rPr lang="ru-RU" sz="1200" dirty="0"/>
              <a:t>Тормоза лебедки спускового устройства должны обладать </a:t>
            </a:r>
            <a:r>
              <a:rPr lang="ru-RU" sz="1200" dirty="0" smtClean="0"/>
              <a:t>достаточной </a:t>
            </a:r>
            <a:r>
              <a:rPr lang="ru-RU" sz="1200" dirty="0"/>
              <a:t>прочностью, чтобы выдерживать:</a:t>
            </a:r>
          </a:p>
          <a:p>
            <a:r>
              <a:rPr lang="ru-RU" sz="1200" dirty="0"/>
              <a:t>– статическое испытание нагрузкой, не менее чем в 1,5 раза </a:t>
            </a:r>
            <a:r>
              <a:rPr lang="ru-RU" sz="1200" dirty="0" smtClean="0"/>
              <a:t>превышающей </a:t>
            </a:r>
            <a:r>
              <a:rPr lang="ru-RU" sz="1200" dirty="0"/>
              <a:t>максимальную рабочую нагрузку;</a:t>
            </a:r>
          </a:p>
          <a:p>
            <a:r>
              <a:rPr lang="ru-RU" sz="1200" dirty="0"/>
              <a:t>– динамическое испытание нагрузкой, не менее чем в 1,1 раза</a:t>
            </a:r>
          </a:p>
          <a:p>
            <a:r>
              <a:rPr lang="ru-RU" sz="1200" dirty="0"/>
              <a:t>превышающей максимальную рабочую нагрузку при </a:t>
            </a:r>
            <a:r>
              <a:rPr lang="ru-RU" sz="1200" dirty="0" smtClean="0"/>
              <a:t>наибольшей</a:t>
            </a:r>
            <a:r>
              <a:rPr lang="ru-RU" sz="1200" dirty="0"/>
              <a:t> скорости спуска. Спусковое устройство и относящиеся к нему </a:t>
            </a:r>
            <a:r>
              <a:rPr lang="ru-RU" sz="1200" dirty="0" smtClean="0"/>
              <a:t>приспособления</a:t>
            </a:r>
            <a:r>
              <a:rPr lang="ru-RU" sz="1200" dirty="0"/>
              <a:t>, за исключением тормозов лебедки, должны обладать</a:t>
            </a:r>
          </a:p>
          <a:p>
            <a:r>
              <a:rPr lang="ru-RU" sz="1200" dirty="0"/>
              <a:t>достаточной прочностью, чтобы выдерживать статическое </a:t>
            </a:r>
            <a:r>
              <a:rPr lang="ru-RU" sz="1200" dirty="0" smtClean="0"/>
              <a:t>испытание </a:t>
            </a:r>
            <a:r>
              <a:rPr lang="ru-RU" sz="1200" dirty="0"/>
              <a:t>нагрузкой, не менее чем в 2,2 раза превышающей </a:t>
            </a:r>
            <a:r>
              <a:rPr lang="ru-RU" sz="1200" dirty="0" smtClean="0"/>
              <a:t>максимальную </a:t>
            </a:r>
            <a:r>
              <a:rPr lang="ru-RU" sz="1200" dirty="0"/>
              <a:t>рабочую нагрузку.</a:t>
            </a:r>
          </a:p>
          <a:p>
            <a:r>
              <a:rPr lang="ru-RU" sz="1200" dirty="0"/>
              <a:t>Конструктивные элементы и все блоки, лопари, обухи, звенья,</a:t>
            </a:r>
          </a:p>
          <a:p>
            <a:r>
              <a:rPr lang="ru-RU" sz="1200" dirty="0"/>
              <a:t>крепежные устройства, а также все другие приспособления, </a:t>
            </a:r>
            <a:r>
              <a:rPr lang="ru-RU" sz="1200" dirty="0" smtClean="0"/>
              <a:t>используемые </a:t>
            </a:r>
            <a:r>
              <a:rPr lang="ru-RU" sz="1200" dirty="0"/>
              <a:t>совместно со спусковыми механизмами, должны быть </a:t>
            </a:r>
            <a:r>
              <a:rPr lang="ru-RU" sz="1200" dirty="0" smtClean="0"/>
              <a:t>спроектированы</a:t>
            </a:r>
            <a:r>
              <a:rPr lang="ru-RU" sz="1200" dirty="0"/>
              <a:t>, по крайней мере, с минимальным запасом </a:t>
            </a:r>
            <a:r>
              <a:rPr lang="ru-RU" sz="1200" dirty="0" smtClean="0"/>
              <a:t>прочности относительно </a:t>
            </a:r>
            <a:r>
              <a:rPr lang="ru-RU" sz="1200" dirty="0"/>
              <a:t>предполагаемой максимальной рабочей </a:t>
            </a:r>
            <a:r>
              <a:rPr lang="ru-RU" sz="1200" dirty="0" smtClean="0"/>
              <a:t>нагрузки и </a:t>
            </a:r>
            <a:r>
              <a:rPr lang="ru-RU" sz="1200" dirty="0"/>
              <a:t>предела прочности применяемых для изготовления материалов.</a:t>
            </a:r>
          </a:p>
          <a:p>
            <a:r>
              <a:rPr lang="ru-RU" sz="1200" dirty="0"/>
              <a:t>Все конструктивные элементы шлюпбалок и лебедок должны </a:t>
            </a:r>
            <a:r>
              <a:rPr lang="ru-RU" sz="1200" dirty="0" smtClean="0"/>
              <a:t>иметь минимальный </a:t>
            </a:r>
            <a:r>
              <a:rPr lang="ru-RU" sz="1200" dirty="0"/>
              <a:t>запас прочности 4, 5, а лопари, цепи, подвески, </a:t>
            </a:r>
            <a:r>
              <a:rPr lang="ru-RU" sz="1200" dirty="0" smtClean="0"/>
              <a:t>звенья </a:t>
            </a:r>
            <a:r>
              <a:rPr lang="ru-RU" sz="1200" dirty="0"/>
              <a:t>и блоки — 6 относительно </a:t>
            </a:r>
            <a:r>
              <a:rPr lang="ru-RU" sz="1200" dirty="0" smtClean="0"/>
              <a:t>предела прочности </a:t>
            </a:r>
            <a:r>
              <a:rPr lang="ru-RU" sz="1200" dirty="0"/>
              <a:t>материала</a:t>
            </a:r>
            <a:r>
              <a:rPr lang="ru-RU" sz="1200" dirty="0" smtClean="0"/>
              <a:t>.</a:t>
            </a:r>
            <a:endParaRPr lang="ru-RU" sz="1200" dirty="0"/>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8833187"/>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4.4.2. Методы спуска спасательных </a:t>
            </a:r>
            <a:r>
              <a:rPr lang="ru-RU" sz="1400" b="1" dirty="0" smtClean="0">
                <a:latin typeface="Times New Roman" panose="02020603050405020304" pitchFamily="18" charset="0"/>
                <a:cs typeface="Times New Roman" panose="02020603050405020304" pitchFamily="18" charset="0"/>
              </a:rPr>
              <a:t>средств</a:t>
            </a:r>
          </a:p>
          <a:p>
            <a:endParaRPr lang="ru-RU" sz="1400" b="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Применяется три основных метода спуска.</a:t>
            </a:r>
          </a:p>
          <a:p>
            <a:r>
              <a:rPr lang="ru-RU" sz="1200" dirty="0">
                <a:latin typeface="Times New Roman" panose="02020603050405020304" pitchFamily="18" charset="0"/>
                <a:cs typeface="Times New Roman" panose="02020603050405020304" pitchFamily="18" charset="0"/>
              </a:rPr>
              <a:t>1. Спуск методом свободного всплытия. Если для спуска </a:t>
            </a:r>
            <a:r>
              <a:rPr lang="ru-RU" sz="1200" dirty="0" smtClean="0">
                <a:latin typeface="Times New Roman" panose="02020603050405020304" pitchFamily="18" charset="0"/>
                <a:cs typeface="Times New Roman" panose="02020603050405020304" pitchFamily="18" charset="0"/>
              </a:rPr>
              <a:t>спасательного </a:t>
            </a:r>
            <a:r>
              <a:rPr lang="ru-RU" sz="1200" dirty="0">
                <a:latin typeface="Times New Roman" panose="02020603050405020304" pitchFamily="18" charset="0"/>
                <a:cs typeface="Times New Roman" panose="02020603050405020304" pitchFamily="18" charset="0"/>
              </a:rPr>
              <a:t>средства требуется спусковое устройство и, кроме того,</a:t>
            </a:r>
          </a:p>
          <a:p>
            <a:r>
              <a:rPr lang="ru-RU" sz="1200" dirty="0">
                <a:latin typeface="Times New Roman" panose="02020603050405020304" pitchFamily="18" charset="0"/>
                <a:cs typeface="Times New Roman" panose="02020603050405020304" pitchFamily="18" charset="0"/>
              </a:rPr>
              <a:t>предусматривается их свободное всплытие, разобщение </a:t>
            </a:r>
            <a:r>
              <a:rPr lang="ru-RU" sz="1200" dirty="0" smtClean="0">
                <a:latin typeface="Times New Roman" panose="02020603050405020304" pitchFamily="18" charset="0"/>
                <a:cs typeface="Times New Roman" panose="02020603050405020304" pitchFamily="18" charset="0"/>
              </a:rPr>
              <a:t>спасательного </a:t>
            </a:r>
            <a:r>
              <a:rPr lang="ru-RU" sz="1200" dirty="0">
                <a:latin typeface="Times New Roman" panose="02020603050405020304" pitchFamily="18" charset="0"/>
                <a:cs typeface="Times New Roman" panose="02020603050405020304" pitchFamily="18" charset="0"/>
              </a:rPr>
              <a:t>средства с судном при свободном всплытии с места его </a:t>
            </a:r>
            <a:r>
              <a:rPr lang="ru-RU" sz="1200" dirty="0" smtClean="0">
                <a:latin typeface="Times New Roman" panose="02020603050405020304" pitchFamily="18" charset="0"/>
                <a:cs typeface="Times New Roman" panose="02020603050405020304" pitchFamily="18" charset="0"/>
              </a:rPr>
              <a:t>установки </a:t>
            </a:r>
            <a:r>
              <a:rPr lang="ru-RU" sz="1200" dirty="0">
                <a:latin typeface="Times New Roman" panose="02020603050405020304" pitchFamily="18" charset="0"/>
                <a:cs typeface="Times New Roman" panose="02020603050405020304" pitchFamily="18" charset="0"/>
              </a:rPr>
              <a:t>должно осуществляться автоматически.</a:t>
            </a:r>
          </a:p>
          <a:p>
            <a:r>
              <a:rPr lang="ru-RU" sz="1200" dirty="0">
                <a:latin typeface="Times New Roman" panose="02020603050405020304" pitchFamily="18" charset="0"/>
                <a:cs typeface="Times New Roman" panose="02020603050405020304" pitchFamily="18" charset="0"/>
              </a:rPr>
              <a:t>2. Спуск методом свободного падения. Каждое спусковое</a:t>
            </a:r>
          </a:p>
          <a:p>
            <a:r>
              <a:rPr lang="ru-RU" sz="1200" dirty="0">
                <a:latin typeface="Times New Roman" panose="02020603050405020304" pitchFamily="18" charset="0"/>
                <a:cs typeface="Times New Roman" panose="02020603050405020304" pitchFamily="18" charset="0"/>
              </a:rPr>
              <a:t>устройство для спуска спасательного средства методом </a:t>
            </a:r>
            <a:r>
              <a:rPr lang="ru-RU" sz="1200" dirty="0" smtClean="0">
                <a:latin typeface="Times New Roman" panose="02020603050405020304" pitchFamily="18" charset="0"/>
                <a:cs typeface="Times New Roman" panose="02020603050405020304" pitchFamily="18" charset="0"/>
              </a:rPr>
              <a:t>свободного</a:t>
            </a:r>
            <a:r>
              <a:rPr lang="ru-RU" sz="1200" dirty="0"/>
              <a:t> падения, помимо требований, изложенных выше, должно </a:t>
            </a:r>
            <a:r>
              <a:rPr lang="ru-RU" sz="1200" dirty="0" smtClean="0"/>
              <a:t>соответствовать </a:t>
            </a:r>
            <a:r>
              <a:rPr lang="ru-RU" sz="1200" dirty="0"/>
              <a:t>дополнительным требованиям, а именно: быть таким, чтобы</a:t>
            </a:r>
          </a:p>
          <a:p>
            <a:r>
              <a:rPr lang="ru-RU" sz="1200" dirty="0"/>
              <a:t>находящиеся в спасательном средстве люди не подвергались </a:t>
            </a:r>
            <a:r>
              <a:rPr lang="ru-RU" sz="1200" dirty="0" smtClean="0"/>
              <a:t>воздействию </a:t>
            </a:r>
            <a:r>
              <a:rPr lang="ru-RU" sz="1200" dirty="0"/>
              <a:t>чрезмерных </a:t>
            </a:r>
            <a:r>
              <a:rPr lang="ru-RU" sz="1200" dirty="0" smtClean="0"/>
              <a:t> перегрузок </a:t>
            </a:r>
            <a:r>
              <a:rPr lang="ru-RU" sz="1200" dirty="0"/>
              <a:t>во время спуска; должно </a:t>
            </a:r>
            <a:r>
              <a:rPr lang="ru-RU" sz="1200" dirty="0" smtClean="0"/>
              <a:t>представлять собой </a:t>
            </a:r>
            <a:r>
              <a:rPr lang="ru-RU" sz="1200" dirty="0"/>
              <a:t>конструкцию, имеющую угол наклона и длину, </a:t>
            </a:r>
            <a:r>
              <a:rPr lang="ru-RU" sz="1200" dirty="0" smtClean="0"/>
              <a:t>достаточные для </a:t>
            </a:r>
            <a:r>
              <a:rPr lang="ru-RU" sz="1200" dirty="0"/>
              <a:t>обеспечения надежного спуска спасательного средства при </a:t>
            </a:r>
            <a:r>
              <a:rPr lang="ru-RU" sz="1200" dirty="0" smtClean="0"/>
              <a:t>дифференте </a:t>
            </a:r>
            <a:r>
              <a:rPr lang="ru-RU" sz="1200" dirty="0"/>
              <a:t>на нос 10° и крене 20° на любой борт, т. е. </a:t>
            </a:r>
            <a:r>
              <a:rPr lang="ru-RU" sz="1200" dirty="0" smtClean="0"/>
              <a:t>выражение «с наклоненного </a:t>
            </a:r>
            <a:r>
              <a:rPr lang="ru-RU" sz="1200" dirty="0"/>
              <a:t>борта судна», характеризующее условие спуска </a:t>
            </a:r>
            <a:r>
              <a:rPr lang="ru-RU" sz="1200" dirty="0" smtClean="0"/>
              <a:t>спасательных средств </a:t>
            </a:r>
            <a:r>
              <a:rPr lang="ru-RU" sz="1200" dirty="0"/>
              <a:t>другими методами, для данного метода не применяется.</a:t>
            </a:r>
          </a:p>
          <a:p>
            <a:r>
              <a:rPr lang="ru-RU" sz="1200" dirty="0"/>
              <a:t>Кроме того, оно должно иметь разобщающее устройство, </a:t>
            </a:r>
            <a:r>
              <a:rPr lang="ru-RU" sz="1200" dirty="0" smtClean="0"/>
              <a:t>состоящее из </a:t>
            </a:r>
            <a:r>
              <a:rPr lang="ru-RU" sz="1200" dirty="0"/>
              <a:t>двух независимых систем, которые могут быть приведены в </a:t>
            </a:r>
            <a:r>
              <a:rPr lang="ru-RU" sz="1200" dirty="0" smtClean="0"/>
              <a:t>действие </a:t>
            </a:r>
            <a:r>
              <a:rPr lang="ru-RU" sz="1200" dirty="0"/>
              <a:t>только изнутри спасательного средства.</a:t>
            </a:r>
          </a:p>
          <a:p>
            <a:r>
              <a:rPr lang="ru-RU" sz="1200" dirty="0"/>
              <a:t>Разобщающее устройство должно быть защищено от </a:t>
            </a:r>
            <a:r>
              <a:rPr lang="ru-RU" sz="1200" dirty="0" smtClean="0"/>
              <a:t>случайного </a:t>
            </a:r>
            <a:r>
              <a:rPr lang="ru-RU" sz="1200" dirty="0"/>
              <a:t>использования. Должна иметься возможность испытания </a:t>
            </a:r>
            <a:r>
              <a:rPr lang="ru-RU" sz="1200" dirty="0" smtClean="0"/>
              <a:t>разобщающего </a:t>
            </a:r>
            <a:r>
              <a:rPr lang="ru-RU" sz="1200" dirty="0"/>
              <a:t>устройства без спуска спасательного средства.</a:t>
            </a:r>
          </a:p>
          <a:p>
            <a:r>
              <a:rPr lang="ru-RU" sz="1200" b="1" i="1" dirty="0"/>
              <a:t>3. Спуск и посадка с помощью скатов. </a:t>
            </a:r>
            <a:r>
              <a:rPr lang="ru-RU" sz="1200" dirty="0"/>
              <a:t>Скаты должны </a:t>
            </a:r>
            <a:r>
              <a:rPr lang="ru-RU" sz="1200" dirty="0" smtClean="0"/>
              <a:t>устанавливаться </a:t>
            </a:r>
            <a:r>
              <a:rPr lang="ru-RU" sz="1200" dirty="0"/>
              <a:t>одним человеком в месте посадки. Скат должен быть таким,</a:t>
            </a:r>
          </a:p>
          <a:p>
            <a:r>
              <a:rPr lang="ru-RU" sz="1200" dirty="0"/>
              <a:t>чтобы его можно было использовать при сильном ветре и волнении.</a:t>
            </a:r>
          </a:p>
          <a:p>
            <a:r>
              <a:rPr lang="ru-RU" sz="1200" b="1" dirty="0"/>
              <a:t>Спусковые устройства для спасательных плотов. </a:t>
            </a:r>
            <a:r>
              <a:rPr lang="ru-RU" sz="1200" dirty="0" smtClean="0"/>
              <a:t>Особенностью таких </a:t>
            </a:r>
            <a:r>
              <a:rPr lang="ru-RU" sz="1200" dirty="0"/>
              <a:t>устройств является то, что к ним в основном применимы </a:t>
            </a:r>
            <a:r>
              <a:rPr lang="ru-RU" sz="1200" dirty="0" smtClean="0"/>
              <a:t>требования</a:t>
            </a:r>
            <a:r>
              <a:rPr lang="ru-RU" sz="1200" dirty="0"/>
              <a:t>, предъявляемые к спусковым устройствам для </a:t>
            </a:r>
            <a:r>
              <a:rPr lang="ru-RU" sz="1200" dirty="0" smtClean="0"/>
              <a:t>шлюпок за </a:t>
            </a:r>
            <a:r>
              <a:rPr lang="ru-RU" sz="1200" dirty="0"/>
              <a:t>некоторыми исключениями.</a:t>
            </a:r>
          </a:p>
          <a:p>
            <a:r>
              <a:rPr lang="ru-RU" sz="1200" dirty="0"/>
              <a:t>Например, исключается требование относительно </a:t>
            </a:r>
            <a:r>
              <a:rPr lang="ru-RU" sz="1200" dirty="0" smtClean="0"/>
              <a:t>использования </a:t>
            </a:r>
            <a:r>
              <a:rPr lang="ru-RU" sz="1200" dirty="0"/>
              <a:t>силы тяжести для вываливания устройства, т. е. для этой </a:t>
            </a:r>
            <a:r>
              <a:rPr lang="ru-RU" sz="1200" dirty="0" smtClean="0"/>
              <a:t>цели используется </a:t>
            </a:r>
            <a:r>
              <a:rPr lang="ru-RU" sz="1200" dirty="0"/>
              <a:t>механический привод. Также на спусковые </a:t>
            </a:r>
            <a:r>
              <a:rPr lang="ru-RU" sz="1200" dirty="0" smtClean="0"/>
              <a:t>устройства </a:t>
            </a:r>
            <a:r>
              <a:rPr lang="ru-RU" sz="1200" dirty="0"/>
              <a:t>для спасательных плотов не распространяется требование </a:t>
            </a:r>
            <a:r>
              <a:rPr lang="ru-RU" sz="1200" dirty="0" smtClean="0"/>
              <a:t>посадки </a:t>
            </a:r>
            <a:r>
              <a:rPr lang="ru-RU" sz="1200" dirty="0"/>
              <a:t>в плоты в месте их установки, как это требуется для </a:t>
            </a:r>
            <a:r>
              <a:rPr lang="ru-RU" sz="1200" dirty="0" smtClean="0"/>
              <a:t>спасательной шлюпки</a:t>
            </a:r>
            <a:r>
              <a:rPr lang="ru-RU" sz="1200" dirty="0"/>
              <a:t>. Исключается требование подъема нагруженного плота.</a:t>
            </a:r>
          </a:p>
          <a:p>
            <a:r>
              <a:rPr lang="ru-RU" sz="1200" b="1" dirty="0"/>
              <a:t>Посадочные штормтрапы </a:t>
            </a:r>
            <a:r>
              <a:rPr lang="ru-RU" sz="1200" dirty="0"/>
              <a:t>(рис. 4.13). Для них должны </a:t>
            </a:r>
            <a:r>
              <a:rPr lang="ru-RU" sz="1200" dirty="0" smtClean="0"/>
              <a:t>быть предусмотрены </a:t>
            </a:r>
            <a:r>
              <a:rPr lang="ru-RU" sz="1200" dirty="0"/>
              <a:t>поручни для безопасного прохода людей с </a:t>
            </a:r>
            <a:r>
              <a:rPr lang="ru-RU" sz="1200" dirty="0" smtClean="0"/>
              <a:t>палубы к </a:t>
            </a:r>
            <a:r>
              <a:rPr lang="ru-RU" sz="1200" dirty="0"/>
              <a:t>штормтрапу, и наоборот.</a:t>
            </a:r>
          </a:p>
          <a:p>
            <a:r>
              <a:rPr lang="ru-RU" sz="1200" i="1" dirty="0"/>
              <a:t>Балясины </a:t>
            </a:r>
            <a:r>
              <a:rPr lang="ru-RU" sz="1200" dirty="0"/>
              <a:t>(ступеньки) штормтрапа должны быть </a:t>
            </a:r>
            <a:r>
              <a:rPr lang="ru-RU" sz="1200" dirty="0" smtClean="0"/>
              <a:t>изготовлены</a:t>
            </a:r>
            <a:r>
              <a:rPr lang="ru-RU" sz="1200" dirty="0"/>
              <a:t> </a:t>
            </a:r>
            <a:r>
              <a:rPr lang="ru-RU" sz="1200" dirty="0" smtClean="0"/>
              <a:t>из </a:t>
            </a:r>
            <a:r>
              <a:rPr lang="ru-RU" sz="1200" dirty="0"/>
              <a:t>древесины твердых пород без сучков или каких-либо неровностей,</a:t>
            </a:r>
          </a:p>
          <a:p>
            <a:r>
              <a:rPr lang="ru-RU" sz="1200" dirty="0"/>
              <a:t>гладко обработаны и не иметь острых кромок и сколов, либо </a:t>
            </a:r>
            <a:r>
              <a:rPr lang="ru-RU" sz="1200" dirty="0" smtClean="0"/>
              <a:t>быть изготовлены </a:t>
            </a:r>
            <a:r>
              <a:rPr lang="ru-RU" sz="1200" dirty="0"/>
              <a:t>из другого подходящего материала, обладающего </a:t>
            </a:r>
            <a:r>
              <a:rPr lang="ru-RU" sz="1200" dirty="0" smtClean="0"/>
              <a:t>равноценными </a:t>
            </a:r>
            <a:r>
              <a:rPr lang="ru-RU" sz="1200" dirty="0"/>
              <a:t>свойствами</a:t>
            </a:r>
            <a:r>
              <a:rPr lang="ru-RU" sz="1200" dirty="0" smtClean="0"/>
              <a:t>.</a:t>
            </a:r>
            <a:r>
              <a:rPr lang="ru-RU" sz="1200" dirty="0"/>
              <a:t> Балясины должны иметь нескользкую поверхность, </a:t>
            </a:r>
            <a:r>
              <a:rPr lang="ru-RU" sz="1200" dirty="0" smtClean="0"/>
              <a:t>эффективность </a:t>
            </a:r>
            <a:r>
              <a:rPr lang="ru-RU" sz="1200" dirty="0"/>
              <a:t>которой обеспечивается либо продольными канавками, </a:t>
            </a:r>
            <a:r>
              <a:rPr lang="ru-RU" sz="1200" dirty="0" smtClean="0"/>
              <a:t>либо одобренным </a:t>
            </a:r>
            <a:r>
              <a:rPr lang="ru-RU" sz="1200" dirty="0"/>
              <a:t>нескользким покрытием; быть длиной не менее 480 </a:t>
            </a:r>
            <a:r>
              <a:rPr lang="ru-RU" sz="1200" dirty="0" smtClean="0"/>
              <a:t>мм, шириной </a:t>
            </a:r>
            <a:r>
              <a:rPr lang="ru-RU" sz="1200" dirty="0"/>
              <a:t>не менее 115 мм и толщиной не менее 25 мм без учета </a:t>
            </a:r>
            <a:r>
              <a:rPr lang="ru-RU" sz="1200" dirty="0" smtClean="0"/>
              <a:t>нескользящей </a:t>
            </a:r>
            <a:r>
              <a:rPr lang="ru-RU" sz="1200" dirty="0"/>
              <a:t>поверхности или покрытия; быть расположены на </a:t>
            </a:r>
            <a:r>
              <a:rPr lang="ru-RU" sz="1200" dirty="0" smtClean="0"/>
              <a:t>равном </a:t>
            </a:r>
            <a:r>
              <a:rPr lang="ru-RU" sz="1200" dirty="0"/>
              <a:t>расстоянии друг от друга, которое должно быть не менее 300 </a:t>
            </a:r>
            <a:r>
              <a:rPr lang="ru-RU" sz="1200" dirty="0" smtClean="0"/>
              <a:t>мм и </a:t>
            </a:r>
            <a:r>
              <a:rPr lang="ru-RU" sz="1200" dirty="0"/>
              <a:t>не более 380 мм, и закреплены так, чтобы сохранять горизонталь-</a:t>
            </a:r>
          </a:p>
          <a:p>
            <a:r>
              <a:rPr lang="ru-RU" sz="1200" dirty="0" err="1"/>
              <a:t>ное</a:t>
            </a:r>
            <a:r>
              <a:rPr lang="ru-RU" sz="1200" dirty="0"/>
              <a:t> положение</a:t>
            </a:r>
            <a:r>
              <a:rPr lang="ru-RU" sz="1200" dirty="0" smtClean="0"/>
              <a:t>.</a:t>
            </a:r>
            <a:endParaRPr lang="ru-RU" sz="1200" dirty="0"/>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552728" cy="6555641"/>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4.4.3. Требования к спусковым </a:t>
            </a:r>
            <a:r>
              <a:rPr lang="ru-RU" sz="1400" b="1" i="1" dirty="0" smtClean="0">
                <a:latin typeface="Times New Roman" panose="02020603050405020304" pitchFamily="18" charset="0"/>
                <a:cs typeface="Times New Roman" panose="02020603050405020304" pitchFamily="18" charset="0"/>
              </a:rPr>
              <a:t>устройствам</a:t>
            </a:r>
          </a:p>
          <a:p>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Каждое спусковое устройство со всеми относящимися к </a:t>
            </a:r>
            <a:r>
              <a:rPr lang="ru-RU" sz="1400" dirty="0" smtClean="0">
                <a:latin typeface="Times New Roman" panose="02020603050405020304" pitchFamily="18" charset="0"/>
                <a:cs typeface="Times New Roman" panose="02020603050405020304" pitchFamily="18" charset="0"/>
              </a:rPr>
              <a:t>нему спусковыми </a:t>
            </a:r>
            <a:r>
              <a:rPr lang="ru-RU" sz="1400" dirty="0">
                <a:latin typeface="Times New Roman" panose="02020603050405020304" pitchFamily="18" charset="0"/>
                <a:cs typeface="Times New Roman" panose="02020603050405020304" pitchFamily="18" charset="0"/>
              </a:rPr>
              <a:t>и подъемными механизмами должно, согласно </a:t>
            </a:r>
            <a:r>
              <a:rPr lang="ru-RU" sz="1400" dirty="0" smtClean="0">
                <a:latin typeface="Times New Roman" panose="02020603050405020304" pitchFamily="18" charset="0"/>
                <a:cs typeface="Times New Roman" panose="02020603050405020304" pitchFamily="18" charset="0"/>
              </a:rPr>
              <a:t>конвенции </a:t>
            </a:r>
            <a:r>
              <a:rPr lang="ru-RU" sz="1400" dirty="0">
                <a:latin typeface="Times New Roman" panose="02020603050405020304" pitchFamily="18" charset="0"/>
                <a:cs typeface="Times New Roman" panose="02020603050405020304" pitchFamily="18" charset="0"/>
              </a:rPr>
              <a:t>СОЛАС, обеспечивать безопасный спуск обслуживаемых </a:t>
            </a:r>
            <a:r>
              <a:rPr lang="ru-RU" sz="1400" dirty="0" smtClean="0">
                <a:latin typeface="Times New Roman" panose="02020603050405020304" pitchFamily="18" charset="0"/>
                <a:cs typeface="Times New Roman" panose="02020603050405020304" pitchFamily="18" charset="0"/>
              </a:rPr>
              <a:t>спусковым </a:t>
            </a:r>
            <a:r>
              <a:rPr lang="ru-RU" sz="1400" dirty="0">
                <a:latin typeface="Times New Roman" panose="02020603050405020304" pitchFamily="18" charset="0"/>
                <a:cs typeface="Times New Roman" panose="02020603050405020304" pitchFamily="18" charset="0"/>
              </a:rPr>
              <a:t>устройством спасательных средств, либо дежурной </a:t>
            </a:r>
            <a:r>
              <a:rPr lang="ru-RU" sz="1400" dirty="0" smtClean="0">
                <a:latin typeface="Times New Roman" panose="02020603050405020304" pitchFamily="18" charset="0"/>
                <a:cs typeface="Times New Roman" panose="02020603050405020304" pitchFamily="18" charset="0"/>
              </a:rPr>
              <a:t>шлюпки с </a:t>
            </a:r>
            <a:r>
              <a:rPr lang="ru-RU" sz="1400" dirty="0">
                <a:latin typeface="Times New Roman" panose="02020603050405020304" pitchFamily="18" charset="0"/>
                <a:cs typeface="Times New Roman" panose="02020603050405020304" pitchFamily="18" charset="0"/>
              </a:rPr>
              <a:t>их полным снаряжением, полным количеством людей, или без </a:t>
            </a:r>
            <a:r>
              <a:rPr lang="ru-RU" sz="1400" dirty="0" smtClean="0">
                <a:latin typeface="Times New Roman" panose="02020603050405020304" pitchFamily="18" charset="0"/>
                <a:cs typeface="Times New Roman" panose="02020603050405020304" pitchFamily="18" charset="0"/>
              </a:rPr>
              <a:t>людей </a:t>
            </a:r>
            <a:r>
              <a:rPr lang="ru-RU" sz="1400" dirty="0">
                <a:latin typeface="Times New Roman" panose="02020603050405020304" pitchFamily="18" charset="0"/>
                <a:cs typeface="Times New Roman" panose="02020603050405020304" pitchFamily="18" charset="0"/>
              </a:rPr>
              <a:t>при дифференте до 10° и крене до 20° на любой борт.</a:t>
            </a:r>
          </a:p>
          <a:p>
            <a:r>
              <a:rPr lang="ru-RU" sz="1400" dirty="0">
                <a:latin typeface="Times New Roman" panose="02020603050405020304" pitchFamily="18" charset="0"/>
                <a:cs typeface="Times New Roman" panose="02020603050405020304" pitchFamily="18" charset="0"/>
              </a:rPr>
              <a:t>На нефтяных танкерах, танкерах-</a:t>
            </a:r>
            <a:r>
              <a:rPr lang="ru-RU" sz="1400" dirty="0" err="1">
                <a:latin typeface="Times New Roman" panose="02020603050405020304" pitchFamily="18" charset="0"/>
                <a:cs typeface="Times New Roman" panose="02020603050405020304" pitchFamily="18" charset="0"/>
              </a:rPr>
              <a:t>химовозах</a:t>
            </a:r>
            <a:r>
              <a:rPr lang="ru-RU" sz="1400" dirty="0">
                <a:latin typeface="Times New Roman" panose="02020603050405020304" pitchFamily="18" charset="0"/>
                <a:cs typeface="Times New Roman" panose="02020603050405020304" pitchFamily="18" charset="0"/>
              </a:rPr>
              <a:t> и </a:t>
            </a:r>
            <a:r>
              <a:rPr lang="ru-RU" sz="1400" dirty="0" err="1">
                <a:latin typeface="Times New Roman" panose="02020603050405020304" pitchFamily="18" charset="0"/>
                <a:cs typeface="Times New Roman" panose="02020603050405020304" pitchFamily="18" charset="0"/>
              </a:rPr>
              <a:t>газовозах</a:t>
            </a:r>
            <a:r>
              <a:rPr lang="ru-RU" sz="1400" dirty="0">
                <a:latin typeface="Times New Roman" panose="02020603050405020304" pitchFamily="18" charset="0"/>
                <a:cs typeface="Times New Roman" panose="02020603050405020304" pitchFamily="18" charset="0"/>
              </a:rPr>
              <a:t> с </a:t>
            </a:r>
            <a:r>
              <a:rPr lang="ru-RU" sz="1400" dirty="0" smtClean="0">
                <a:latin typeface="Times New Roman" panose="02020603050405020304" pitchFamily="18" charset="0"/>
                <a:cs typeface="Times New Roman" panose="02020603050405020304" pitchFamily="18" charset="0"/>
              </a:rPr>
              <a:t>конечным углом </a:t>
            </a:r>
            <a:r>
              <a:rPr lang="ru-RU" sz="1400" dirty="0">
                <a:latin typeface="Times New Roman" panose="02020603050405020304" pitchFamily="18" charset="0"/>
                <a:cs typeface="Times New Roman" panose="02020603050405020304" pitchFamily="18" charset="0"/>
              </a:rPr>
              <a:t>крена более 20° (рассчитанного согласно Правилам </a:t>
            </a:r>
            <a:r>
              <a:rPr lang="ru-RU" sz="1400" dirty="0" smtClean="0">
                <a:latin typeface="Times New Roman" panose="02020603050405020304" pitchFamily="18" charset="0"/>
                <a:cs typeface="Times New Roman" panose="02020603050405020304" pitchFamily="18" charset="0"/>
              </a:rPr>
              <a:t>Регистра</a:t>
            </a:r>
            <a:r>
              <a:rPr lang="ru-RU" sz="1400" dirty="0">
                <a:latin typeface="Times New Roman" panose="02020603050405020304" pitchFamily="18" charset="0"/>
                <a:cs typeface="Times New Roman" panose="02020603050405020304" pitchFamily="18" charset="0"/>
              </a:rPr>
              <a:t>) спусковые устройства должны обеспечить спуск </a:t>
            </a:r>
            <a:r>
              <a:rPr lang="ru-RU" sz="1400" dirty="0" smtClean="0">
                <a:latin typeface="Times New Roman" panose="02020603050405020304" pitchFamily="18" charset="0"/>
                <a:cs typeface="Times New Roman" panose="02020603050405020304" pitchFamily="18" charset="0"/>
              </a:rPr>
              <a:t>спасательных шлюпок </a:t>
            </a:r>
            <a:r>
              <a:rPr lang="ru-RU" sz="1400" dirty="0">
                <a:latin typeface="Times New Roman" panose="02020603050405020304" pitchFamily="18" charset="0"/>
                <a:cs typeface="Times New Roman" panose="02020603050405020304" pitchFamily="18" charset="0"/>
              </a:rPr>
              <a:t>при этом конечном угле крена с накрененного борта.</a:t>
            </a:r>
          </a:p>
          <a:p>
            <a:r>
              <a:rPr lang="ru-RU" sz="1400" dirty="0">
                <a:latin typeface="Times New Roman" panose="02020603050405020304" pitchFamily="18" charset="0"/>
                <a:cs typeface="Times New Roman" panose="02020603050405020304" pitchFamily="18" charset="0"/>
              </a:rPr>
              <a:t>Спусковые устройства спасательных средств и дежурных </a:t>
            </a:r>
            <a:r>
              <a:rPr lang="ru-RU" sz="1400" dirty="0" smtClean="0">
                <a:latin typeface="Times New Roman" panose="02020603050405020304" pitchFamily="18" charset="0"/>
                <a:cs typeface="Times New Roman" panose="02020603050405020304" pitchFamily="18" charset="0"/>
              </a:rPr>
              <a:t>шлюпок </a:t>
            </a:r>
            <a:r>
              <a:rPr lang="ru-RU" sz="1400" dirty="0">
                <a:latin typeface="Times New Roman" panose="02020603050405020304" pitchFamily="18" charset="0"/>
                <a:cs typeface="Times New Roman" panose="02020603050405020304" pitchFamily="18" charset="0"/>
              </a:rPr>
              <a:t>должны срабатывать от сил гравитации, т. е. сил, не </a:t>
            </a:r>
            <a:r>
              <a:rPr lang="ru-RU" sz="1400" dirty="0" smtClean="0">
                <a:latin typeface="Times New Roman" panose="02020603050405020304" pitchFamily="18" charset="0"/>
                <a:cs typeface="Times New Roman" panose="02020603050405020304" pitchFamily="18" charset="0"/>
              </a:rPr>
              <a:t>зависимых от </a:t>
            </a:r>
            <a:r>
              <a:rPr lang="ru-RU" sz="1400" dirty="0">
                <a:latin typeface="Times New Roman" panose="02020603050405020304" pitchFamily="18" charset="0"/>
                <a:cs typeface="Times New Roman" panose="02020603050405020304" pitchFamily="18" charset="0"/>
              </a:rPr>
              <a:t>судового источника энергии.</a:t>
            </a:r>
          </a:p>
          <a:p>
            <a:r>
              <a:rPr lang="ru-RU" sz="1400" dirty="0">
                <a:latin typeface="Times New Roman" panose="02020603050405020304" pitchFamily="18" charset="0"/>
                <a:cs typeface="Times New Roman" panose="02020603050405020304" pitchFamily="18" charset="0"/>
              </a:rPr>
              <a:t>Спусковой механизм должен быть устроен так, чтобы он </a:t>
            </a:r>
            <a:r>
              <a:rPr lang="ru-RU" sz="1400" dirty="0" smtClean="0">
                <a:latin typeface="Times New Roman" panose="02020603050405020304" pitchFamily="18" charset="0"/>
                <a:cs typeface="Times New Roman" panose="02020603050405020304" pitchFamily="18" charset="0"/>
              </a:rPr>
              <a:t>мог Приводиться в </a:t>
            </a:r>
            <a:r>
              <a:rPr lang="ru-RU" sz="1400" dirty="0">
                <a:latin typeface="Times New Roman" panose="02020603050405020304" pitchFamily="18" charset="0"/>
                <a:cs typeface="Times New Roman" panose="02020603050405020304" pitchFamily="18" charset="0"/>
              </a:rPr>
              <a:t>действие одним человеком с места, </a:t>
            </a:r>
            <a:r>
              <a:rPr lang="ru-RU" sz="1400" dirty="0" smtClean="0">
                <a:latin typeface="Times New Roman" panose="02020603050405020304" pitchFamily="18" charset="0"/>
                <a:cs typeface="Times New Roman" panose="02020603050405020304" pitchFamily="18" charset="0"/>
              </a:rPr>
              <a:t>расположенного на </a:t>
            </a:r>
            <a:r>
              <a:rPr lang="ru-RU" sz="1400" dirty="0">
                <a:latin typeface="Times New Roman" panose="02020603050405020304" pitchFamily="18" charset="0"/>
                <a:cs typeface="Times New Roman" panose="02020603050405020304" pitchFamily="18" charset="0"/>
              </a:rPr>
              <a:t>палубе судна, а также со спасательного средства либо </a:t>
            </a:r>
            <a:r>
              <a:rPr lang="ru-RU" sz="1400" dirty="0" smtClean="0">
                <a:latin typeface="Times New Roman" panose="02020603050405020304" pitchFamily="18" charset="0"/>
                <a:cs typeface="Times New Roman" panose="02020603050405020304" pitchFamily="18" charset="0"/>
              </a:rPr>
              <a:t>дежурной шлюпки</a:t>
            </a:r>
            <a:r>
              <a:rPr lang="ru-RU" sz="1400" dirty="0">
                <a:latin typeface="Times New Roman" panose="02020603050405020304" pitchFamily="18" charset="0"/>
                <a:cs typeface="Times New Roman" panose="02020603050405020304" pitchFamily="18" charset="0"/>
              </a:rPr>
              <a:t>. Находящийся на палубе человек, управляющий </a:t>
            </a:r>
            <a:r>
              <a:rPr lang="ru-RU" sz="1400" dirty="0" smtClean="0">
                <a:latin typeface="Times New Roman" panose="02020603050405020304" pitchFamily="18" charset="0"/>
                <a:cs typeface="Times New Roman" panose="02020603050405020304" pitchFamily="18" charset="0"/>
              </a:rPr>
              <a:t>спусковым механизмом</a:t>
            </a:r>
            <a:r>
              <a:rPr lang="ru-RU" sz="1400" dirty="0">
                <a:latin typeface="Times New Roman" panose="02020603050405020304" pitchFamily="18" charset="0"/>
                <a:cs typeface="Times New Roman" panose="02020603050405020304" pitchFamily="18" charset="0"/>
              </a:rPr>
              <a:t>, должен видеть спускаемые спасательные </a:t>
            </a:r>
            <a:r>
              <a:rPr lang="ru-RU" sz="1400" dirty="0" smtClean="0">
                <a:latin typeface="Times New Roman" panose="02020603050405020304" pitchFamily="18" charset="0"/>
                <a:cs typeface="Times New Roman" panose="02020603050405020304" pitchFamily="18" charset="0"/>
              </a:rPr>
              <a:t>средства либо дежурную </a:t>
            </a:r>
            <a:r>
              <a:rPr lang="ru-RU" sz="1400" dirty="0">
                <a:latin typeface="Times New Roman" panose="02020603050405020304" pitchFamily="18" charset="0"/>
                <a:cs typeface="Times New Roman" panose="02020603050405020304" pitchFamily="18" charset="0"/>
              </a:rPr>
              <a:t>шлюпку.</a:t>
            </a:r>
          </a:p>
          <a:p>
            <a:r>
              <a:rPr lang="ru-RU" sz="1400" dirty="0">
                <a:latin typeface="Times New Roman" panose="02020603050405020304" pitchFamily="18" charset="0"/>
                <a:cs typeface="Times New Roman" panose="02020603050405020304" pitchFamily="18" charset="0"/>
              </a:rPr>
              <a:t>Конструкция каждого спускового устройства должна быть </a:t>
            </a:r>
            <a:r>
              <a:rPr lang="ru-RU" sz="1400" dirty="0" smtClean="0">
                <a:latin typeface="Times New Roman" panose="02020603050405020304" pitchFamily="18" charset="0"/>
                <a:cs typeface="Times New Roman" panose="02020603050405020304" pitchFamily="18" charset="0"/>
              </a:rPr>
              <a:t>такой, чтобы </a:t>
            </a:r>
            <a:r>
              <a:rPr lang="ru-RU" sz="1400" dirty="0">
                <a:latin typeface="Times New Roman" panose="02020603050405020304" pitchFamily="18" charset="0"/>
                <a:cs typeface="Times New Roman" panose="02020603050405020304" pitchFamily="18" charset="0"/>
              </a:rPr>
              <a:t>оно требовало минимального текущего технического обслуживания.</a:t>
            </a:r>
          </a:p>
          <a:p>
            <a:r>
              <a:rPr lang="ru-RU" sz="1400" dirty="0">
                <a:latin typeface="Times New Roman" panose="02020603050405020304" pitchFamily="18" charset="0"/>
                <a:cs typeface="Times New Roman" panose="02020603050405020304" pitchFamily="18" charset="0"/>
              </a:rPr>
              <a:t>Все части, требующие регулярного технического </a:t>
            </a:r>
            <a:r>
              <a:rPr lang="ru-RU" sz="1400" dirty="0" smtClean="0">
                <a:latin typeface="Times New Roman" panose="02020603050405020304" pitchFamily="18" charset="0"/>
                <a:cs typeface="Times New Roman" panose="02020603050405020304" pitchFamily="18" charset="0"/>
              </a:rPr>
              <a:t>обслуживания </a:t>
            </a:r>
            <a:r>
              <a:rPr lang="ru-RU" sz="1400" dirty="0">
                <a:latin typeface="Times New Roman" panose="02020603050405020304" pitchFamily="18" charset="0"/>
                <a:cs typeface="Times New Roman" panose="02020603050405020304" pitchFamily="18" charset="0"/>
              </a:rPr>
              <a:t>со стороны экипажа судна, должны быть легко </a:t>
            </a:r>
            <a:r>
              <a:rPr lang="ru-RU" sz="1400" dirty="0" smtClean="0">
                <a:latin typeface="Times New Roman" panose="02020603050405020304" pitchFamily="18" charset="0"/>
                <a:cs typeface="Times New Roman" panose="02020603050405020304" pitchFamily="18" charset="0"/>
              </a:rPr>
              <a:t>доступными, а </a:t>
            </a:r>
            <a:r>
              <a:rPr lang="ru-RU" sz="1400" dirty="0">
                <a:latin typeface="Times New Roman" panose="02020603050405020304" pitchFamily="18" charset="0"/>
                <a:cs typeface="Times New Roman" panose="02020603050405020304" pitchFamily="18" charset="0"/>
              </a:rPr>
              <a:t>их обслуживание — легко выполнимым.</a:t>
            </a:r>
          </a:p>
          <a:p>
            <a:r>
              <a:rPr lang="ru-RU" sz="1400" dirty="0">
                <a:latin typeface="Times New Roman" panose="02020603050405020304" pitchFamily="18" charset="0"/>
                <a:cs typeface="Times New Roman" panose="02020603050405020304" pitchFamily="18" charset="0"/>
              </a:rPr>
              <a:t>Для подъема каждого спасательного средства и дежурной </a:t>
            </a:r>
            <a:r>
              <a:rPr lang="ru-RU" sz="1400" dirty="0" smtClean="0">
                <a:latin typeface="Times New Roman" panose="02020603050405020304" pitchFamily="18" charset="0"/>
                <a:cs typeface="Times New Roman" panose="02020603050405020304" pitchFamily="18" charset="0"/>
              </a:rPr>
              <a:t>шлюпки </a:t>
            </a:r>
            <a:r>
              <a:rPr lang="ru-RU" sz="1400" dirty="0">
                <a:latin typeface="Times New Roman" panose="02020603050405020304" pitchFamily="18" charset="0"/>
                <a:cs typeface="Times New Roman" panose="02020603050405020304" pitchFamily="18" charset="0"/>
              </a:rPr>
              <a:t>должен быть предусмотрен эффективный ручной привод. </a:t>
            </a:r>
            <a:r>
              <a:rPr lang="ru-RU" sz="1400" dirty="0" smtClean="0">
                <a:latin typeface="Times New Roman" panose="02020603050405020304" pitchFamily="18" charset="0"/>
                <a:cs typeface="Times New Roman" panose="02020603050405020304" pitchFamily="18" charset="0"/>
              </a:rPr>
              <a:t>Рукоятки </a:t>
            </a:r>
            <a:r>
              <a:rPr lang="ru-RU" sz="1400" dirty="0">
                <a:latin typeface="Times New Roman" panose="02020603050405020304" pitchFamily="18" charset="0"/>
                <a:cs typeface="Times New Roman" panose="02020603050405020304" pitchFamily="18" charset="0"/>
              </a:rPr>
              <a:t>или маховики ручного привода не должны вращаться под действием</a:t>
            </a:r>
          </a:p>
          <a:p>
            <a:r>
              <a:rPr lang="ru-RU" sz="1400" dirty="0">
                <a:latin typeface="Times New Roman" panose="02020603050405020304" pitchFamily="18" charset="0"/>
                <a:cs typeface="Times New Roman" panose="02020603050405020304" pitchFamily="18" charset="0"/>
              </a:rPr>
              <a:t>движущихся частей лебедки при спуске спасательного </a:t>
            </a:r>
            <a:r>
              <a:rPr lang="ru-RU" sz="1400" dirty="0" smtClean="0">
                <a:latin typeface="Times New Roman" panose="02020603050405020304" pitchFamily="18" charset="0"/>
                <a:cs typeface="Times New Roman" panose="02020603050405020304" pitchFamily="18" charset="0"/>
              </a:rPr>
              <a:t>средства либо </a:t>
            </a:r>
            <a:r>
              <a:rPr lang="ru-RU" sz="1400" dirty="0">
                <a:latin typeface="Times New Roman" panose="02020603050405020304" pitchFamily="18" charset="0"/>
                <a:cs typeface="Times New Roman" panose="02020603050405020304" pitchFamily="18" charset="0"/>
              </a:rPr>
              <a:t>дежурной шлюпки или при подъеме их с помощью механического</a:t>
            </a:r>
          </a:p>
          <a:p>
            <a:r>
              <a:rPr lang="ru-RU" sz="1400" dirty="0">
                <a:latin typeface="Times New Roman" panose="02020603050405020304" pitchFamily="18" charset="0"/>
                <a:cs typeface="Times New Roman" panose="02020603050405020304" pitchFamily="18" charset="0"/>
              </a:rPr>
              <a:t>привода</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1312596"/>
            <a:ext cx="6480720" cy="5324535"/>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Условные </a:t>
            </a:r>
            <a:r>
              <a:rPr lang="ru-RU" b="1" dirty="0" smtClean="0">
                <a:latin typeface="Times New Roman" panose="02020603050405020304" pitchFamily="18" charset="0"/>
                <a:cs typeface="Times New Roman" panose="02020603050405020304" pitchFamily="18" charset="0"/>
              </a:rPr>
              <a:t>обозначения</a:t>
            </a:r>
            <a:endParaRPr lang="en-US" b="1" dirty="0" smtClean="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МК Солас-74- Международная конвенция по охране человеческой жизни на море.</a:t>
            </a:r>
          </a:p>
          <a:p>
            <a:r>
              <a:rPr lang="ru-RU" sz="1600" dirty="0">
                <a:latin typeface="Times New Roman" panose="02020603050405020304" pitchFamily="18" charset="0"/>
                <a:cs typeface="Times New Roman" panose="02020603050405020304" pitchFamily="18" charset="0"/>
              </a:rPr>
              <a:t>МК </a:t>
            </a:r>
            <a:r>
              <a:rPr lang="ru-RU" sz="1600" dirty="0" err="1">
                <a:latin typeface="Times New Roman" panose="02020603050405020304" pitchFamily="18" charset="0"/>
                <a:cs typeface="Times New Roman" panose="02020603050405020304" pitchFamily="18" charset="0"/>
              </a:rPr>
              <a:t>Марпол</a:t>
            </a:r>
            <a:r>
              <a:rPr lang="ru-RU" sz="1600" dirty="0">
                <a:latin typeface="Times New Roman" panose="02020603050405020304" pitchFamily="18" charset="0"/>
                <a:cs typeface="Times New Roman" panose="02020603050405020304" pitchFamily="18" charset="0"/>
              </a:rPr>
              <a:t>- Международная конвенция по предотвращению загрязнения моря с судов</a:t>
            </a:r>
          </a:p>
          <a:p>
            <a:r>
              <a:rPr lang="ru-RU" sz="1600" dirty="0">
                <a:latin typeface="Times New Roman" panose="02020603050405020304" pitchFamily="18" charset="0"/>
                <a:cs typeface="Times New Roman" panose="02020603050405020304" pitchFamily="18" charset="0"/>
              </a:rPr>
              <a:t>МК ОСПС- Международный кодекс по охране судов и портовых средств.</a:t>
            </a:r>
          </a:p>
          <a:p>
            <a:r>
              <a:rPr lang="ru-RU" sz="1600" dirty="0">
                <a:latin typeface="Times New Roman" panose="02020603050405020304" pitchFamily="18" charset="0"/>
                <a:cs typeface="Times New Roman" panose="02020603050405020304" pitchFamily="18" charset="0"/>
              </a:rPr>
              <a:t>МК ПДМНВ- </a:t>
            </a:r>
            <a:r>
              <a:rPr lang="ru-RU" sz="1600" dirty="0" err="1">
                <a:latin typeface="Times New Roman" panose="02020603050405020304" pitchFamily="18" charset="0"/>
                <a:cs typeface="Times New Roman" panose="02020603050405020304" pitchFamily="18" charset="0"/>
              </a:rPr>
              <a:t>Междунродный</a:t>
            </a:r>
            <a:r>
              <a:rPr lang="ru-RU" sz="1600" dirty="0">
                <a:latin typeface="Times New Roman" panose="02020603050405020304" pitchFamily="18" charset="0"/>
                <a:cs typeface="Times New Roman" panose="02020603050405020304" pitchFamily="18" charset="0"/>
              </a:rPr>
              <a:t> кодекс по </a:t>
            </a:r>
            <a:r>
              <a:rPr lang="ru-RU" sz="1600" dirty="0" err="1">
                <a:latin typeface="Times New Roman" panose="02020603050405020304" pitchFamily="18" charset="0"/>
                <a:cs typeface="Times New Roman" panose="02020603050405020304" pitchFamily="18" charset="0"/>
              </a:rPr>
              <a:t>дипломированию</a:t>
            </a:r>
            <a:r>
              <a:rPr lang="ru-RU" sz="1600" dirty="0">
                <a:latin typeface="Times New Roman" panose="02020603050405020304" pitchFamily="18" charset="0"/>
                <a:cs typeface="Times New Roman" panose="02020603050405020304" pitchFamily="18" charset="0"/>
              </a:rPr>
              <a:t> моряков и несению вахты.</a:t>
            </a:r>
          </a:p>
          <a:p>
            <a:r>
              <a:rPr lang="ru-RU" sz="1600" dirty="0">
                <a:latin typeface="Times New Roman" panose="02020603050405020304" pitchFamily="18" charset="0"/>
                <a:cs typeface="Times New Roman" panose="02020603050405020304" pitchFamily="18" charset="0"/>
              </a:rPr>
              <a:t>НБЖС- Наставление по борьбе за </a:t>
            </a:r>
            <a:r>
              <a:rPr lang="ru-RU" sz="1600" dirty="0" err="1">
                <a:latin typeface="Times New Roman" panose="02020603050405020304" pitchFamily="18" charset="0"/>
                <a:cs typeface="Times New Roman" panose="02020603050405020304" pitchFamily="18" charset="0"/>
              </a:rPr>
              <a:t>живучесиь</a:t>
            </a:r>
            <a:r>
              <a:rPr lang="ru-RU" sz="1600" dirty="0">
                <a:latin typeface="Times New Roman" panose="02020603050405020304" pitchFamily="18" charset="0"/>
                <a:cs typeface="Times New Roman" panose="02020603050405020304" pitchFamily="18" charset="0"/>
              </a:rPr>
              <a:t> судна.</a:t>
            </a:r>
          </a:p>
          <a:p>
            <a:r>
              <a:rPr lang="ru-RU" sz="1600" dirty="0">
                <a:latin typeface="Times New Roman" panose="02020603050405020304" pitchFamily="18" charset="0"/>
                <a:cs typeface="Times New Roman" panose="02020603050405020304" pitchFamily="18" charset="0"/>
              </a:rPr>
              <a:t>ПСН – Плот спасательный надувной.</a:t>
            </a:r>
          </a:p>
          <a:p>
            <a:r>
              <a:rPr lang="ru-RU" sz="1600" dirty="0">
                <a:latin typeface="Times New Roman" panose="02020603050405020304" pitchFamily="18" charset="0"/>
                <a:cs typeface="Times New Roman" panose="02020603050405020304" pitchFamily="18" charset="0"/>
              </a:rPr>
              <a:t>ПРАС – 09  - Правила расследования аварийных случаев.</a:t>
            </a:r>
          </a:p>
          <a:p>
            <a:r>
              <a:rPr lang="ru-RU" sz="1600" dirty="0">
                <a:latin typeface="Times New Roman" panose="02020603050405020304" pitchFamily="18" charset="0"/>
                <a:cs typeface="Times New Roman" panose="02020603050405020304" pitchFamily="18" charset="0"/>
              </a:rPr>
              <a:t>МК LSA – Международный кодекс по судовым спасательным средствам.</a:t>
            </a:r>
          </a:p>
          <a:p>
            <a:r>
              <a:rPr lang="ru-RU" sz="1600" dirty="0">
                <a:latin typeface="Times New Roman" panose="02020603050405020304" pitchFamily="18" charset="0"/>
                <a:cs typeface="Times New Roman" panose="02020603050405020304" pitchFamily="18" charset="0"/>
              </a:rPr>
              <a:t>МКУБ – Международный кодекс по управлению безопасной эксплуатацией судов и предотвращению загрязнения моря.</a:t>
            </a:r>
          </a:p>
          <a:p>
            <a:r>
              <a:rPr lang="ru-RU" sz="1600" dirty="0">
                <a:latin typeface="Times New Roman" panose="02020603050405020304" pitchFamily="18" charset="0"/>
                <a:cs typeface="Times New Roman" panose="02020603050405020304" pitchFamily="18" charset="0"/>
              </a:rPr>
              <a:t>СУБ – Система управления безопасностью.</a:t>
            </a:r>
          </a:p>
          <a:p>
            <a:r>
              <a:rPr lang="ru-RU" sz="1600" dirty="0">
                <a:latin typeface="Times New Roman" panose="02020603050405020304" pitchFamily="18" charset="0"/>
                <a:cs typeface="Times New Roman" panose="02020603050405020304" pitchFamily="18" charset="0"/>
              </a:rPr>
              <a:t>ССС – Судовые спасательные средства.</a:t>
            </a:r>
          </a:p>
          <a:p>
            <a:r>
              <a:rPr lang="ru-RU" sz="1600" dirty="0">
                <a:latin typeface="Times New Roman" panose="02020603050405020304" pitchFamily="18" charset="0"/>
                <a:cs typeface="Times New Roman" panose="02020603050405020304" pitchFamily="18" charset="0"/>
              </a:rPr>
              <a:t>АС – Аварийный случай.</a:t>
            </a:r>
          </a:p>
          <a:p>
            <a:r>
              <a:rPr lang="ru-RU" sz="1600" dirty="0">
                <a:latin typeface="Times New Roman" panose="02020603050405020304" pitchFamily="18" charset="0"/>
                <a:cs typeface="Times New Roman" panose="02020603050405020304" pitchFamily="18" charset="0"/>
              </a:rPr>
              <a:t>КТМ – Кодекс торгового мореплавания.</a:t>
            </a:r>
          </a:p>
        </p:txBody>
      </p:sp>
    </p:spTree>
    <p:extLst>
      <p:ext uri="{BB962C8B-B14F-4D97-AF65-F5344CB8AC3E}">
        <p14:creationId xmlns:p14="http://schemas.microsoft.com/office/powerpoint/2010/main" val="18535293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552728" cy="6801862"/>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ГЛАВА 5. Нарушение водонепроницаемости судна. Борьба экипажа</a:t>
            </a:r>
          </a:p>
          <a:p>
            <a:r>
              <a:rPr lang="ru-RU" sz="1400" b="1" dirty="0">
                <a:latin typeface="Times New Roman" panose="02020603050405020304" pitchFamily="18" charset="0"/>
                <a:cs typeface="Times New Roman" panose="02020603050405020304" pitchFamily="18" charset="0"/>
              </a:rPr>
              <a:t>с водой и паром </a:t>
            </a:r>
            <a:endParaRPr lang="ru-RU" sz="1400" b="1" dirty="0" smtClean="0">
              <a:latin typeface="Times New Roman" panose="02020603050405020304" pitchFamily="18" charset="0"/>
              <a:cs typeface="Times New Roman" panose="02020603050405020304" pitchFamily="18" charset="0"/>
            </a:endParaRPr>
          </a:p>
          <a:p>
            <a:endParaRPr lang="ru-RU" sz="1400" b="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5.1. Обнаружение поступления забортной воды в </a:t>
            </a:r>
            <a:r>
              <a:rPr lang="ru-RU" sz="1400" b="1" dirty="0" smtClean="0">
                <a:latin typeface="Times New Roman" panose="02020603050405020304" pitchFamily="18" charset="0"/>
                <a:cs typeface="Times New Roman" panose="02020603050405020304" pitchFamily="18" charset="0"/>
              </a:rPr>
              <a:t>отсеки </a:t>
            </a:r>
            <a:r>
              <a:rPr lang="ru-RU" sz="1400" b="1" dirty="0">
                <a:latin typeface="Times New Roman" panose="02020603050405020304" pitchFamily="18" charset="0"/>
                <a:cs typeface="Times New Roman" panose="02020603050405020304" pitchFamily="18" charset="0"/>
              </a:rPr>
              <a:t>и распространения ее по судну </a:t>
            </a:r>
          </a:p>
          <a:p>
            <a:endParaRPr lang="ru-RU" sz="1400" b="1" dirty="0" smtClean="0">
              <a:latin typeface="Times New Roman" panose="02020603050405020304" pitchFamily="18" charset="0"/>
              <a:cs typeface="Times New Roman" panose="02020603050405020304" pitchFamily="18" charset="0"/>
            </a:endParaRPr>
          </a:p>
          <a:p>
            <a:r>
              <a:rPr lang="ru-RU" sz="1400" b="1" dirty="0"/>
              <a:t>Способы обнаружения. </a:t>
            </a:r>
            <a:r>
              <a:rPr lang="ru-RU" sz="1400" dirty="0"/>
              <a:t>Один из факторов, влияющих на успех</a:t>
            </a:r>
          </a:p>
          <a:p>
            <a:r>
              <a:rPr lang="ru-RU" sz="1400" dirty="0"/>
              <a:t>в борьбе за непотопляемость, — своевременное обнаружение поступления</a:t>
            </a:r>
          </a:p>
          <a:p>
            <a:r>
              <a:rPr lang="ru-RU" sz="1400" dirty="0"/>
              <a:t>забортной воды в отсеки и ее распространения по судну. </a:t>
            </a:r>
            <a:r>
              <a:rPr lang="ru-RU" sz="1400" dirty="0" smtClean="0"/>
              <a:t>Это возможно </a:t>
            </a:r>
            <a:r>
              <a:rPr lang="ru-RU" sz="1400" dirty="0"/>
              <a:t>обеспечить:</a:t>
            </a:r>
          </a:p>
          <a:p>
            <a:r>
              <a:rPr lang="ru-RU" sz="1400" dirty="0"/>
              <a:t>– ходовыми вахтами, если они несутся в отсеке;</a:t>
            </a:r>
          </a:p>
          <a:p>
            <a:r>
              <a:rPr lang="ru-RU" sz="1400" dirty="0"/>
              <a:t>– автоматическими указателями уровней жидкости, если они</a:t>
            </a:r>
          </a:p>
          <a:p>
            <a:r>
              <a:rPr lang="ru-RU" sz="1400" dirty="0"/>
              <a:t>установлены в отсеках и не вышли из строя в результате повреждений</a:t>
            </a:r>
          </a:p>
          <a:p>
            <a:r>
              <a:rPr lang="ru-RU" sz="1400" dirty="0"/>
              <a:t>корпуса;</a:t>
            </a:r>
          </a:p>
          <a:p>
            <a:r>
              <a:rPr lang="ru-RU" sz="1400" dirty="0"/>
              <a:t>– регулярностью замеров воды в льялах;</a:t>
            </a:r>
          </a:p>
          <a:p>
            <a:r>
              <a:rPr lang="ru-RU" sz="1400" dirty="0"/>
              <a:t>– действиями членов экипажа, находящихся в районе повреждения</a:t>
            </a:r>
          </a:p>
          <a:p>
            <a:r>
              <a:rPr lang="ru-RU" sz="1400" dirty="0"/>
              <a:t>корпуса, судовых систем или забортных закрытий.</a:t>
            </a:r>
          </a:p>
          <a:p>
            <a:r>
              <a:rPr lang="ru-RU" sz="1400" b="1" dirty="0"/>
              <a:t>Признаки поступления воды в отсеки. </a:t>
            </a:r>
            <a:r>
              <a:rPr lang="ru-RU" sz="1400" dirty="0"/>
              <a:t>Вахтенная служба, </a:t>
            </a:r>
            <a:r>
              <a:rPr lang="ru-RU" sz="1400" dirty="0" smtClean="0"/>
              <a:t>несущая </a:t>
            </a:r>
            <a:r>
              <a:rPr lang="ru-RU" sz="1400" dirty="0"/>
              <a:t>ходовую вахту и обеспечивающая управление судном и его </a:t>
            </a:r>
            <a:r>
              <a:rPr lang="ru-RU" sz="1400" dirty="0" smtClean="0"/>
              <a:t>живучесть</a:t>
            </a:r>
            <a:r>
              <a:rPr lang="ru-RU" sz="1400" dirty="0"/>
              <a:t>, или отдельные члены экипажа судна могут </a:t>
            </a:r>
            <a:r>
              <a:rPr lang="ru-RU" sz="1400" dirty="0" smtClean="0"/>
              <a:t>установить поступление</a:t>
            </a:r>
            <a:endParaRPr lang="ru-RU" sz="1400" dirty="0"/>
          </a:p>
          <a:p>
            <a:r>
              <a:rPr lang="ru-RU" sz="1400" dirty="0"/>
              <a:t>забортной воды в соседние отсеки по следующим </a:t>
            </a:r>
            <a:r>
              <a:rPr lang="ru-RU" sz="1400" dirty="0" smtClean="0"/>
              <a:t>основным </a:t>
            </a:r>
            <a:r>
              <a:rPr lang="ru-RU" sz="1400" dirty="0"/>
              <a:t>признакам:</a:t>
            </a:r>
          </a:p>
          <a:p>
            <a:r>
              <a:rPr lang="ru-RU" sz="1400" dirty="0"/>
              <a:t>1) шум поступающей в отсек воды;</a:t>
            </a:r>
          </a:p>
          <a:p>
            <a:r>
              <a:rPr lang="ru-RU" sz="1400" dirty="0"/>
              <a:t>2) фильтрация воды из отсеков через имеющиеся </a:t>
            </a:r>
            <a:r>
              <a:rPr lang="ru-RU" sz="1400" dirty="0" err="1"/>
              <a:t>неплотности</a:t>
            </a:r>
            <a:endParaRPr lang="ru-RU" sz="1400" dirty="0"/>
          </a:p>
          <a:p>
            <a:r>
              <a:rPr lang="ru-RU" sz="1400" dirty="0"/>
              <a:t>в переборках, палубах, платформах, втором дне и в местах </a:t>
            </a:r>
            <a:r>
              <a:rPr lang="ru-RU" sz="1400" dirty="0" smtClean="0"/>
              <a:t>проходов </a:t>
            </a:r>
            <a:r>
              <a:rPr lang="ru-RU" sz="1400" dirty="0"/>
              <a:t>через них трубопроводов и кабелей (через сальники и коробки);</a:t>
            </a:r>
          </a:p>
          <a:p>
            <a:r>
              <a:rPr lang="ru-RU" sz="1400" dirty="0"/>
              <a:t>3) шум воздуха, выходящего через воздушные и измерительные</a:t>
            </a:r>
          </a:p>
          <a:p>
            <a:r>
              <a:rPr lang="ru-RU" sz="1400" dirty="0"/>
              <a:t>трубы, горловины и различные </a:t>
            </a:r>
            <a:r>
              <a:rPr lang="ru-RU" sz="1400" dirty="0" err="1"/>
              <a:t>неплотности</a:t>
            </a:r>
            <a:r>
              <a:rPr lang="ru-RU" sz="1400" dirty="0"/>
              <a:t>;</a:t>
            </a:r>
          </a:p>
          <a:p>
            <a:r>
              <a:rPr lang="ru-RU" sz="1400" dirty="0"/>
              <a:t>4) глухой звук, издаваемый полотном переборки, палубы, </a:t>
            </a:r>
            <a:r>
              <a:rPr lang="ru-RU" sz="1400" dirty="0" smtClean="0"/>
              <a:t>плат формы</a:t>
            </a:r>
            <a:r>
              <a:rPr lang="ru-RU" sz="1400" dirty="0"/>
              <a:t>, второго дна при ударе по нему металлическим предметом;</a:t>
            </a:r>
          </a:p>
          <a:p>
            <a:r>
              <a:rPr lang="ru-RU" sz="1400" dirty="0"/>
              <a:t>5) отпотевание переборок, палуб, платформ, второго дна.</a:t>
            </a:r>
            <a:endParaRPr lang="ru-RU" sz="14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748395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88640" y="334809"/>
            <a:ext cx="6480720" cy="879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52352" rIns="91440" bIns="38088" numCol="1" anchor="ctr" anchorCtr="0" compatLnSpc="1">
            <a:prstTxWarp prst="textNoShape">
              <a:avLst/>
            </a:prstTxWarp>
            <a:spAutoFit/>
          </a:bodyPr>
          <a:lstStyle>
            <a:lvl1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1pPr>
            <a:lvl2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2pPr>
            <a:lvl3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3pPr>
            <a:lvl4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4pPr>
            <a:lvl5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5pPr>
            <a:lvl6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6pPr>
            <a:lvl7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7pPr>
            <a:lvl8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8pPr>
            <a:lvl9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9pPr>
          </a:lstStyle>
          <a:p>
            <a:pPr lvl="1" algn="just">
              <a:spcAft>
                <a:spcPts val="600"/>
              </a:spcAft>
              <a:tabLst>
                <a:tab pos="228600" algn="l"/>
                <a:tab pos="2514600" algn="l"/>
              </a:tabLst>
            </a:pPr>
            <a:r>
              <a:rPr lang="ru-RU" sz="1400" b="1" dirty="0" smtClean="0">
                <a:latin typeface="Times New Roman"/>
                <a:ea typeface="Times New Roman"/>
              </a:rPr>
              <a:t>5.2 </a:t>
            </a:r>
            <a:r>
              <a:rPr lang="en-US" sz="1400" b="1" dirty="0" smtClean="0">
                <a:latin typeface="Times New Roman"/>
                <a:ea typeface="Times New Roman"/>
              </a:rPr>
              <a:t> </a:t>
            </a:r>
            <a:r>
              <a:rPr lang="ru-RU" sz="1400" b="1" dirty="0" smtClean="0">
                <a:latin typeface="Times New Roman"/>
                <a:ea typeface="Times New Roman"/>
              </a:rPr>
              <a:t>Действия </a:t>
            </a:r>
            <a:r>
              <a:rPr lang="ru-RU" sz="1400" b="1" dirty="0">
                <a:latin typeface="Times New Roman"/>
                <a:ea typeface="Times New Roman"/>
              </a:rPr>
              <a:t>экипажа при нарушении водонепроницаемости корпуса</a:t>
            </a:r>
            <a:endParaRPr lang="ru-RU" sz="1400" dirty="0">
              <a:latin typeface="Times New Roman"/>
              <a:ea typeface="Times New Roman"/>
            </a:endParaRPr>
          </a:p>
          <a:p>
            <a:pPr marL="179705" indent="133350" algn="just">
              <a:spcAft>
                <a:spcPts val="60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Своевременное обнаружение поступления забортной воды в отсеки и ее распространения по судну возможно:</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ходовыми вахтами, если они несутся в отсеке;</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автоматическими указателями уровней жидкости, если они установлены в отсеках и не вышли из строя в результате повреждений корпуса;</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регулярностью замеров воды в льялах;</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членами экипажа, находящимися в районе повреждения корпуса, судовых систем или забортных закрытий.</a:t>
            </a:r>
          </a:p>
          <a:p>
            <a:pPr marL="179705" algn="just">
              <a:lnSpc>
                <a:spcPct val="200000"/>
              </a:lnSpc>
              <a:spcAft>
                <a:spcPts val="0"/>
              </a:spcAft>
              <a:tabLst>
                <a:tab pos="2514600" algn="l"/>
              </a:tabLst>
            </a:pPr>
            <a:r>
              <a:rPr lang="ru-RU" sz="1400" dirty="0">
                <a:latin typeface="Times New Roman"/>
                <a:ea typeface="Times New Roman"/>
              </a:rPr>
              <a:t>Ходовыми вахтами или отдельными членами экипажа поступление забортной воды в соседние отсеки может быть установлено по следующим признакам:</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шуму поступающей воды в отсек;</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фильтрации воды из отсеков через имеющиеся </a:t>
            </a:r>
            <a:r>
              <a:rPr lang="ru-RU" sz="1400" dirty="0" err="1">
                <a:latin typeface="Times New Roman"/>
                <a:ea typeface="Times New Roman"/>
              </a:rPr>
              <a:t>неплотности</a:t>
            </a:r>
            <a:r>
              <a:rPr lang="ru-RU" sz="1400" dirty="0">
                <a:latin typeface="Times New Roman"/>
                <a:ea typeface="Times New Roman"/>
              </a:rPr>
              <a:t> в переборках, палубах, платформах, втором дне и в местах проходов через них трубопроводов и кабелей (через сальники и коробки);</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шуму воздуха, выходящего через воздушные и измерительные трубы, горловины и различные </a:t>
            </a:r>
            <a:r>
              <a:rPr lang="ru-RU" sz="1400" dirty="0" err="1">
                <a:latin typeface="Times New Roman"/>
                <a:ea typeface="Times New Roman"/>
              </a:rPr>
              <a:t>неплотности</a:t>
            </a:r>
            <a:r>
              <a:rPr lang="ru-RU" sz="1400" dirty="0">
                <a:latin typeface="Times New Roman"/>
                <a:ea typeface="Times New Roman"/>
              </a:rPr>
              <a:t>;</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глухому звуку, издаваемому полотном переборки, палубы, платформы, второго дна при ударе по нему металлическим предметом;</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отпотеванию переборок, палуб, платформ, второго дна.</a:t>
            </a:r>
          </a:p>
          <a:p>
            <a:pPr marL="179705" algn="just">
              <a:lnSpc>
                <a:spcPct val="200000"/>
              </a:lnSpc>
              <a:spcAft>
                <a:spcPts val="0"/>
              </a:spcAft>
              <a:tabLst>
                <a:tab pos="2514600" algn="l"/>
              </a:tabLst>
            </a:pPr>
            <a:r>
              <a:rPr lang="ru-RU" sz="1400" dirty="0">
                <a:latin typeface="Times New Roman"/>
                <a:ea typeface="Times New Roman"/>
              </a:rPr>
              <a:t>При обнаружении поступления забортной воды в отсеки или распространения ее по судну каждый член экипажа, независимо, находится ли он в составе ходовой вахты или нет, обязан:</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немедленно доложить об этом вахтенному помощнику капитана или вахтенному механику с помощью ближайшего телефона или через посыльного;</a:t>
            </a:r>
          </a:p>
          <a:p>
            <a:pPr marL="342900" lvl="0" indent="-342900" algn="just">
              <a:spcAft>
                <a:spcPts val="0"/>
              </a:spcAft>
              <a:buFont typeface="Symbol"/>
              <a:buChar char=""/>
              <a:tabLst>
                <a:tab pos="408305" algn="l"/>
                <a:tab pos="768985" algn="l"/>
                <a:tab pos="2514600" algn="l"/>
              </a:tabLst>
            </a:pPr>
            <a:r>
              <a:rPr lang="ru-RU" sz="1400" dirty="0">
                <a:latin typeface="Times New Roman"/>
                <a:ea typeface="Times New Roman"/>
              </a:rPr>
              <a:t>не ожидая дальнейших приказаний, вести энергичную борьбу за живучесть судна до прибытия членов экипажа по общесудовой тревоге (уточнить место, размеры и характер повреждений корпуса, приступить к заделке обнаруженной пробоины, если это возможно, всеми имеющимися в данном районе средствами, принять все возможные меры по ограничению распространения воды по судну, приступить при необходимости к подготовке распорных брусьев на водонепроницаемые переборки и закрытия).</a:t>
            </a:r>
            <a:endParaRPr lang="ru-RU" sz="1400" dirty="0">
              <a:effectLst/>
              <a:latin typeface="Times New Roman"/>
              <a:ea typeface="Times New Roman"/>
            </a:endParaRPr>
          </a:p>
        </p:txBody>
      </p:sp>
    </p:spTree>
    <p:extLst>
      <p:ext uri="{BB962C8B-B14F-4D97-AF65-F5344CB8AC3E}">
        <p14:creationId xmlns:p14="http://schemas.microsoft.com/office/powerpoint/2010/main" val="17008631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7755969"/>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5.2.1. Действия каждого члена экипажа «без приказания»</a:t>
            </a:r>
          </a:p>
          <a:p>
            <a:r>
              <a:rPr lang="ru-RU" sz="1200" dirty="0">
                <a:latin typeface="Times New Roman" panose="02020603050405020304" pitchFamily="18" charset="0"/>
                <a:cs typeface="Times New Roman" panose="02020603050405020304" pitchFamily="18" charset="0"/>
              </a:rPr>
              <a:t>При обнаружении поступления забортной воды в отсеки или </a:t>
            </a:r>
            <a:r>
              <a:rPr lang="ru-RU" sz="1200" dirty="0" smtClean="0">
                <a:latin typeface="Times New Roman" panose="02020603050405020304" pitchFamily="18" charset="0"/>
                <a:cs typeface="Times New Roman" panose="02020603050405020304" pitchFamily="18" charset="0"/>
              </a:rPr>
              <a:t>распространения </a:t>
            </a:r>
            <a:r>
              <a:rPr lang="ru-RU" sz="1200" dirty="0">
                <a:latin typeface="Times New Roman" panose="02020603050405020304" pitchFamily="18" charset="0"/>
                <a:cs typeface="Times New Roman" panose="02020603050405020304" pitchFamily="18" charset="0"/>
              </a:rPr>
              <a:t>ее по судну каждый член экипажа, независимо от того,</a:t>
            </a:r>
          </a:p>
          <a:p>
            <a:r>
              <a:rPr lang="ru-RU" sz="1200" dirty="0">
                <a:latin typeface="Times New Roman" panose="02020603050405020304" pitchFamily="18" charset="0"/>
                <a:cs typeface="Times New Roman" panose="02020603050405020304" pitchFamily="18" charset="0"/>
              </a:rPr>
              <a:t>находится ли он в составе ходовой вахты или нет, обязан:</a:t>
            </a:r>
          </a:p>
          <a:p>
            <a:r>
              <a:rPr lang="ru-RU" sz="1200" dirty="0">
                <a:latin typeface="Times New Roman" panose="02020603050405020304" pitchFamily="18" charset="0"/>
                <a:cs typeface="Times New Roman" panose="02020603050405020304" pitchFamily="18" charset="0"/>
              </a:rPr>
              <a:t>1) немедленно доложить об этом вахтенному помощнику </a:t>
            </a:r>
            <a:r>
              <a:rPr lang="ru-RU" sz="1200" dirty="0" smtClean="0">
                <a:latin typeface="Times New Roman" panose="02020603050405020304" pitchFamily="18" charset="0"/>
                <a:cs typeface="Times New Roman" panose="02020603050405020304" pitchFamily="18" charset="0"/>
              </a:rPr>
              <a:t>капитана </a:t>
            </a:r>
            <a:r>
              <a:rPr lang="ru-RU" sz="1200" dirty="0">
                <a:latin typeface="Times New Roman" panose="02020603050405020304" pitchFamily="18" charset="0"/>
                <a:cs typeface="Times New Roman" panose="02020603050405020304" pitchFamily="18" charset="0"/>
              </a:rPr>
              <a:t>или вахтенному механику с помощью ближайшего </a:t>
            </a:r>
            <a:r>
              <a:rPr lang="ru-RU" sz="1200" dirty="0" smtClean="0">
                <a:latin typeface="Times New Roman" panose="02020603050405020304" pitchFamily="18" charset="0"/>
                <a:cs typeface="Times New Roman" panose="02020603050405020304" pitchFamily="18" charset="0"/>
              </a:rPr>
              <a:t>телефона или </a:t>
            </a:r>
            <a:r>
              <a:rPr lang="ru-RU" sz="1200" dirty="0">
                <a:latin typeface="Times New Roman" panose="02020603050405020304" pitchFamily="18" charset="0"/>
                <a:cs typeface="Times New Roman" panose="02020603050405020304" pitchFamily="18" charset="0"/>
              </a:rPr>
              <a:t>через посыльного;</a:t>
            </a:r>
          </a:p>
          <a:p>
            <a:r>
              <a:rPr lang="ru-RU" sz="1200" dirty="0">
                <a:latin typeface="Times New Roman" panose="02020603050405020304" pitchFamily="18" charset="0"/>
                <a:cs typeface="Times New Roman" panose="02020603050405020304" pitchFamily="18" charset="0"/>
              </a:rPr>
              <a:t>2) не ожидая дальнейших приказаний, вести энергичную </a:t>
            </a:r>
            <a:r>
              <a:rPr lang="ru-RU" sz="1200" dirty="0" smtClean="0">
                <a:latin typeface="Times New Roman" panose="02020603050405020304" pitchFamily="18" charset="0"/>
                <a:cs typeface="Times New Roman" panose="02020603050405020304" pitchFamily="18" charset="0"/>
              </a:rPr>
              <a:t>борьбу </a:t>
            </a:r>
            <a:r>
              <a:rPr lang="ru-RU" sz="1200" dirty="0">
                <a:latin typeface="Times New Roman" panose="02020603050405020304" pitchFamily="18" charset="0"/>
                <a:cs typeface="Times New Roman" panose="02020603050405020304" pitchFamily="18" charset="0"/>
              </a:rPr>
              <a:t>за живучесть судна до прибытия членов экипажа по </a:t>
            </a:r>
            <a:r>
              <a:rPr lang="ru-RU" sz="1200" dirty="0" smtClean="0">
                <a:latin typeface="Times New Roman" panose="02020603050405020304" pitchFamily="18" charset="0"/>
                <a:cs typeface="Times New Roman" panose="02020603050405020304" pitchFamily="18" charset="0"/>
              </a:rPr>
              <a:t>общесудовой тревоге</a:t>
            </a:r>
            <a:r>
              <a:rPr lang="ru-RU" sz="1200" dirty="0">
                <a:latin typeface="Times New Roman" panose="02020603050405020304" pitchFamily="18" charset="0"/>
                <a:cs typeface="Times New Roman" panose="02020603050405020304" pitchFamily="18" charset="0"/>
              </a:rPr>
              <a:t>, а именно:</a:t>
            </a:r>
          </a:p>
          <a:p>
            <a:r>
              <a:rPr lang="ru-RU" sz="1200" dirty="0">
                <a:latin typeface="Times New Roman" panose="02020603050405020304" pitchFamily="18" charset="0"/>
                <a:cs typeface="Times New Roman" panose="02020603050405020304" pitchFamily="18" charset="0"/>
              </a:rPr>
              <a:t>– уточнить место, размеры и характер повреждений </a:t>
            </a:r>
            <a:r>
              <a:rPr lang="ru-RU" sz="1200" dirty="0" smtClean="0">
                <a:latin typeface="Times New Roman" panose="02020603050405020304" pitchFamily="18" charset="0"/>
                <a:cs typeface="Times New Roman" panose="02020603050405020304" pitchFamily="18" charset="0"/>
              </a:rPr>
              <a:t>корпуса, приступить </a:t>
            </a:r>
            <a:r>
              <a:rPr lang="ru-RU" sz="1200" dirty="0">
                <a:latin typeface="Times New Roman" panose="02020603050405020304" pitchFamily="18" charset="0"/>
                <a:cs typeface="Times New Roman" panose="02020603050405020304" pitchFamily="18" charset="0"/>
              </a:rPr>
              <a:t>к заделке обнаруженной пробоины, если это </a:t>
            </a:r>
            <a:r>
              <a:rPr lang="ru-RU" sz="1200" dirty="0" smtClean="0">
                <a:latin typeface="Times New Roman" panose="02020603050405020304" pitchFamily="18" charset="0"/>
                <a:cs typeface="Times New Roman" panose="02020603050405020304" pitchFamily="18" charset="0"/>
              </a:rPr>
              <a:t>возможно, всеми </a:t>
            </a:r>
            <a:r>
              <a:rPr lang="ru-RU" sz="1200" dirty="0">
                <a:latin typeface="Times New Roman" panose="02020603050405020304" pitchFamily="18" charset="0"/>
                <a:cs typeface="Times New Roman" panose="02020603050405020304" pitchFamily="18" charset="0"/>
              </a:rPr>
              <a:t>имеющимися средствами;</a:t>
            </a:r>
          </a:p>
          <a:p>
            <a:r>
              <a:rPr lang="ru-RU" sz="1200" dirty="0">
                <a:latin typeface="Times New Roman" panose="02020603050405020304" pitchFamily="18" charset="0"/>
                <a:cs typeface="Times New Roman" panose="02020603050405020304" pitchFamily="18" charset="0"/>
              </a:rPr>
              <a:t>– принять все возможные меры по ограничению </a:t>
            </a:r>
            <a:r>
              <a:rPr lang="ru-RU" sz="1200" dirty="0" smtClean="0">
                <a:latin typeface="Times New Roman" panose="02020603050405020304" pitchFamily="18" charset="0"/>
                <a:cs typeface="Times New Roman" panose="02020603050405020304" pitchFamily="18" charset="0"/>
              </a:rPr>
              <a:t>распространения </a:t>
            </a:r>
            <a:r>
              <a:rPr lang="ru-RU" sz="1200" dirty="0">
                <a:latin typeface="Times New Roman" panose="02020603050405020304" pitchFamily="18" charset="0"/>
                <a:cs typeface="Times New Roman" panose="02020603050405020304" pitchFamily="18" charset="0"/>
              </a:rPr>
              <a:t>воды по судну, приступить при необходимости к подготовке </a:t>
            </a:r>
            <a:r>
              <a:rPr lang="ru-RU" sz="1200" dirty="0" smtClean="0">
                <a:latin typeface="Times New Roman" panose="02020603050405020304" pitchFamily="18" charset="0"/>
                <a:cs typeface="Times New Roman" panose="02020603050405020304" pitchFamily="18" charset="0"/>
              </a:rPr>
              <a:t>распорных </a:t>
            </a:r>
            <a:r>
              <a:rPr lang="ru-RU" sz="1200" dirty="0">
                <a:latin typeface="Times New Roman" panose="02020603050405020304" pitchFamily="18" charset="0"/>
                <a:cs typeface="Times New Roman" panose="02020603050405020304" pitchFamily="18" charset="0"/>
              </a:rPr>
              <a:t>брусьев на водонепроницаемые переборки и закрытия;</a:t>
            </a:r>
          </a:p>
          <a:p>
            <a:r>
              <a:rPr lang="ru-RU" sz="1200" dirty="0">
                <a:latin typeface="Times New Roman" panose="02020603050405020304" pitchFamily="18" charset="0"/>
                <a:cs typeface="Times New Roman" panose="02020603050405020304" pitchFamily="18" charset="0"/>
              </a:rPr>
              <a:t>– подготовить к действию водоотливные средства.</a:t>
            </a:r>
          </a:p>
          <a:p>
            <a:r>
              <a:rPr lang="ru-RU" sz="1200" dirty="0">
                <a:latin typeface="Times New Roman" panose="02020603050405020304" pitchFamily="18" charset="0"/>
                <a:cs typeface="Times New Roman" panose="02020603050405020304" pitchFamily="18" charset="0"/>
              </a:rPr>
              <a:t>Поступление воды внутрь судна может сопровождаться </a:t>
            </a:r>
            <a:r>
              <a:rPr lang="ru-RU" sz="1200" dirty="0" smtClean="0">
                <a:latin typeface="Times New Roman" panose="02020603050405020304" pitchFamily="18" charset="0"/>
                <a:cs typeface="Times New Roman" panose="02020603050405020304" pitchFamily="18" charset="0"/>
              </a:rPr>
              <a:t>короткими </a:t>
            </a:r>
            <a:r>
              <a:rPr lang="ru-RU" sz="1200" dirty="0">
                <a:latin typeface="Times New Roman" panose="02020603050405020304" pitchFamily="18" charset="0"/>
                <a:cs typeface="Times New Roman" panose="02020603050405020304" pitchFamily="18" charset="0"/>
              </a:rPr>
              <a:t>замыканиями электроприборов и возгораниями в </a:t>
            </a:r>
            <a:r>
              <a:rPr lang="ru-RU" sz="1200" dirty="0" smtClean="0">
                <a:latin typeface="Times New Roman" panose="02020603050405020304" pitchFamily="18" charset="0"/>
                <a:cs typeface="Times New Roman" panose="02020603050405020304" pitchFamily="18" charset="0"/>
              </a:rPr>
              <a:t>распределительных </a:t>
            </a:r>
            <a:r>
              <a:rPr lang="ru-RU" sz="1200" dirty="0">
                <a:latin typeface="Times New Roman" panose="02020603050405020304" pitchFamily="18" charset="0"/>
                <a:cs typeface="Times New Roman" panose="02020603050405020304" pitchFamily="18" charset="0"/>
              </a:rPr>
              <a:t>устройствах, отказами в работе технических средств,</a:t>
            </a:r>
          </a:p>
          <a:p>
            <a:r>
              <a:rPr lang="ru-RU" sz="1200" dirty="0">
                <a:latin typeface="Times New Roman" panose="02020603050405020304" pitchFamily="18" charset="0"/>
                <a:cs typeface="Times New Roman" panose="02020603050405020304" pitchFamily="18" charset="0"/>
              </a:rPr>
              <a:t>расположенных как в затопленных, так и смежных </a:t>
            </a:r>
            <a:r>
              <a:rPr lang="ru-RU" sz="1200" dirty="0" smtClean="0">
                <a:latin typeface="Times New Roman" panose="02020603050405020304" pitchFamily="18" charset="0"/>
                <a:cs typeface="Times New Roman" panose="02020603050405020304" pitchFamily="18" charset="0"/>
              </a:rPr>
              <a:t>помещениях, невозможностью </a:t>
            </a:r>
            <a:r>
              <a:rPr lang="ru-RU" sz="1200" dirty="0">
                <a:latin typeface="Times New Roman" panose="02020603050405020304" pitchFamily="18" charset="0"/>
                <a:cs typeface="Times New Roman" panose="02020603050405020304" pitchFamily="18" charset="0"/>
              </a:rPr>
              <a:t>их применения и использования, в том </a:t>
            </a:r>
            <a:r>
              <a:rPr lang="ru-RU" sz="1200" dirty="0" smtClean="0">
                <a:latin typeface="Times New Roman" panose="02020603050405020304" pitchFamily="18" charset="0"/>
                <a:cs typeface="Times New Roman" panose="02020603050405020304" pitchFamily="18" charset="0"/>
              </a:rPr>
              <a:t>числе для </a:t>
            </a:r>
            <a:r>
              <a:rPr lang="ru-RU" sz="1200" dirty="0">
                <a:latin typeface="Times New Roman" panose="02020603050405020304" pitchFamily="18" charset="0"/>
                <a:cs typeface="Times New Roman" panose="02020603050405020304" pitchFamily="18" charset="0"/>
              </a:rPr>
              <a:t>ведения борьбы за живучесть судна. Поэтому необходимо </a:t>
            </a:r>
            <a:r>
              <a:rPr lang="ru-RU" sz="1200" dirty="0" smtClean="0">
                <a:latin typeface="Times New Roman" panose="02020603050405020304" pitchFamily="18" charset="0"/>
                <a:cs typeface="Times New Roman" panose="02020603050405020304" pitchFamily="18" charset="0"/>
              </a:rPr>
              <a:t>прекращение </a:t>
            </a:r>
            <a:r>
              <a:rPr lang="ru-RU" sz="1200" dirty="0">
                <a:latin typeface="Times New Roman" panose="02020603050405020304" pitchFamily="18" charset="0"/>
                <a:cs typeface="Times New Roman" panose="02020603050405020304" pitchFamily="18" charset="0"/>
              </a:rPr>
              <a:t>подачи электроэнергии, пара и топлива на затопленные</a:t>
            </a:r>
          </a:p>
          <a:p>
            <a:r>
              <a:rPr lang="ru-RU" sz="1200" dirty="0">
                <a:latin typeface="Times New Roman" panose="02020603050405020304" pitchFamily="18" charset="0"/>
                <a:cs typeface="Times New Roman" panose="02020603050405020304" pitchFamily="18" charset="0"/>
              </a:rPr>
              <a:t>технические средства</a:t>
            </a:r>
            <a:r>
              <a:rPr lang="ru-RU" sz="1200" dirty="0" smtClean="0">
                <a:latin typeface="Times New Roman" panose="02020603050405020304" pitchFamily="18" charset="0"/>
                <a:cs typeface="Times New Roman" panose="02020603050405020304" pitchFamily="18" charset="0"/>
              </a:rPr>
              <a:t>.</a:t>
            </a:r>
          </a:p>
          <a:p>
            <a:endParaRPr lang="ru-RU" sz="1200" dirty="0">
              <a:latin typeface="Times New Roman" panose="02020603050405020304" pitchFamily="18" charset="0"/>
              <a:cs typeface="Times New Roman" panose="02020603050405020304" pitchFamily="18" charset="0"/>
            </a:endParaRPr>
          </a:p>
          <a:p>
            <a:r>
              <a:rPr lang="ru-RU" sz="1400" b="1" i="1" dirty="0">
                <a:latin typeface="Times New Roman" panose="02020603050405020304" pitchFamily="18" charset="0"/>
                <a:cs typeface="Times New Roman" panose="02020603050405020304" pitchFamily="18" charset="0"/>
              </a:rPr>
              <a:t>5.2.2. Действия аварийных партий</a:t>
            </a:r>
          </a:p>
          <a:p>
            <a:r>
              <a:rPr lang="ru-RU" sz="1400" b="1" i="1" dirty="0">
                <a:latin typeface="Times New Roman" panose="02020603050405020304" pitchFamily="18" charset="0"/>
                <a:cs typeface="Times New Roman" panose="02020603050405020304" pitchFamily="18" charset="0"/>
              </a:rPr>
              <a:t>по обследованию района поступления воды</a:t>
            </a:r>
          </a:p>
          <a:p>
            <a:r>
              <a:rPr lang="ru-RU" sz="1200" dirty="0">
                <a:latin typeface="Times New Roman" panose="02020603050405020304" pitchFamily="18" charset="0"/>
                <a:cs typeface="Times New Roman" panose="02020603050405020304" pitchFamily="18" charset="0"/>
              </a:rPr>
              <a:t>При обнаружении поступления воды объявляется общесудовая</a:t>
            </a:r>
          </a:p>
          <a:p>
            <a:r>
              <a:rPr lang="ru-RU" sz="1200" dirty="0">
                <a:latin typeface="Times New Roman" panose="02020603050405020304" pitchFamily="18" charset="0"/>
                <a:cs typeface="Times New Roman" panose="02020603050405020304" pitchFamily="18" charset="0"/>
              </a:rPr>
              <a:t>тревога. Задраиваются все водонепроницаемые двери, </a:t>
            </a:r>
            <a:r>
              <a:rPr lang="ru-RU" sz="1200" dirty="0" smtClean="0">
                <a:latin typeface="Times New Roman" panose="02020603050405020304" pitchFamily="18" charset="0"/>
                <a:cs typeface="Times New Roman" panose="02020603050405020304" pitchFamily="18" charset="0"/>
              </a:rPr>
              <a:t>производится герметизация </a:t>
            </a:r>
            <a:r>
              <a:rPr lang="ru-RU" sz="1200" dirty="0">
                <a:latin typeface="Times New Roman" panose="02020603050405020304" pitchFamily="18" charset="0"/>
                <a:cs typeface="Times New Roman" panose="02020603050405020304" pitchFamily="18" charset="0"/>
              </a:rPr>
              <a:t>корпуса, задраиваются все закрытия, имеющие </a:t>
            </a:r>
            <a:r>
              <a:rPr lang="ru-RU" sz="1200" dirty="0" smtClean="0">
                <a:latin typeface="Times New Roman" panose="02020603050405020304" pitchFamily="18" charset="0"/>
                <a:cs typeface="Times New Roman" panose="02020603050405020304" pitchFamily="18" charset="0"/>
              </a:rPr>
              <a:t>маркировку </a:t>
            </a:r>
            <a:r>
              <a:rPr lang="ru-RU" sz="1200" dirty="0">
                <a:latin typeface="Times New Roman" panose="02020603050405020304" pitchFamily="18" charset="0"/>
                <a:cs typeface="Times New Roman" panose="02020603050405020304" pitchFamily="18" charset="0"/>
              </a:rPr>
              <a:t>П, Т, иллюминаторы. Все стационарные системы </a:t>
            </a:r>
            <a:r>
              <a:rPr lang="ru-RU" sz="1200" dirty="0" smtClean="0">
                <a:latin typeface="Times New Roman" panose="02020603050405020304" pitchFamily="18" charset="0"/>
                <a:cs typeface="Times New Roman" panose="02020603050405020304" pitchFamily="18" charset="0"/>
              </a:rPr>
              <a:t>живучести </a:t>
            </a:r>
            <a:r>
              <a:rPr lang="ru-RU" sz="1200" dirty="0">
                <a:latin typeface="Times New Roman" panose="02020603050405020304" pitchFamily="18" charset="0"/>
                <a:cs typeface="Times New Roman" panose="02020603050405020304" pitchFamily="18" charset="0"/>
              </a:rPr>
              <a:t>приводятся в полную готовность к немедленному действию</a:t>
            </a:r>
            <a:r>
              <a:rPr lang="ru-RU" sz="1200" dirty="0" smtClean="0">
                <a:latin typeface="Times New Roman" panose="02020603050405020304" pitchFamily="18" charset="0"/>
                <a:cs typeface="Times New Roman" panose="02020603050405020304" pitchFamily="18" charset="0"/>
              </a:rPr>
              <a:t>.</a:t>
            </a:r>
          </a:p>
          <a:p>
            <a:r>
              <a:rPr lang="ru-RU" sz="1200" dirty="0"/>
              <a:t>Готовится аварийное снабжение к использованию. С </a:t>
            </a:r>
            <a:r>
              <a:rPr lang="ru-RU" sz="1200" dirty="0" smtClean="0"/>
              <a:t>разрешения капитана </a:t>
            </a:r>
            <a:r>
              <a:rPr lang="ru-RU" sz="1200" dirty="0"/>
              <a:t>судна при необходимости отключается </a:t>
            </a:r>
            <a:r>
              <a:rPr lang="ru-RU" sz="1200" dirty="0" smtClean="0"/>
              <a:t>электропитание затопленного </a:t>
            </a:r>
            <a:r>
              <a:rPr lang="ru-RU" sz="1200" dirty="0"/>
              <a:t>отсека.</a:t>
            </a:r>
          </a:p>
          <a:p>
            <a:r>
              <a:rPr lang="ru-RU" sz="1200" dirty="0"/>
              <a:t>Командир аварийной партии (аварийные партии, их </a:t>
            </a:r>
            <a:r>
              <a:rPr lang="ru-RU" sz="1200" dirty="0" smtClean="0"/>
              <a:t>подготовка подробно </a:t>
            </a:r>
            <a:r>
              <a:rPr lang="ru-RU" sz="1200" dirty="0"/>
              <a:t>описаны в </a:t>
            </a:r>
            <a:r>
              <a:rPr lang="ru-RU" sz="1200" i="1" dirty="0"/>
              <a:t>параграфе 3.6</a:t>
            </a:r>
            <a:r>
              <a:rPr lang="ru-RU" sz="1200" dirty="0"/>
              <a:t>) высылает в район аварии </a:t>
            </a:r>
            <a:r>
              <a:rPr lang="ru-RU" sz="1200" dirty="0" smtClean="0"/>
              <a:t>группу разведки </a:t>
            </a:r>
            <a:r>
              <a:rPr lang="ru-RU" sz="1200" dirty="0" err="1"/>
              <a:t>водотечности</a:t>
            </a:r>
            <a:r>
              <a:rPr lang="ru-RU" sz="1200" dirty="0"/>
              <a:t> корпуса. По возможности </a:t>
            </a:r>
            <a:r>
              <a:rPr lang="ru-RU" sz="1200" dirty="0" smtClean="0"/>
              <a:t>останавливается поступательное </a:t>
            </a:r>
            <a:r>
              <a:rPr lang="ru-RU" sz="1200" dirty="0"/>
              <a:t>движение судна.</a:t>
            </a:r>
          </a:p>
          <a:p>
            <a:r>
              <a:rPr lang="ru-RU" sz="1200" dirty="0"/>
              <a:t>Группа разведки </a:t>
            </a:r>
            <a:r>
              <a:rPr lang="ru-RU" sz="1200" dirty="0" err="1"/>
              <a:t>водотечности</a:t>
            </a:r>
            <a:r>
              <a:rPr lang="ru-RU" sz="1200" dirty="0"/>
              <a:t> корпуса судна обязана </a:t>
            </a:r>
            <a:r>
              <a:rPr lang="ru-RU" sz="1200" dirty="0" smtClean="0"/>
              <a:t>установить </a:t>
            </a:r>
            <a:r>
              <a:rPr lang="ru-RU" sz="1200" dirty="0"/>
              <a:t>размеры и характер повреждений корпуса и других </a:t>
            </a:r>
            <a:r>
              <a:rPr lang="ru-RU" sz="1200" dirty="0" smtClean="0"/>
              <a:t>конструкций </a:t>
            </a:r>
            <a:r>
              <a:rPr lang="ru-RU" sz="1200" dirty="0"/>
              <a:t>(переборок, палуб, платформ, второго дна).</a:t>
            </a:r>
          </a:p>
          <a:p>
            <a:r>
              <a:rPr lang="ru-RU" sz="1200" dirty="0"/>
              <a:t>Также определяется необходимость подкреплений </a:t>
            </a:r>
            <a:r>
              <a:rPr lang="ru-RU" sz="1200" dirty="0" smtClean="0"/>
              <a:t>водонепроницаемых </a:t>
            </a:r>
            <a:r>
              <a:rPr lang="ru-RU" sz="1200" dirty="0"/>
              <a:t>переборок, необходимое число людей и количество </a:t>
            </a:r>
            <a:r>
              <a:rPr lang="ru-RU" sz="1200" dirty="0" smtClean="0"/>
              <a:t>средств для </a:t>
            </a:r>
            <a:r>
              <a:rPr lang="ru-RU" sz="1200" dirty="0"/>
              <a:t>борьбы с </a:t>
            </a:r>
            <a:r>
              <a:rPr lang="ru-RU" sz="1200" dirty="0" err="1"/>
              <a:t>водотечностью</a:t>
            </a:r>
            <a:r>
              <a:rPr lang="ru-RU" sz="1200" dirty="0"/>
              <a:t>. </a:t>
            </a:r>
            <a:r>
              <a:rPr lang="ru-RU" sz="1200" dirty="0" smtClean="0"/>
              <a:t>При обследовании </a:t>
            </a:r>
            <a:r>
              <a:rPr lang="ru-RU" sz="1200" dirty="0"/>
              <a:t>отсеков в районе </a:t>
            </a:r>
            <a:r>
              <a:rPr lang="ru-RU" sz="1200" dirty="0" smtClean="0"/>
              <a:t>повреждений </a:t>
            </a:r>
            <a:r>
              <a:rPr lang="ru-RU" sz="1200" dirty="0"/>
              <a:t>и </a:t>
            </a:r>
            <a:r>
              <a:rPr lang="ru-RU" sz="1200" dirty="0" smtClean="0"/>
              <a:t>смежных с </a:t>
            </a:r>
            <a:r>
              <a:rPr lang="ru-RU" sz="1200" dirty="0"/>
              <a:t>ними помещений запрещается открывать</a:t>
            </a:r>
          </a:p>
          <a:p>
            <a:r>
              <a:rPr lang="ru-RU" sz="1200" dirty="0"/>
              <a:t>водонепроницаемые закрытия.</a:t>
            </a:r>
          </a:p>
          <a:p>
            <a:r>
              <a:rPr lang="ru-RU" sz="1200" dirty="0"/>
              <a:t>У места аварии готовится необходимое аварийное снабжение.</a:t>
            </a:r>
          </a:p>
          <a:p>
            <a:r>
              <a:rPr lang="ru-RU" sz="1200" dirty="0"/>
              <a:t>Организуется вынос пострадавших из аварийных отсеков и их </a:t>
            </a:r>
            <a:r>
              <a:rPr lang="ru-RU" sz="1200" dirty="0" smtClean="0"/>
              <a:t>направление </a:t>
            </a:r>
            <a:r>
              <a:rPr lang="ru-RU" sz="1200" dirty="0"/>
              <a:t>в пункт медицинской помощи.</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86432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112" y="329088"/>
            <a:ext cx="6624736" cy="9048631"/>
          </a:xfrm>
          <a:prstGeom prst="rect">
            <a:avLst/>
          </a:prstGeom>
        </p:spPr>
        <p:txBody>
          <a:bodyPr wrap="square">
            <a:spAutoFit/>
          </a:bodyPr>
          <a:lstStyle/>
          <a:p>
            <a:pPr lvl="1" algn="just">
              <a:spcAft>
                <a:spcPts val="0"/>
              </a:spcAft>
              <a:tabLst>
                <a:tab pos="630555" algn="l"/>
              </a:tabLst>
            </a:pPr>
            <a:r>
              <a:rPr lang="ru-RU" sz="1600" b="1" dirty="0" smtClean="0">
                <a:latin typeface="Times New Roman"/>
                <a:ea typeface="Times New Roman"/>
              </a:rPr>
              <a:t>5.2.3. Борьба </a:t>
            </a:r>
            <a:r>
              <a:rPr lang="ru-RU" sz="1600" b="1" dirty="0">
                <a:latin typeface="Times New Roman"/>
                <a:ea typeface="Times New Roman"/>
              </a:rPr>
              <a:t>с распространением воды по  судну.</a:t>
            </a:r>
            <a:endParaRPr lang="ru-RU" sz="1600" dirty="0">
              <a:latin typeface="Times New Roman"/>
              <a:ea typeface="Times New Roman"/>
            </a:endParaRPr>
          </a:p>
          <a:p>
            <a:pPr indent="270510" algn="just">
              <a:spcAft>
                <a:spcPts val="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270510" algn="just">
              <a:spcAft>
                <a:spcPts val="0"/>
              </a:spcAft>
              <a:tabLst>
                <a:tab pos="2514600" algn="l"/>
              </a:tabLst>
            </a:pPr>
            <a:r>
              <a:rPr lang="ru-RU" sz="1200" dirty="0">
                <a:latin typeface="Times New Roman"/>
                <a:ea typeface="Times New Roman"/>
              </a:rPr>
              <a:t> </a:t>
            </a:r>
          </a:p>
          <a:p>
            <a:pPr indent="270510" algn="just">
              <a:spcAft>
                <a:spcPts val="0"/>
              </a:spcAft>
              <a:tabLst>
                <a:tab pos="2514600" algn="l"/>
              </a:tabLst>
            </a:pPr>
            <a:r>
              <a:rPr lang="ru-RU" sz="1300" dirty="0">
                <a:latin typeface="Times New Roman"/>
                <a:ea typeface="Times New Roman"/>
              </a:rPr>
              <a:t>Ограничение распространения воды по судну следует начинать от внешних границ затопленных районов, сосредоточивая основные силы и средства на отсеках, имеющих значительные объемы и большие свободные уровни поверхности воды, а также   на   отсеках,   имеющих   жизненно   важное значение для судна. При необходимости подкрепить водонепроницаемые переборки, ограничивающие затопленный отсек со стороны соседних с ним помещений. Установить наблюдение за затопленным отсеком и смежными с ними помещениями, а в наиболее важных из них при необходимости выставить специальную вахту.</a:t>
            </a:r>
          </a:p>
          <a:p>
            <a:pPr indent="270510" algn="just">
              <a:spcAft>
                <a:spcPts val="600"/>
              </a:spcAft>
              <a:tabLst>
                <a:tab pos="2514600" algn="l"/>
              </a:tabLst>
            </a:pPr>
            <a:r>
              <a:rPr lang="ru-RU" sz="1300" dirty="0">
                <a:latin typeface="Times New Roman"/>
                <a:ea typeface="Times New Roman"/>
              </a:rPr>
              <a:t>Подкрепление водонепроницаемых переборок и закрытий производится со стороны смежных с затопленным отсеком помещений при: полном затоплении отсека; значительных трещинах в стойках переборок; появлении разошедшихся швов и ослаблении заклепок.</a:t>
            </a:r>
          </a:p>
          <a:p>
            <a:pPr indent="270510" algn="just">
              <a:spcAft>
                <a:spcPts val="600"/>
              </a:spcAft>
              <a:tabLst>
                <a:tab pos="2514600" algn="l"/>
              </a:tabLst>
            </a:pPr>
            <a:r>
              <a:rPr lang="ru-RU" sz="1300" spc="-20" dirty="0">
                <a:latin typeface="Times New Roman"/>
                <a:ea typeface="Times New Roman"/>
              </a:rPr>
              <a:t>Наиболее важные для обеспечения непотоп</a:t>
            </a:r>
            <a:r>
              <a:rPr lang="ru-RU" sz="1300" dirty="0">
                <a:latin typeface="Times New Roman"/>
                <a:ea typeface="Times New Roman"/>
              </a:rPr>
              <a:t>ляемости судна водонепроницаемые закрытия должны по возможности иметь заранее подогнанные подпоры или спе</a:t>
            </a:r>
            <a:r>
              <a:rPr lang="ru-RU" sz="1300" spc="-5" dirty="0">
                <a:latin typeface="Times New Roman"/>
                <a:ea typeface="Times New Roman"/>
              </a:rPr>
              <a:t>циальные приспособления, пронумерованные и раскреплен</a:t>
            </a:r>
            <a:r>
              <a:rPr lang="ru-RU" sz="1300" dirty="0">
                <a:latin typeface="Times New Roman"/>
                <a:ea typeface="Times New Roman"/>
              </a:rPr>
              <a:t>ные вблизи мест возможного их использования.</a:t>
            </a:r>
          </a:p>
          <a:p>
            <a:pPr indent="270510" algn="just">
              <a:spcAft>
                <a:spcPts val="600"/>
              </a:spcAft>
              <a:tabLst>
                <a:tab pos="2514600" algn="l"/>
              </a:tabLst>
            </a:pPr>
            <a:r>
              <a:rPr lang="ru-RU" sz="1300" dirty="0">
                <a:latin typeface="Times New Roman"/>
                <a:ea typeface="Times New Roman"/>
              </a:rPr>
              <a:t>При подкреплении водонепроницаемых переборок и закрытий следует руководствоваться следующими основными положениями:</a:t>
            </a:r>
          </a:p>
          <a:p>
            <a:pPr indent="270510" algn="just">
              <a:spcAft>
                <a:spcPts val="600"/>
              </a:spcAft>
              <a:tabLst>
                <a:tab pos="2514600" algn="l"/>
              </a:tabLst>
            </a:pPr>
            <a:r>
              <a:rPr lang="ru-RU" sz="1300" dirty="0">
                <a:latin typeface="Times New Roman"/>
                <a:ea typeface="Times New Roman"/>
              </a:rPr>
              <a:t>- для предупреждения выпучивания или разрушения подкрепленных переборок и закрытий опорные места для подпор должны выбираться на их наборе;</a:t>
            </a:r>
          </a:p>
          <a:p>
            <a:pPr marL="171450" indent="-171450" algn="just">
              <a:spcAft>
                <a:spcPts val="600"/>
              </a:spcAft>
              <a:buFontTx/>
              <a:buChar char="-"/>
              <a:tabLst>
                <a:tab pos="2514600" algn="l"/>
              </a:tabLst>
            </a:pPr>
            <a:r>
              <a:rPr lang="ru-RU" sz="1300" dirty="0" smtClean="0">
                <a:latin typeface="Times New Roman"/>
                <a:ea typeface="Times New Roman"/>
              </a:rPr>
              <a:t>для </a:t>
            </a:r>
            <a:r>
              <a:rPr lang="ru-RU" sz="1300" dirty="0">
                <a:latin typeface="Times New Roman"/>
                <a:ea typeface="Times New Roman"/>
              </a:rPr>
              <a:t>исключения возможности нарушения водонепроницаемости или ослабления прочности запрещается выправлять с помощью упоров или домкратов остаточные деформации, полученные водонепроницаемыми переборками и закрытиями</a:t>
            </a:r>
            <a:r>
              <a:rPr lang="ru-RU" sz="1300" dirty="0" smtClean="0">
                <a:latin typeface="Times New Roman"/>
                <a:ea typeface="Times New Roman"/>
              </a:rPr>
              <a:t>;</a:t>
            </a:r>
          </a:p>
          <a:p>
            <a:pPr marL="171450" indent="-171450" algn="just">
              <a:spcAft>
                <a:spcPts val="600"/>
              </a:spcAft>
              <a:buFontTx/>
              <a:buChar char="-"/>
              <a:tabLst>
                <a:tab pos="2514600" algn="l"/>
              </a:tabLst>
            </a:pPr>
            <a:r>
              <a:rPr lang="ru-RU" sz="1300" dirty="0" smtClean="0">
                <a:latin typeface="Times New Roman"/>
                <a:ea typeface="Times New Roman"/>
              </a:rPr>
              <a:t>за </a:t>
            </a:r>
            <a:r>
              <a:rPr lang="ru-RU" sz="1300" dirty="0">
                <a:latin typeface="Times New Roman"/>
                <a:ea typeface="Times New Roman"/>
              </a:rPr>
              <a:t>подкрепленными водонепроницаемыми переборками и закрытиями должно быть установлено наблюдение, особенно при плавании судна в штормовых условиях и при ледовой обстановке.</a:t>
            </a:r>
          </a:p>
          <a:p>
            <a:pPr marL="179705" indent="270510" algn="just">
              <a:spcAft>
                <a:spcPts val="600"/>
              </a:spcAft>
              <a:tabLst>
                <a:tab pos="2514600" algn="l"/>
              </a:tabLst>
            </a:pPr>
            <a:r>
              <a:rPr lang="ru-RU" sz="1300" dirty="0">
                <a:latin typeface="Times New Roman"/>
                <a:ea typeface="Times New Roman"/>
              </a:rPr>
              <a:t>Для  уменьшения напряжений  в  корпусе судна при  повреждении наружной обшивки и набора, а также при затоплении отсеков необходимо руководствоваться следующими положениями:</a:t>
            </a:r>
          </a:p>
          <a:p>
            <a:pPr marL="408305" indent="270510" algn="just">
              <a:spcAft>
                <a:spcPts val="0"/>
              </a:spcAft>
              <a:tabLst>
                <a:tab pos="408305" algn="l"/>
                <a:tab pos="2514600" algn="l"/>
              </a:tabLst>
            </a:pPr>
            <a:r>
              <a:rPr lang="ru-RU" sz="1300" dirty="0">
                <a:latin typeface="Times New Roman"/>
                <a:ea typeface="Times New Roman"/>
              </a:rPr>
              <a:t>-  при значительных разрушениях корпуса необходимо проводить мероприятия, направленные на уменьшение напряжений (изгибающего момента) районе повреждения корпуса путем изменения распределения весовой нагрузки. При этом расчеты должны производиться с помощью приборов для контроля изгибающего момента и по инструкции;</a:t>
            </a:r>
          </a:p>
          <a:p>
            <a:pPr marL="408305" indent="270510" algn="just">
              <a:spcAft>
                <a:spcPts val="0"/>
              </a:spcAft>
              <a:tabLst>
                <a:tab pos="408305" algn="l"/>
                <a:tab pos="2514600" algn="l"/>
              </a:tabLst>
            </a:pPr>
            <a:r>
              <a:rPr lang="ru-RU" sz="1300" dirty="0">
                <a:latin typeface="Times New Roman"/>
                <a:ea typeface="Times New Roman"/>
              </a:rPr>
              <a:t>- для предупреждения дальнейшего распространения трещин в наружной обшивке или в палубах судна необходимо на концах этих трещин просверлить отверстия диаметром до 15 мм;</a:t>
            </a:r>
          </a:p>
          <a:p>
            <a:pPr marL="408305" indent="270510" algn="just">
              <a:spcAft>
                <a:spcPts val="0"/>
              </a:spcAft>
              <a:tabLst>
                <a:tab pos="408305" algn="l"/>
                <a:tab pos="2514600" algn="l"/>
              </a:tabLst>
            </a:pPr>
            <a:r>
              <a:rPr lang="ru-RU" sz="1300" dirty="0">
                <a:latin typeface="Times New Roman"/>
                <a:ea typeface="Times New Roman"/>
              </a:rPr>
              <a:t>- должны приниматься меры по временному восстановлению разрушенных или поврежденных конструктивных связей.</a:t>
            </a:r>
            <a:endParaRPr lang="ru-RU" sz="1300" dirty="0">
              <a:effectLst/>
              <a:latin typeface="Times New Roman"/>
              <a:ea typeface="Times New Roman"/>
            </a:endParaRPr>
          </a:p>
        </p:txBody>
      </p:sp>
    </p:spTree>
    <p:extLst>
      <p:ext uri="{BB962C8B-B14F-4D97-AF65-F5344CB8AC3E}">
        <p14:creationId xmlns:p14="http://schemas.microsoft.com/office/powerpoint/2010/main" val="19797324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99848"/>
            <a:ext cx="6624736" cy="9771906"/>
          </a:xfrm>
          <a:prstGeom prst="rect">
            <a:avLst/>
          </a:prstGeom>
        </p:spPr>
        <p:txBody>
          <a:bodyPr wrap="square">
            <a:spAutoFit/>
          </a:bodyPr>
          <a:lstStyle/>
          <a:p>
            <a:pPr lvl="1">
              <a:spcAft>
                <a:spcPts val="0"/>
              </a:spcAft>
              <a:buSzPts val="1200"/>
              <a:tabLst>
                <a:tab pos="90170" algn="l"/>
              </a:tabLst>
            </a:pPr>
            <a:r>
              <a:rPr lang="ru-RU" sz="1400" b="1" dirty="0" smtClean="0">
                <a:latin typeface="Times New Roman" panose="02020603050405020304" pitchFamily="18" charset="0"/>
                <a:ea typeface="Times New Roman"/>
                <a:cs typeface="Times New Roman" panose="02020603050405020304" pitchFamily="18" charset="0"/>
              </a:rPr>
              <a:t>5.2.4.  Действия </a:t>
            </a:r>
            <a:r>
              <a:rPr lang="ru-RU" sz="1400" b="1" dirty="0">
                <a:latin typeface="Times New Roman" panose="02020603050405020304" pitchFamily="18" charset="0"/>
                <a:ea typeface="Times New Roman"/>
                <a:cs typeface="Times New Roman" panose="02020603050405020304" pitchFamily="18" charset="0"/>
              </a:rPr>
              <a:t>по спрямлению судна.  Нормирование плавучести и остойчивости аварийного судна.</a:t>
            </a:r>
            <a:endParaRPr lang="ru-RU" sz="1400" dirty="0">
              <a:latin typeface="Times New Roman" panose="02020603050405020304" pitchFamily="18" charset="0"/>
              <a:ea typeface="Times New Roman"/>
              <a:cs typeface="Times New Roman" panose="02020603050405020304" pitchFamily="18" charset="0"/>
            </a:endParaRP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   Каждое российское судно должно быть обеспечено Информацией по аварийной посадке и остойчивости поврежденного судна (при затоплении одного или двух смежных отсеков) независимо от того, имеется в символе класса Российского морского регистра судоходства или нет знак □ деления на отсеки. Капитан, командный состав службы эксплуатации и единой технической службы должны уметь пользоваться Информацией по аварийной посадке и остойчивости, быстро оценивать аварийную ситуацию и проводить мероприятия по спрямлению судна, рекомендованные информацией.</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   Требования к аварийной посадке и остойчивости судна определяются на этапе проектирования Правилами Регистра, сводятся к нормированию начальной метацентрической высоты, плеч диаграммы статической остойчивости, углов крена и других элементов при определенных повреждениях. В частности н</a:t>
            </a:r>
            <a:r>
              <a:rPr lang="ru-RU" sz="1200" spc="-15" dirty="0">
                <a:latin typeface="Times New Roman" panose="02020603050405020304" pitchFamily="18" charset="0"/>
                <a:ea typeface="Times New Roman"/>
                <a:cs typeface="Times New Roman" panose="02020603050405020304" pitchFamily="18" charset="0"/>
              </a:rPr>
              <a:t>ачальная метацентрическая высота судна в </a:t>
            </a:r>
            <a:r>
              <a:rPr lang="ru-RU" sz="1200" spc="-10" dirty="0">
                <a:latin typeface="Times New Roman" panose="02020603050405020304" pitchFamily="18" charset="0"/>
                <a:ea typeface="Times New Roman"/>
                <a:cs typeface="Times New Roman" panose="02020603050405020304" pitchFamily="18" charset="0"/>
              </a:rPr>
              <a:t>конечной стадии затопления для </a:t>
            </a:r>
            <a:r>
              <a:rPr lang="ru-RU" sz="1200" spc="-10" dirty="0" err="1">
                <a:latin typeface="Times New Roman" panose="02020603050405020304" pitchFamily="18" charset="0"/>
                <a:ea typeface="Times New Roman"/>
                <a:cs typeface="Times New Roman" panose="02020603050405020304" pitchFamily="18" charset="0"/>
              </a:rPr>
              <a:t>ненакрененного</a:t>
            </a:r>
            <a:r>
              <a:rPr lang="ru-RU" sz="1200" spc="-10" dirty="0">
                <a:latin typeface="Times New Roman" panose="02020603050405020304" pitchFamily="18" charset="0"/>
                <a:ea typeface="Times New Roman"/>
                <a:cs typeface="Times New Roman" panose="02020603050405020304" pitchFamily="18" charset="0"/>
              </a:rPr>
              <a:t> </a:t>
            </a:r>
            <a:r>
              <a:rPr lang="ru-RU" sz="1200" dirty="0">
                <a:latin typeface="Times New Roman" panose="02020603050405020304" pitchFamily="18" charset="0"/>
                <a:ea typeface="Times New Roman"/>
                <a:cs typeface="Times New Roman" panose="02020603050405020304" pitchFamily="18" charset="0"/>
              </a:rPr>
              <a:t>положения, определенная методом постоянного водоизмещения, должна быть до принятия мер по ее увеличению не менее  0,05 м.</a:t>
            </a: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В общем случае рекомендуется следующая последовательность действий [15 ]:</a:t>
            </a:r>
          </a:p>
          <a:p>
            <a:pPr marL="342900" lvl="0" indent="-342900" algn="just">
              <a:spcAft>
                <a:spcPts val="0"/>
              </a:spcAft>
              <a:buFont typeface="Arial" panose="020B0604020202020204" pitchFamily="34" charset="0"/>
              <a:buChar char="•"/>
              <a:tabLst>
                <a:tab pos="408305" algn="l"/>
              </a:tabLst>
            </a:pPr>
            <a:r>
              <a:rPr lang="ru-RU" sz="1200" dirty="0">
                <a:latin typeface="Times New Roman" panose="02020603050405020304" pitchFamily="18" charset="0"/>
                <a:ea typeface="Times New Roman"/>
                <a:cs typeface="Times New Roman" panose="02020603050405020304" pitchFamily="18" charset="0"/>
              </a:rPr>
              <a:t>откачать воду из помещений, расположенных выше ватерлинии</a:t>
            </a:r>
            <a:r>
              <a:rPr lang="ru-RU" sz="1200" dirty="0" smtClean="0">
                <a:latin typeface="Times New Roman" panose="02020603050405020304" pitchFamily="18" charset="0"/>
                <a:ea typeface="Times New Roman"/>
                <a:cs typeface="Times New Roman" panose="02020603050405020304" pitchFamily="18" charset="0"/>
              </a:rPr>
              <a:t>;</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 </a:t>
            </a:r>
            <a:r>
              <a:rPr lang="ru-RU" sz="1200" dirty="0">
                <a:latin typeface="Times New Roman" panose="02020603050405020304" pitchFamily="18" charset="0"/>
                <a:ea typeface="Times New Roman"/>
                <a:cs typeface="Times New Roman" panose="02020603050405020304" pitchFamily="18" charset="0"/>
              </a:rPr>
              <a:t>откачать воду из отсеков с большими свободными поверхностями </a:t>
            </a:r>
            <a:r>
              <a:rPr lang="ru-RU" sz="1200" dirty="0" smtClean="0">
                <a:latin typeface="Times New Roman" panose="02020603050405020304" pitchFamily="18" charset="0"/>
                <a:ea typeface="Times New Roman"/>
                <a:cs typeface="Times New Roman" panose="02020603050405020304" pitchFamily="18" charset="0"/>
              </a:rPr>
              <a:t>;</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устранить </a:t>
            </a:r>
            <a:r>
              <a:rPr lang="ru-RU" sz="1200" dirty="0">
                <a:latin typeface="Times New Roman" panose="02020603050405020304" pitchFamily="18" charset="0"/>
                <a:ea typeface="Times New Roman"/>
                <a:cs typeface="Times New Roman" panose="02020603050405020304" pitchFamily="18" charset="0"/>
              </a:rPr>
              <a:t>возможность опасного перетекания воды из помещений одного борта в помещения  </a:t>
            </a:r>
            <a:r>
              <a:rPr lang="ru-RU" sz="1200" dirty="0" smtClean="0">
                <a:latin typeface="Times New Roman" panose="02020603050405020304" pitchFamily="18" charset="0"/>
                <a:ea typeface="Times New Roman"/>
                <a:cs typeface="Times New Roman" panose="02020603050405020304" pitchFamily="18" charset="0"/>
              </a:rPr>
              <a:t>другого;</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спустить </a:t>
            </a:r>
            <a:r>
              <a:rPr lang="ru-RU" sz="1200" dirty="0">
                <a:latin typeface="Times New Roman" panose="02020603050405020304" pitchFamily="18" charset="0"/>
                <a:ea typeface="Times New Roman"/>
                <a:cs typeface="Times New Roman" panose="02020603050405020304" pitchFamily="18" charset="0"/>
              </a:rPr>
              <a:t>воду из помещений в другие помещения, расположенные ниже и не сообщающиеся с забортной </a:t>
            </a:r>
            <a:r>
              <a:rPr lang="ru-RU" sz="1200" dirty="0" smtClean="0">
                <a:latin typeface="Times New Roman" panose="02020603050405020304" pitchFamily="18" charset="0"/>
                <a:ea typeface="Times New Roman"/>
                <a:cs typeface="Times New Roman" panose="02020603050405020304" pitchFamily="18" charset="0"/>
              </a:rPr>
              <a:t>водой;</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откачать </a:t>
            </a:r>
            <a:r>
              <a:rPr lang="ru-RU" sz="1200" dirty="0">
                <a:latin typeface="Times New Roman" panose="02020603050405020304" pitchFamily="18" charset="0"/>
                <a:ea typeface="Times New Roman"/>
                <a:cs typeface="Times New Roman" panose="02020603050405020304" pitchFamily="18" charset="0"/>
              </a:rPr>
              <a:t>воду из отсеков, в которых заделаны </a:t>
            </a:r>
            <a:r>
              <a:rPr lang="ru-RU" sz="1200" dirty="0" smtClean="0">
                <a:latin typeface="Times New Roman" panose="02020603050405020304" pitchFamily="18" charset="0"/>
                <a:ea typeface="Times New Roman"/>
                <a:cs typeface="Times New Roman" panose="02020603050405020304" pitchFamily="18" charset="0"/>
              </a:rPr>
              <a:t>пробоины;</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произвести </a:t>
            </a:r>
            <a:r>
              <a:rPr lang="ru-RU" sz="1200" dirty="0">
                <a:latin typeface="Times New Roman" panose="02020603050405020304" pitchFamily="18" charset="0"/>
                <a:ea typeface="Times New Roman"/>
                <a:cs typeface="Times New Roman" panose="02020603050405020304" pitchFamily="18" charset="0"/>
              </a:rPr>
              <a:t>балластировку судна.</a:t>
            </a:r>
          </a:p>
          <a:p>
            <a:pPr indent="270510" algn="just">
              <a:spcAft>
                <a:spcPts val="600"/>
              </a:spcAft>
            </a:pPr>
            <a:r>
              <a:rPr lang="ru-RU" sz="1200" dirty="0">
                <a:latin typeface="Times New Roman" panose="02020603050405020304" pitchFamily="18" charset="0"/>
                <a:ea typeface="Times New Roman"/>
                <a:cs typeface="Times New Roman" panose="02020603050405020304" pitchFamily="18" charset="0"/>
              </a:rPr>
              <a:t>При   проведении  мероприятий  по восстановлению остойчивости и спрямлению аварийного судна </a:t>
            </a:r>
            <a:r>
              <a:rPr lang="ru-RU" sz="1200" dirty="0" smtClean="0">
                <a:latin typeface="Times New Roman" panose="02020603050405020304" pitchFamily="18" charset="0"/>
                <a:ea typeface="Times New Roman"/>
                <a:cs typeface="Times New Roman" panose="02020603050405020304" pitchFamily="18" charset="0"/>
              </a:rPr>
              <a:t>запрещается:</a:t>
            </a:r>
          </a:p>
          <a:p>
            <a:pPr marL="171450" indent="-171450" algn="just">
              <a:spcAft>
                <a:spcPts val="600"/>
              </a:spcAft>
              <a:buFont typeface="Arial" panose="020B0604020202020204" pitchFamily="34" charset="0"/>
              <a:buChar char="•"/>
            </a:pPr>
            <a:r>
              <a:rPr lang="ru-RU" sz="1200" dirty="0" smtClean="0">
                <a:latin typeface="Times New Roman" panose="02020603050405020304" pitchFamily="18" charset="0"/>
                <a:ea typeface="Times New Roman"/>
                <a:cs typeface="Times New Roman" panose="02020603050405020304" pitchFamily="18" charset="0"/>
              </a:rPr>
              <a:t>проводить </a:t>
            </a:r>
            <a:r>
              <a:rPr lang="ru-RU" sz="1200" dirty="0">
                <a:latin typeface="Times New Roman" panose="02020603050405020304" pitchFamily="18" charset="0"/>
                <a:ea typeface="Times New Roman"/>
                <a:cs typeface="Times New Roman" panose="02020603050405020304" pitchFamily="18" charset="0"/>
              </a:rPr>
              <a:t>какие-либо мероприятия до выяснения фактической остойчивости </a:t>
            </a:r>
            <a:r>
              <a:rPr lang="ru-RU" sz="1200" dirty="0" smtClean="0">
                <a:latin typeface="Times New Roman" panose="02020603050405020304" pitchFamily="18" charset="0"/>
                <a:ea typeface="Times New Roman"/>
                <a:cs typeface="Times New Roman" panose="02020603050405020304" pitchFamily="18" charset="0"/>
              </a:rPr>
              <a:t>судна;</a:t>
            </a:r>
          </a:p>
          <a:p>
            <a:pPr marL="171450" indent="-171450" algn="just">
              <a:spcAft>
                <a:spcPts val="600"/>
              </a:spcAft>
              <a:buFont typeface="Arial" panose="020B0604020202020204" pitchFamily="34" charset="0"/>
              <a:buChar char="•"/>
            </a:pPr>
            <a:r>
              <a:rPr lang="ru-RU" sz="1200" dirty="0" smtClean="0">
                <a:latin typeface="Times New Roman" panose="02020603050405020304" pitchFamily="18" charset="0"/>
                <a:ea typeface="Times New Roman"/>
                <a:cs typeface="Times New Roman" panose="02020603050405020304" pitchFamily="18" charset="0"/>
              </a:rPr>
              <a:t>удалять </a:t>
            </a:r>
            <a:r>
              <a:rPr lang="ru-RU" sz="1200" dirty="0">
                <a:latin typeface="Times New Roman" panose="02020603050405020304" pitchFamily="18" charset="0"/>
                <a:ea typeface="Times New Roman"/>
                <a:cs typeface="Times New Roman" panose="02020603050405020304" pitchFamily="18" charset="0"/>
              </a:rPr>
              <a:t>за борт жидкие грузы из низкорасположенных и междудонных </a:t>
            </a:r>
            <a:r>
              <a:rPr lang="ru-RU" sz="1200" dirty="0" smtClean="0">
                <a:latin typeface="Times New Roman" panose="02020603050405020304" pitchFamily="18" charset="0"/>
                <a:ea typeface="Times New Roman"/>
                <a:cs typeface="Times New Roman" panose="02020603050405020304" pitchFamily="18" charset="0"/>
              </a:rPr>
              <a:t>отсеков;</a:t>
            </a:r>
          </a:p>
          <a:p>
            <a:pPr marL="171450" indent="-171450" algn="just">
              <a:spcAft>
                <a:spcPts val="600"/>
              </a:spcAft>
              <a:buFont typeface="Arial" panose="020B0604020202020204" pitchFamily="34" charset="0"/>
              <a:buChar char="•"/>
            </a:pPr>
            <a:r>
              <a:rPr lang="ru-RU" sz="1200" dirty="0" smtClean="0">
                <a:latin typeface="Times New Roman" panose="02020603050405020304" pitchFamily="18" charset="0"/>
                <a:ea typeface="Times New Roman"/>
                <a:cs typeface="Times New Roman" panose="02020603050405020304" pitchFamily="18" charset="0"/>
              </a:rPr>
              <a:t>спускать </a:t>
            </a:r>
            <a:r>
              <a:rPr lang="ru-RU" sz="1200" dirty="0">
                <a:latin typeface="Times New Roman" panose="02020603050405020304" pitchFamily="18" charset="0"/>
                <a:ea typeface="Times New Roman"/>
                <a:cs typeface="Times New Roman" panose="02020603050405020304" pitchFamily="18" charset="0"/>
              </a:rPr>
              <a:t>воду из помещений, ширина которых больше ширины затопленного </a:t>
            </a:r>
            <a:r>
              <a:rPr lang="ru-RU" sz="1200" dirty="0" smtClean="0">
                <a:latin typeface="Times New Roman" panose="02020603050405020304" pitchFamily="18" charset="0"/>
                <a:ea typeface="Times New Roman"/>
                <a:cs typeface="Times New Roman" panose="02020603050405020304" pitchFamily="18" charset="0"/>
              </a:rPr>
              <a:t>отсека;</a:t>
            </a:r>
          </a:p>
          <a:p>
            <a:pPr marL="171450" indent="-171450" algn="just">
              <a:spcAft>
                <a:spcPts val="600"/>
              </a:spcAft>
              <a:buFont typeface="Arial" panose="020B0604020202020204" pitchFamily="34" charset="0"/>
              <a:buChar char="•"/>
            </a:pPr>
            <a:r>
              <a:rPr lang="ru-RU" sz="1200" dirty="0" smtClean="0">
                <a:latin typeface="Times New Roman" panose="02020603050405020304" pitchFamily="18" charset="0"/>
                <a:ea typeface="Times New Roman"/>
                <a:cs typeface="Times New Roman" panose="02020603050405020304" pitchFamily="18" charset="0"/>
              </a:rPr>
              <a:t>спускать </a:t>
            </a:r>
            <a:r>
              <a:rPr lang="ru-RU" sz="1200" dirty="0">
                <a:latin typeface="Times New Roman" panose="02020603050405020304" pitchFamily="18" charset="0"/>
                <a:ea typeface="Times New Roman"/>
                <a:cs typeface="Times New Roman" panose="02020603050405020304" pitchFamily="18" charset="0"/>
              </a:rPr>
              <a:t>воду из помещений, сообщающихся с забортной </a:t>
            </a:r>
            <a:r>
              <a:rPr lang="ru-RU" sz="1200" dirty="0" smtClean="0">
                <a:latin typeface="Times New Roman" panose="02020603050405020304" pitchFamily="18" charset="0"/>
                <a:ea typeface="Times New Roman"/>
                <a:cs typeface="Times New Roman" panose="02020603050405020304" pitchFamily="18" charset="0"/>
              </a:rPr>
              <a:t>водой;</a:t>
            </a:r>
          </a:p>
          <a:p>
            <a:pPr marL="171450" indent="-171450" algn="just">
              <a:spcAft>
                <a:spcPts val="600"/>
              </a:spcAft>
              <a:buFont typeface="Arial" panose="020B0604020202020204" pitchFamily="34" charset="0"/>
              <a:buChar char="•"/>
            </a:pPr>
            <a:r>
              <a:rPr lang="ru-RU" sz="1200" dirty="0" smtClean="0">
                <a:latin typeface="Times New Roman" panose="02020603050405020304" pitchFamily="18" charset="0"/>
                <a:ea typeface="Times New Roman"/>
                <a:cs typeface="Times New Roman" panose="02020603050405020304" pitchFamily="18" charset="0"/>
              </a:rPr>
              <a:t>спрямлять </a:t>
            </a:r>
            <a:r>
              <a:rPr lang="ru-RU" sz="1200" dirty="0">
                <a:latin typeface="Times New Roman" panose="02020603050405020304" pitchFamily="18" charset="0"/>
                <a:ea typeface="Times New Roman"/>
                <a:cs typeface="Times New Roman" panose="02020603050405020304" pitchFamily="18" charset="0"/>
              </a:rPr>
              <a:t>судно, имеющее очень малую или  отрицательную начальную остойчивость, до проведения таких мероприятий, как:</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При невозможности определить фактическую величину начальной остойчивости аварийного судна расчетным путем до проведения мероприятий по восстановлению его остойчивости и спрямлению остойчивость судна следует считать опасной  (очень малой и отрицательной), если:</a:t>
            </a:r>
          </a:p>
          <a:p>
            <a:pPr marL="342900" lvl="0" indent="-342900" algn="just">
              <a:spcAft>
                <a:spcPts val="0"/>
              </a:spcAft>
              <a:buFont typeface="Arial" panose="020B0604020202020204" pitchFamily="34" charset="0"/>
              <a:buChar char="•"/>
              <a:tabLst>
                <a:tab pos="408305" algn="l"/>
              </a:tabLst>
            </a:pPr>
            <a:r>
              <a:rPr lang="ru-RU" sz="1200" spc="-15" dirty="0">
                <a:latin typeface="Times New Roman" panose="02020603050405020304" pitchFamily="18" charset="0"/>
                <a:ea typeface="Times New Roman"/>
                <a:cs typeface="Times New Roman" panose="02020603050405020304" pitchFamily="18" charset="0"/>
              </a:rPr>
              <a:t>при перекладке руля на борт судно на ходу пере</a:t>
            </a:r>
            <a:r>
              <a:rPr lang="ru-RU" sz="1200" dirty="0">
                <a:latin typeface="Times New Roman" panose="02020603050405020304" pitchFamily="18" charset="0"/>
                <a:ea typeface="Times New Roman"/>
                <a:cs typeface="Times New Roman" panose="02020603050405020304" pitchFamily="18" charset="0"/>
              </a:rPr>
              <a:t>валивается с борта на борт и не спрямляется при переводе руля в положение «Прямо руль</a:t>
            </a:r>
            <a:r>
              <a:rPr lang="ru-RU" sz="1200" dirty="0" smtClean="0">
                <a:latin typeface="Times New Roman" panose="02020603050405020304" pitchFamily="18" charset="0"/>
                <a:ea typeface="Times New Roman"/>
                <a:cs typeface="Times New Roman" panose="02020603050405020304" pitchFamily="18" charset="0"/>
              </a:rPr>
              <a:t>»;</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частично </a:t>
            </a:r>
            <a:r>
              <a:rPr lang="ru-RU" sz="1200" dirty="0">
                <a:latin typeface="Times New Roman" panose="02020603050405020304" pitchFamily="18" charset="0"/>
                <a:ea typeface="Times New Roman"/>
                <a:cs typeface="Times New Roman" panose="02020603050405020304" pitchFamily="18" charset="0"/>
              </a:rPr>
              <a:t>затоплены большие и широкие поме</a:t>
            </a:r>
            <a:r>
              <a:rPr lang="ru-RU" sz="1200" spc="-10" dirty="0">
                <a:latin typeface="Times New Roman" panose="02020603050405020304" pitchFamily="18" charset="0"/>
                <a:ea typeface="Times New Roman"/>
                <a:cs typeface="Times New Roman" panose="02020603050405020304" pitchFamily="18" charset="0"/>
              </a:rPr>
              <a:t>щения, расположенные на палубах, платформах и </a:t>
            </a:r>
            <a:r>
              <a:rPr lang="ru-RU" sz="1200" dirty="0">
                <a:latin typeface="Times New Roman" panose="02020603050405020304" pitchFamily="18" charset="0"/>
                <a:ea typeface="Times New Roman"/>
                <a:cs typeface="Times New Roman" panose="02020603050405020304" pitchFamily="18" charset="0"/>
              </a:rPr>
              <a:t>втором дне;</a:t>
            </a:r>
          </a:p>
          <a:p>
            <a:pPr marL="342900" lvl="0" indent="-342900" algn="just">
              <a:spcAft>
                <a:spcPts val="0"/>
              </a:spcAft>
              <a:buFont typeface="Arial" panose="020B0604020202020204" pitchFamily="34" charset="0"/>
              <a:buChar char="•"/>
              <a:tabLst>
                <a:tab pos="408305" algn="l"/>
              </a:tabLst>
            </a:pPr>
            <a:r>
              <a:rPr lang="ru-RU" sz="1200" spc="-5" dirty="0">
                <a:latin typeface="Times New Roman" panose="02020603050405020304" pitchFamily="18" charset="0"/>
                <a:ea typeface="Times New Roman"/>
                <a:cs typeface="Times New Roman" panose="02020603050405020304" pitchFamily="18" charset="0"/>
              </a:rPr>
              <a:t>имеется большое количество фильтрационной во</a:t>
            </a:r>
            <a:r>
              <a:rPr lang="ru-RU" sz="1200" dirty="0">
                <a:latin typeface="Times New Roman" panose="02020603050405020304" pitchFamily="18" charset="0"/>
                <a:ea typeface="Times New Roman"/>
                <a:cs typeface="Times New Roman" panose="02020603050405020304" pitchFamily="18" charset="0"/>
              </a:rPr>
              <a:t>ды в отсеках судна при пустых днищевых отсеках, танках (цистернах</a:t>
            </a:r>
            <a:r>
              <a:rPr lang="ru-RU" sz="1200" dirty="0" smtClean="0">
                <a:latin typeface="Times New Roman" panose="02020603050405020304" pitchFamily="18" charset="0"/>
                <a:ea typeface="Times New Roman"/>
                <a:cs typeface="Times New Roman" panose="02020603050405020304" pitchFamily="18" charset="0"/>
              </a:rPr>
              <a:t>);</a:t>
            </a:r>
          </a:p>
          <a:p>
            <a:pPr marL="342900" lvl="0" indent="-342900" algn="just">
              <a:spcAft>
                <a:spcPts val="0"/>
              </a:spcAft>
              <a:buFont typeface="Arial" panose="020B0604020202020204" pitchFamily="34" charset="0"/>
              <a:buChar char="•"/>
              <a:tabLst>
                <a:tab pos="408305" algn="l"/>
              </a:tabLst>
            </a:pPr>
            <a:r>
              <a:rPr lang="ru-RU" sz="1200" spc="-5" dirty="0" smtClean="0">
                <a:latin typeface="Times New Roman" panose="02020603050405020304" pitchFamily="18" charset="0"/>
                <a:ea typeface="Times New Roman"/>
                <a:cs typeface="Times New Roman" panose="02020603050405020304" pitchFamily="18" charset="0"/>
              </a:rPr>
              <a:t>судно</a:t>
            </a:r>
            <a:r>
              <a:rPr lang="ru-RU" sz="1200" spc="-5" dirty="0">
                <a:latin typeface="Times New Roman" panose="02020603050405020304" pitchFamily="18" charset="0"/>
                <a:ea typeface="Times New Roman"/>
                <a:cs typeface="Times New Roman" panose="02020603050405020304" pitchFamily="18" charset="0"/>
              </a:rPr>
              <a:t>, имевшее постоянный крен на один борт ,</a:t>
            </a:r>
            <a:r>
              <a:rPr lang="ru-RU" sz="1200" dirty="0">
                <a:latin typeface="Times New Roman" panose="02020603050405020304" pitchFamily="18" charset="0"/>
                <a:ea typeface="Times New Roman"/>
                <a:cs typeface="Times New Roman" panose="02020603050405020304" pitchFamily="18" charset="0"/>
              </a:rPr>
              <a:t>внезапно перевалилось и получило постоянный крен на другой </a:t>
            </a:r>
            <a:r>
              <a:rPr lang="ru-RU" sz="1200" dirty="0" smtClean="0">
                <a:latin typeface="Times New Roman" panose="02020603050405020304" pitchFamily="18" charset="0"/>
                <a:ea typeface="Times New Roman"/>
                <a:cs typeface="Times New Roman" panose="02020603050405020304" pitchFamily="18" charset="0"/>
              </a:rPr>
              <a:t>борт;</a:t>
            </a:r>
          </a:p>
          <a:p>
            <a:pPr marL="342900" lvl="0" indent="-342900" algn="just">
              <a:spcAft>
                <a:spcPts val="0"/>
              </a:spcAft>
              <a:buFont typeface="Arial" panose="020B0604020202020204" pitchFamily="34" charset="0"/>
              <a:buChar char="•"/>
              <a:tabLst>
                <a:tab pos="408305" algn="l"/>
              </a:tabLst>
            </a:pPr>
            <a:r>
              <a:rPr lang="ru-RU" sz="1200" dirty="0" smtClean="0">
                <a:latin typeface="Times New Roman" panose="02020603050405020304" pitchFamily="18" charset="0"/>
                <a:ea typeface="Times New Roman"/>
                <a:cs typeface="Times New Roman" panose="02020603050405020304" pitchFamily="18" charset="0"/>
              </a:rPr>
              <a:t>при </a:t>
            </a:r>
            <a:r>
              <a:rPr lang="ru-RU" sz="1200" dirty="0">
                <a:latin typeface="Times New Roman" panose="02020603050405020304" pitchFamily="18" charset="0"/>
                <a:ea typeface="Times New Roman"/>
                <a:cs typeface="Times New Roman" panose="02020603050405020304" pitchFamily="18" charset="0"/>
              </a:rPr>
              <a:t>симметричном относительно диаметральной плоскости затоплении отсеков крен аварийного судна превышает 5°.</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На находящемся в рейсе судне, в случае ухудшения его остойчивости, прежде всего, следует:-выяснить причину ее ухудшения, а затем принимать меры, ее </a:t>
            </a:r>
            <a:r>
              <a:rPr lang="ru-RU" sz="1200" dirty="0" smtClean="0">
                <a:latin typeface="Times New Roman" panose="02020603050405020304" pitchFamily="18" charset="0"/>
                <a:ea typeface="Times New Roman"/>
                <a:cs typeface="Times New Roman" panose="02020603050405020304" pitchFamily="18" charset="0"/>
              </a:rPr>
              <a:t>устраняющие;</a:t>
            </a:r>
          </a:p>
          <a:p>
            <a:pPr marL="171450" indent="-171450" algn="just">
              <a:spcAft>
                <a:spcPts val="600"/>
              </a:spcAft>
              <a:buFont typeface="Arial" panose="020B0604020202020204" pitchFamily="34" charset="0"/>
              <a:buChar char="•"/>
              <a:tabLst>
                <a:tab pos="2514600" algn="l"/>
              </a:tabLst>
            </a:pPr>
            <a:r>
              <a:rPr lang="ru-RU" sz="1200" dirty="0" smtClean="0">
                <a:latin typeface="Times New Roman" panose="02020603050405020304" pitchFamily="18" charset="0"/>
                <a:ea typeface="Times New Roman"/>
                <a:cs typeface="Times New Roman" panose="02020603050405020304" pitchFamily="18" charset="0"/>
              </a:rPr>
              <a:t>выяснить </a:t>
            </a:r>
            <a:r>
              <a:rPr lang="ru-RU" sz="1200" dirty="0">
                <a:latin typeface="Times New Roman" panose="02020603050405020304" pitchFamily="18" charset="0"/>
                <a:ea typeface="Times New Roman"/>
                <a:cs typeface="Times New Roman" panose="02020603050405020304" pitchFamily="18" charset="0"/>
              </a:rPr>
              <a:t>причины, вызвавшие крен, а потом уже  его ликвидировать.</a:t>
            </a:r>
            <a:endParaRPr lang="ru-RU" sz="12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196107428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21196" y="-161162"/>
            <a:ext cx="6548164" cy="10125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endParaRPr lang="ru-RU" sz="1400" b="1" dirty="0" smtClean="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5.3</a:t>
            </a:r>
            <a:r>
              <a:rPr lang="ru-RU" sz="1400" b="1" dirty="0">
                <a:latin typeface="Times New Roman" panose="02020603050405020304" pitchFamily="18" charset="0"/>
                <a:cs typeface="Times New Roman" panose="02020603050405020304" pitchFamily="18" charset="0"/>
              </a:rPr>
              <a:t>. Использование аварийного имущества</a:t>
            </a:r>
          </a:p>
          <a:p>
            <a:r>
              <a:rPr lang="ru-RU" sz="1400" b="1" dirty="0">
                <a:latin typeface="Times New Roman" panose="02020603050405020304" pitchFamily="18" charset="0"/>
                <a:cs typeface="Times New Roman" panose="02020603050405020304" pitchFamily="18" charset="0"/>
              </a:rPr>
              <a:t>при нарушении водонепроницаемости судна</a:t>
            </a:r>
          </a:p>
          <a:p>
            <a:r>
              <a:rPr lang="ru-RU" sz="1400" b="1" i="1" dirty="0">
                <a:latin typeface="Times New Roman" panose="02020603050405020304" pitchFamily="18" charset="0"/>
                <a:cs typeface="Times New Roman" panose="02020603050405020304" pitchFamily="18" charset="0"/>
              </a:rPr>
              <a:t>5.3.1. Постановка мягких и жестких пластырей</a:t>
            </a:r>
          </a:p>
          <a:p>
            <a:pPr marL="179705" indent="-179705">
              <a:spcAft>
                <a:spcPts val="0"/>
              </a:spcAft>
            </a:pPr>
            <a:r>
              <a:rPr lang="ru-RU" sz="1200" b="1" dirty="0">
                <a:latin typeface="Times New Roman"/>
                <a:ea typeface="Times New Roman"/>
              </a:rPr>
              <a:t> </a:t>
            </a:r>
            <a:endParaRPr lang="ru-RU" sz="1200" dirty="0">
              <a:latin typeface="Times New Roman"/>
              <a:ea typeface="Times New Roman"/>
            </a:endParaRPr>
          </a:p>
          <a:p>
            <a:pPr>
              <a:spcAft>
                <a:spcPts val="600"/>
              </a:spcAft>
            </a:pPr>
            <a:r>
              <a:rPr lang="ru-RU" sz="1200" b="1" i="1" dirty="0">
                <a:latin typeface="Times New Roman"/>
                <a:ea typeface="Times New Roman"/>
              </a:rPr>
              <a:t>Общий порядок работ при постановке мягких пластырей</a:t>
            </a:r>
            <a:endParaRPr lang="ru-RU" sz="1200" dirty="0">
              <a:latin typeface="Times New Roman"/>
              <a:ea typeface="Times New Roman"/>
            </a:endParaRPr>
          </a:p>
          <a:p>
            <a:pPr marL="179705" indent="342900">
              <a:spcAft>
                <a:spcPts val="0"/>
              </a:spcAft>
            </a:pPr>
            <a:r>
              <a:rPr lang="ru-RU" sz="1200" dirty="0" err="1">
                <a:latin typeface="Times New Roman"/>
                <a:ea typeface="Times New Roman"/>
              </a:rPr>
              <a:t>Подкильные</a:t>
            </a:r>
            <a:r>
              <a:rPr lang="ru-RU" sz="1200" dirty="0">
                <a:latin typeface="Times New Roman"/>
                <a:ea typeface="Times New Roman"/>
              </a:rPr>
              <a:t> концы всегда, за исключением случая, когда судно стоит на якоре, заводятся с носа. Для этого их опускают в воду средней частью  с носа судна, чтобы получившаяся петля несколько превышала осадку судна. Вокруг надстроек </a:t>
            </a:r>
            <a:r>
              <a:rPr lang="ru-RU" sz="1200" dirty="0" err="1">
                <a:latin typeface="Times New Roman"/>
                <a:ea typeface="Times New Roman"/>
              </a:rPr>
              <a:t>подкильные</a:t>
            </a:r>
            <a:r>
              <a:rPr lang="ru-RU" sz="1200" dirty="0">
                <a:latin typeface="Times New Roman"/>
                <a:ea typeface="Times New Roman"/>
              </a:rPr>
              <a:t> концы проводятся  вдоль  бортов  к  пробоине и располагаются по обеим сторонам от нее (рис. 2.10</a:t>
            </a:r>
            <a:r>
              <a:rPr lang="ru-RU" sz="1200" dirty="0" smtClean="0">
                <a:latin typeface="Times New Roman"/>
                <a:ea typeface="Times New Roman"/>
              </a:rPr>
              <a:t>).</a:t>
            </a:r>
            <a:endParaRPr lang="en-US" sz="1200" dirty="0" smtClean="0">
              <a:latin typeface="Times New Roman"/>
              <a:ea typeface="Times New Roman"/>
            </a:endParaRPr>
          </a:p>
          <a:p>
            <a:pPr marL="179705" indent="342900">
              <a:spcAft>
                <a:spcPts val="0"/>
              </a:spcAft>
            </a:pPr>
            <a:endParaRPr lang="en-US" sz="1200" dirty="0">
              <a:latin typeface="Times New Roman"/>
              <a:ea typeface="Times New Roman"/>
            </a:endParaRPr>
          </a:p>
          <a:p>
            <a:pPr marL="179705" indent="342900">
              <a:spcAft>
                <a:spcPts val="0"/>
              </a:spcAft>
            </a:pPr>
            <a:endParaRPr lang="en-US" sz="1200" dirty="0" smtClean="0">
              <a:latin typeface="Times New Roman"/>
              <a:ea typeface="Times New Roman"/>
            </a:endParaRPr>
          </a:p>
          <a:p>
            <a:pPr marL="179705" indent="342900">
              <a:spcAft>
                <a:spcPts val="0"/>
              </a:spcAft>
            </a:pPr>
            <a:endParaRPr lang="en-US" sz="1200" dirty="0">
              <a:latin typeface="Times New Roman"/>
              <a:ea typeface="Times New Roman"/>
            </a:endParaRPr>
          </a:p>
          <a:p>
            <a:pPr marL="179705" indent="342900">
              <a:spcAft>
                <a:spcPts val="0"/>
              </a:spcAft>
            </a:pPr>
            <a:endParaRPr lang="en-US" sz="1200" dirty="0" smtClean="0">
              <a:latin typeface="Times New Roman"/>
              <a:ea typeface="Times New Roman"/>
            </a:endParaRPr>
          </a:p>
          <a:p>
            <a:pPr marL="179705" indent="342900">
              <a:spcAft>
                <a:spcPts val="0"/>
              </a:spcAft>
            </a:pPr>
            <a:endParaRPr lang="en-US" sz="1200" dirty="0">
              <a:latin typeface="Times New Roman"/>
              <a:ea typeface="Times New Roman"/>
            </a:endParaRPr>
          </a:p>
          <a:p>
            <a:pPr marL="179705" indent="342900">
              <a:spcAft>
                <a:spcPts val="0"/>
              </a:spcAft>
            </a:pPr>
            <a:endParaRPr lang="en-US" sz="1200" dirty="0" smtClean="0">
              <a:latin typeface="Times New Roman"/>
              <a:ea typeface="Times New Roman"/>
            </a:endParaRPr>
          </a:p>
          <a:p>
            <a:pPr marL="179705" indent="342900">
              <a:spcAft>
                <a:spcPts val="0"/>
              </a:spcAft>
            </a:pPr>
            <a:endParaRPr lang="en-US" sz="1200" dirty="0">
              <a:latin typeface="Times New Roman"/>
              <a:ea typeface="Times New Roman"/>
            </a:endParaRPr>
          </a:p>
          <a:p>
            <a:pPr marL="179705" indent="342900">
              <a:spcAft>
                <a:spcPts val="0"/>
              </a:spcAft>
            </a:pPr>
            <a:endParaRPr lang="en-US" sz="1200" dirty="0" smtClean="0">
              <a:latin typeface="Times New Roman"/>
              <a:ea typeface="Times New Roman"/>
            </a:endParaRPr>
          </a:p>
          <a:p>
            <a:pPr marL="179705" indent="342900">
              <a:spcAft>
                <a:spcPts val="0"/>
              </a:spcAft>
            </a:pPr>
            <a:endParaRPr lang="ru-RU" sz="1200" dirty="0">
              <a:latin typeface="Times New Roman"/>
              <a:ea typeface="Times New Roman"/>
            </a:endParaRPr>
          </a:p>
          <a:p>
            <a:pPr indent="540385" algn="ctr">
              <a:spcAft>
                <a:spcPts val="0"/>
              </a:spcAft>
            </a:pPr>
            <a:r>
              <a:rPr lang="ru-RU" sz="1200" dirty="0">
                <a:latin typeface="Times New Roman"/>
                <a:ea typeface="Times New Roman"/>
              </a:rPr>
              <a:t>\s </a:t>
            </a:r>
            <a:br>
              <a:rPr lang="ru-RU" sz="1200" dirty="0">
                <a:latin typeface="Times New Roman"/>
                <a:ea typeface="Times New Roman"/>
              </a:rPr>
            </a:br>
            <a:endParaRPr lang="ru-RU" sz="1200" dirty="0">
              <a:latin typeface="Times New Roman"/>
              <a:ea typeface="Times New Roman"/>
            </a:endParaRPr>
          </a:p>
          <a:p>
            <a:pPr>
              <a:spcAft>
                <a:spcPts val="600"/>
              </a:spcAft>
            </a:pPr>
            <a:endParaRPr lang="en-US" sz="1200" dirty="0" smtClean="0">
              <a:latin typeface="Times New Roman"/>
              <a:ea typeface="Times New Roman"/>
            </a:endParaRPr>
          </a:p>
          <a:p>
            <a:pPr>
              <a:spcAft>
                <a:spcPts val="600"/>
              </a:spcAft>
            </a:pPr>
            <a:endParaRPr lang="en-US" sz="1200" dirty="0">
              <a:latin typeface="Times New Roman"/>
              <a:ea typeface="Times New Roman"/>
            </a:endParaRPr>
          </a:p>
          <a:p>
            <a:pPr>
              <a:spcAft>
                <a:spcPts val="600"/>
              </a:spcAft>
            </a:pPr>
            <a:r>
              <a:rPr lang="ru-RU" sz="1200" dirty="0" smtClean="0">
                <a:latin typeface="Times New Roman"/>
                <a:ea typeface="Times New Roman"/>
              </a:rPr>
              <a:t>Рис</a:t>
            </a:r>
            <a:r>
              <a:rPr lang="ru-RU" sz="1200" dirty="0">
                <a:latin typeface="Times New Roman"/>
                <a:ea typeface="Times New Roman"/>
              </a:rPr>
              <a:t>. 2.10. Заводка </a:t>
            </a:r>
            <a:r>
              <a:rPr lang="ru-RU" sz="1200" dirty="0" err="1">
                <a:latin typeface="Times New Roman"/>
                <a:ea typeface="Times New Roman"/>
              </a:rPr>
              <a:t>подкильных</a:t>
            </a:r>
            <a:r>
              <a:rPr lang="ru-RU" sz="1200" dirty="0">
                <a:latin typeface="Times New Roman"/>
                <a:ea typeface="Times New Roman"/>
              </a:rPr>
              <a:t> концов с носа судна:</a:t>
            </a:r>
          </a:p>
          <a:p>
            <a:pPr marL="179705" indent="-179705">
              <a:spcAft>
                <a:spcPts val="0"/>
              </a:spcAft>
            </a:pPr>
            <a:r>
              <a:rPr lang="en-US" sz="1200" dirty="0" smtClean="0">
                <a:latin typeface="Times New Roman"/>
                <a:ea typeface="Times New Roman"/>
              </a:rPr>
              <a:t>                  </a:t>
            </a:r>
            <a:r>
              <a:rPr lang="ru-RU" sz="1200" dirty="0" smtClean="0">
                <a:latin typeface="Times New Roman"/>
                <a:ea typeface="Times New Roman"/>
              </a:rPr>
              <a:t>1 –</a:t>
            </a:r>
            <a:r>
              <a:rPr lang="ru-RU" sz="1200" dirty="0" err="1" smtClean="0">
                <a:latin typeface="Times New Roman"/>
                <a:ea typeface="Times New Roman"/>
              </a:rPr>
              <a:t>подкильные</a:t>
            </a:r>
            <a:r>
              <a:rPr lang="ru-RU" sz="1200" dirty="0" smtClean="0">
                <a:latin typeface="Times New Roman"/>
                <a:ea typeface="Times New Roman"/>
              </a:rPr>
              <a:t> </a:t>
            </a:r>
            <a:r>
              <a:rPr lang="ru-RU" sz="1200" dirty="0">
                <a:latin typeface="Times New Roman"/>
                <a:ea typeface="Times New Roman"/>
              </a:rPr>
              <a:t>концы; 2 – пластырь.</a:t>
            </a:r>
          </a:p>
          <a:p>
            <a:pPr marL="179705" indent="457200" algn="just">
              <a:spcAft>
                <a:spcPts val="0"/>
              </a:spcAft>
            </a:pPr>
            <a:r>
              <a:rPr lang="ru-RU" sz="1200" dirty="0">
                <a:latin typeface="Times New Roman"/>
                <a:ea typeface="Times New Roman"/>
              </a:rPr>
              <a:t>Одновременно с заводкой </a:t>
            </a:r>
            <a:r>
              <a:rPr lang="ru-RU" sz="1200" dirty="0" err="1">
                <a:latin typeface="Times New Roman"/>
                <a:ea typeface="Times New Roman"/>
              </a:rPr>
              <a:t>подкильных</a:t>
            </a:r>
            <a:r>
              <a:rPr lang="ru-RU" sz="1200" dirty="0">
                <a:latin typeface="Times New Roman"/>
                <a:ea typeface="Times New Roman"/>
              </a:rPr>
              <a:t> концов к месту пробоины подносится пластырь со всем его снаряжением. </a:t>
            </a:r>
            <a:r>
              <a:rPr lang="ru-RU" sz="1200" dirty="0" err="1">
                <a:latin typeface="Times New Roman"/>
                <a:ea typeface="Times New Roman"/>
              </a:rPr>
              <a:t>Подкильные</a:t>
            </a:r>
            <a:r>
              <a:rPr lang="ru-RU" sz="1200" dirty="0">
                <a:latin typeface="Times New Roman"/>
                <a:ea typeface="Times New Roman"/>
              </a:rPr>
              <a:t> концы с помощью скоб присоединяются к коушам в нижних углах пластыря. Пластырь разворачивают и постепенно спускают за борт, присоединив предварительно к его верхним углам шкоты, если они хранились отдельно. По мере опускания пластыря обтягивают с противоположного борта </a:t>
            </a:r>
            <a:r>
              <a:rPr lang="ru-RU" sz="1200" dirty="0" err="1">
                <a:latin typeface="Times New Roman"/>
                <a:ea typeface="Times New Roman"/>
              </a:rPr>
              <a:t>подкильные</a:t>
            </a:r>
            <a:r>
              <a:rPr lang="ru-RU" sz="1200" dirty="0">
                <a:latin typeface="Times New Roman"/>
                <a:ea typeface="Times New Roman"/>
              </a:rPr>
              <a:t> концы. Когда контрольный шкот покажет, что пластырь спущен на пробоину, закрепляют шкоты и обтягивают </a:t>
            </a:r>
            <a:r>
              <a:rPr lang="ru-RU" sz="1200" dirty="0" err="1">
                <a:latin typeface="Times New Roman"/>
                <a:ea typeface="Times New Roman"/>
              </a:rPr>
              <a:t>втугую</a:t>
            </a:r>
            <a:r>
              <a:rPr lang="ru-RU" sz="1200" dirty="0">
                <a:latin typeface="Times New Roman"/>
                <a:ea typeface="Times New Roman"/>
              </a:rPr>
              <a:t> </a:t>
            </a:r>
            <a:r>
              <a:rPr lang="ru-RU" sz="1200" dirty="0" err="1">
                <a:latin typeface="Times New Roman"/>
                <a:ea typeface="Times New Roman"/>
              </a:rPr>
              <a:t>подкильные</a:t>
            </a:r>
            <a:r>
              <a:rPr lang="ru-RU" sz="1200" dirty="0">
                <a:latin typeface="Times New Roman"/>
                <a:ea typeface="Times New Roman"/>
              </a:rPr>
              <a:t> концы, плотно прижимая, таким образом, пластырь к  борту  судна. Обтяжка  </a:t>
            </a:r>
            <a:r>
              <a:rPr lang="ru-RU" sz="1200" dirty="0" err="1">
                <a:latin typeface="Times New Roman"/>
                <a:ea typeface="Times New Roman"/>
              </a:rPr>
              <a:t>подкильных</a:t>
            </a:r>
            <a:r>
              <a:rPr lang="ru-RU" sz="1200" dirty="0">
                <a:latin typeface="Times New Roman"/>
                <a:ea typeface="Times New Roman"/>
              </a:rPr>
              <a:t>  концов  производится либо при помощи хват-талей, входящих в комплект пластыря, либо путем проводки </a:t>
            </a:r>
            <a:r>
              <a:rPr lang="ru-RU" sz="1200" dirty="0" err="1">
                <a:latin typeface="Times New Roman"/>
                <a:ea typeface="Times New Roman"/>
              </a:rPr>
              <a:t>подкильных</a:t>
            </a:r>
            <a:r>
              <a:rPr lang="ru-RU" sz="1200" dirty="0">
                <a:latin typeface="Times New Roman"/>
                <a:ea typeface="Times New Roman"/>
              </a:rPr>
              <a:t> концов через канифас-блоки на барабаны лебедок, если последние есть поблизости. Канифас-блоки должны быть установлены таким образом, чтобы имелась возможность переноса </a:t>
            </a:r>
            <a:r>
              <a:rPr lang="ru-RU" sz="1200" dirty="0" err="1">
                <a:latin typeface="Times New Roman"/>
                <a:ea typeface="Times New Roman"/>
              </a:rPr>
              <a:t>подкильных</a:t>
            </a:r>
            <a:r>
              <a:rPr lang="ru-RU" sz="1200" dirty="0">
                <a:latin typeface="Times New Roman"/>
                <a:ea typeface="Times New Roman"/>
              </a:rPr>
              <a:t> концов после их обтяжки на кнехты или другие приспособления для крепления. Чтобы предохранить </a:t>
            </a:r>
            <a:r>
              <a:rPr lang="ru-RU" sz="1200" dirty="0" err="1">
                <a:latin typeface="Times New Roman"/>
                <a:ea typeface="Times New Roman"/>
              </a:rPr>
              <a:t>подкильные</a:t>
            </a:r>
            <a:r>
              <a:rPr lang="ru-RU" sz="1200" dirty="0">
                <a:latin typeface="Times New Roman"/>
                <a:ea typeface="Times New Roman"/>
              </a:rPr>
              <a:t> концы от повреждения при обтяжке, рекомендуется подкладывать под них на острые углы планширя, фальшборта и в других местах бревна или доски. </a:t>
            </a:r>
          </a:p>
          <a:p>
            <a:pPr marL="179705" algn="just">
              <a:spcAft>
                <a:spcPts val="0"/>
              </a:spcAft>
            </a:pPr>
            <a:r>
              <a:rPr lang="ru-RU" sz="1200" dirty="0">
                <a:latin typeface="Times New Roman"/>
                <a:ea typeface="Times New Roman"/>
              </a:rPr>
              <a:t>На кольчужном и облегченном пластырях в коуши на боковых шкаторинах заводятся оттяжки, которые помогают установке и креплению пластыря на пробоине.</a:t>
            </a:r>
          </a:p>
          <a:p>
            <a:pPr marL="179705" algn="just">
              <a:spcAft>
                <a:spcPts val="0"/>
              </a:spcAft>
            </a:pPr>
            <a:r>
              <a:rPr lang="ru-RU" sz="1200" dirty="0">
                <a:latin typeface="Times New Roman"/>
                <a:ea typeface="Times New Roman"/>
              </a:rPr>
              <a:t> </a:t>
            </a:r>
          </a:p>
          <a:p>
            <a:pPr marL="179705">
              <a:spcAft>
                <a:spcPts val="0"/>
              </a:spcAft>
            </a:pPr>
            <a:r>
              <a:rPr lang="ru-RU" sz="1200" b="1" i="1" dirty="0">
                <a:latin typeface="Times New Roman"/>
                <a:ea typeface="Times New Roman"/>
              </a:rPr>
              <a:t>Постановка жестких пластырей.</a:t>
            </a:r>
            <a:endParaRPr lang="ru-RU" sz="1200" dirty="0">
              <a:latin typeface="Times New Roman"/>
              <a:ea typeface="Times New Roman"/>
            </a:endParaRPr>
          </a:p>
          <a:p>
            <a:pPr marL="179705" indent="457200" algn="just">
              <a:spcAft>
                <a:spcPts val="0"/>
              </a:spcAft>
            </a:pPr>
            <a:r>
              <a:rPr lang="ru-RU" sz="1200" dirty="0">
                <a:latin typeface="Times New Roman"/>
                <a:ea typeface="Times New Roman"/>
              </a:rPr>
              <a:t>Суда морского флота по Правилам  Регистра  не снабжаются жесткими пластырями. В случае необходимости в судовых условиях наиболее просто и быстро можно изготовить жесткий пластырь в виде одно- или многослойного деревянного щита с мягкими подушками из пакли или войлока по периметру. </a:t>
            </a:r>
          </a:p>
          <a:p>
            <a:pPr marL="179705" indent="179705" algn="just">
              <a:spcAft>
                <a:spcPts val="0"/>
              </a:spcAft>
            </a:pPr>
            <a:r>
              <a:rPr lang="ru-RU" sz="1200" dirty="0">
                <a:latin typeface="Times New Roman"/>
                <a:ea typeface="Times New Roman"/>
              </a:rPr>
              <a:t>Расположение досок в пластыре зависит от формы и размеров пробоины. Пластырь с соотношением сторон меньше двух целесообразно изготавливать двухслойным, с взаимно перпендикулярным расположением досок в слоях. </a:t>
            </a:r>
            <a:endParaRPr lang="ru-RU" sz="1200" dirty="0">
              <a:effectLst/>
              <a:latin typeface="Times New Roman"/>
              <a:ea typeface="Times New Roman"/>
            </a:endParaRP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6752" y="1856656"/>
            <a:ext cx="3762375"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61397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88640" y="315888"/>
            <a:ext cx="6480720" cy="9094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1pPr>
            <a:lvl2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2pPr>
            <a:lvl3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3pPr>
            <a:lvl4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4pPr>
            <a:lvl5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5pPr>
            <a:lvl6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6pPr>
            <a:lvl7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7pPr>
            <a:lvl8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8pPr>
            <a:lvl9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9pPr>
          </a:lstStyle>
          <a:p>
            <a:pPr marL="179705" indent="449580" algn="just">
              <a:spcAft>
                <a:spcPts val="0"/>
              </a:spcAft>
              <a:tabLst>
                <a:tab pos="2514600" algn="l"/>
              </a:tabLst>
            </a:pPr>
            <a:r>
              <a:rPr lang="ru-RU" sz="1600" b="1" dirty="0" smtClean="0">
                <a:latin typeface="Times New Roman"/>
                <a:ea typeface="Times New Roman"/>
              </a:rPr>
              <a:t>5.3.2. </a:t>
            </a:r>
            <a:r>
              <a:rPr lang="ru-RU" sz="1600" b="1" dirty="0">
                <a:latin typeface="Times New Roman"/>
                <a:ea typeface="Times New Roman"/>
              </a:rPr>
              <a:t>Заделка пробоин бетонированием</a:t>
            </a:r>
            <a:endParaRPr lang="ru-RU" sz="1600" dirty="0">
              <a:latin typeface="Times New Roman"/>
              <a:ea typeface="Times New Roman"/>
            </a:endParaRPr>
          </a:p>
          <a:p>
            <a:pPr marL="179705" indent="449580" algn="just">
              <a:spcAft>
                <a:spcPts val="0"/>
              </a:spcAft>
              <a:tabLst>
                <a:tab pos="2514600" algn="l"/>
              </a:tabLst>
            </a:pPr>
            <a:r>
              <a:rPr lang="ru-RU" sz="1200" b="1" dirty="0">
                <a:latin typeface="Times New Roman"/>
                <a:ea typeface="Times New Roman"/>
              </a:rPr>
              <a:t> </a:t>
            </a:r>
            <a:endParaRPr lang="ru-RU" sz="1200" dirty="0">
              <a:latin typeface="Times New Roman"/>
              <a:ea typeface="Times New Roman"/>
            </a:endParaRPr>
          </a:p>
          <a:p>
            <a:pPr marL="179705" indent="449580" algn="just">
              <a:spcAft>
                <a:spcPts val="0"/>
              </a:spcAft>
              <a:tabLst>
                <a:tab pos="2514600" algn="l"/>
              </a:tabLst>
            </a:pPr>
            <a:r>
              <a:rPr lang="ru-RU" sz="1200" dirty="0">
                <a:latin typeface="Times New Roman"/>
                <a:ea typeface="Times New Roman"/>
              </a:rPr>
              <a:t>Бетонирование является наиболее надежным способом заделки повреждений в корпусе судна. С помощью бетонирования представляется возможным не только устранить водонепроницаемость корпуса, но и частично восстановить его местную прочность  в районе повреждения. Бетонирование может производится как в осушенном, так и в затопленном отсеках. Последнее представляет собой более трудную операцию и менее надежно. В связи с этим подводное бетонирование применяется только в случаях, когда не представляется возможным осушить отсек.</a:t>
            </a:r>
          </a:p>
          <a:p>
            <a:pPr marL="179705" indent="449580" algn="just">
              <a:spcAft>
                <a:spcPts val="0"/>
              </a:spcAft>
              <a:tabLst>
                <a:tab pos="2514600" algn="l"/>
              </a:tabLst>
            </a:pPr>
            <a:r>
              <a:rPr lang="ru-RU" sz="1200" dirty="0">
                <a:latin typeface="Times New Roman"/>
                <a:ea typeface="Times New Roman"/>
              </a:rPr>
              <a:t>Составными частями раствора бетона являются: вяжущее вещество (цемент), заполнитель (песок), пресная или морская вода. При бетонировании повреждений в надводной части корпуса в дополнение к песку в качестве инертного заполнителя может добавляться при наличии гравий, щебень и т. п. (табл. 2.2).</a:t>
            </a:r>
          </a:p>
          <a:p>
            <a:pPr marL="179705" indent="449580" algn="just">
              <a:spcAft>
                <a:spcPts val="0"/>
              </a:spcAft>
              <a:tabLst>
                <a:tab pos="2514600" algn="l"/>
              </a:tabLst>
            </a:pPr>
            <a:r>
              <a:rPr lang="ru-RU" sz="1000" dirty="0" smtClean="0">
                <a:latin typeface="Times New Roman"/>
                <a:ea typeface="Times New Roman"/>
              </a:rPr>
              <a:t>  </a:t>
            </a:r>
            <a:endParaRPr lang="ru-RU" sz="1200" dirty="0">
              <a:latin typeface="Times New Roman"/>
              <a:ea typeface="Times New Roman"/>
            </a:endParaRPr>
          </a:p>
          <a:p>
            <a:pPr marL="179705" indent="449580" algn="just">
              <a:spcAft>
                <a:spcPts val="0"/>
              </a:spcAft>
              <a:tabLst>
                <a:tab pos="2514600" algn="l"/>
              </a:tabLst>
            </a:pPr>
            <a:r>
              <a:rPr lang="ru-RU" sz="1200" dirty="0">
                <a:latin typeface="Times New Roman"/>
                <a:ea typeface="Times New Roman"/>
              </a:rPr>
              <a:t>Для приготовления раствора бетона могут применяться обычный </a:t>
            </a:r>
            <a:r>
              <a:rPr lang="ru-RU" sz="1200" dirty="0" err="1">
                <a:latin typeface="Times New Roman"/>
                <a:ea typeface="Times New Roman"/>
              </a:rPr>
              <a:t>портландский</a:t>
            </a:r>
            <a:r>
              <a:rPr lang="ru-RU" sz="1200" dirty="0">
                <a:latin typeface="Times New Roman"/>
                <a:ea typeface="Times New Roman"/>
              </a:rPr>
              <a:t> цемент, пуццолановый портландцемент, глиноземистый (бокситовый) цемент, цемент </a:t>
            </a:r>
            <a:r>
              <a:rPr lang="ru-RU" sz="1200" dirty="0" err="1">
                <a:latin typeface="Times New Roman"/>
                <a:ea typeface="Times New Roman"/>
              </a:rPr>
              <a:t>Байдалина</a:t>
            </a:r>
            <a:r>
              <a:rPr lang="ru-RU" sz="1200" dirty="0">
                <a:latin typeface="Times New Roman"/>
                <a:ea typeface="Times New Roman"/>
              </a:rPr>
              <a:t> и цемент ВБЦ марок 400, 500, 600. Марка цемента показывает предел прочности бетона, приготовленного из раствора 1:3 через 28 суток после затвердевания.                                                                                                                       </a:t>
            </a:r>
          </a:p>
          <a:p>
            <a:pPr marL="179705" indent="449580" algn="just">
              <a:spcAft>
                <a:spcPts val="0"/>
              </a:spcAft>
              <a:tabLst>
                <a:tab pos="2514600" algn="l"/>
              </a:tabLst>
            </a:pPr>
            <a:r>
              <a:rPr lang="ru-RU" sz="1200" dirty="0">
                <a:latin typeface="Times New Roman"/>
                <a:ea typeface="Times New Roman"/>
              </a:rPr>
              <a:t>Наибольшее применение получил портландцемент, как наиболее распространенный. Однако в ряде случаев целесообразно использовать другие цементы. Так, при подводном бетонировании лучше применять пуццолановый портландцемент, стойкий в водной среде. Для выполнения бетонирования при низких температурах наилучшим является глиноземистый цемент, так как, во-первых, отвердевание приготовленного из него бетона сопровождается повышением температуры, во-вторых, в бетоне происходит быстрое возрастание прочности сразу же после схватывания раствора. Таким быстросхватывающимся является цемент ВБЦ (водостойкий, быстросхватывающийся), бетон из которого примерно через 6 ч приобретает половину своей прочности. Еще более быстросхватывающимся цементом является цемент </a:t>
            </a:r>
            <a:r>
              <a:rPr lang="ru-RU" sz="1200" dirty="0" err="1">
                <a:latin typeface="Times New Roman"/>
                <a:ea typeface="Times New Roman"/>
              </a:rPr>
              <a:t>Байдалина</a:t>
            </a:r>
            <a:r>
              <a:rPr lang="ru-RU" sz="1200" dirty="0">
                <a:latin typeface="Times New Roman"/>
                <a:ea typeface="Times New Roman"/>
              </a:rPr>
              <a:t>. Однако приготовленный из него бетон через 2-3 месяца начинает растрескиваться. Этот вид цемента выгодно применять при выполнении бетонирования на короткий срок*.</a:t>
            </a:r>
          </a:p>
          <a:p>
            <a:pPr marL="179705" indent="449580" algn="just">
              <a:spcAft>
                <a:spcPts val="0"/>
              </a:spcAft>
              <a:tabLst>
                <a:tab pos="2514600" algn="l"/>
              </a:tabLst>
            </a:pPr>
            <a:r>
              <a:rPr lang="ru-RU" sz="1200" dirty="0">
                <a:latin typeface="Times New Roman"/>
                <a:ea typeface="Times New Roman"/>
              </a:rPr>
              <a:t>Физико-механические свойства некоторых видов бетона, приготовленного из цементов марки 400 при соотношении с наполнителем 1:3, приведены в таблице 2.3.</a:t>
            </a:r>
          </a:p>
          <a:p>
            <a:pPr marL="179705" indent="449580" algn="just">
              <a:spcAft>
                <a:spcPts val="0"/>
              </a:spcAft>
              <a:tabLst>
                <a:tab pos="2514600" algn="l"/>
              </a:tabLst>
            </a:pPr>
            <a:r>
              <a:rPr lang="ru-RU" sz="1200" dirty="0">
                <a:latin typeface="Times New Roman"/>
                <a:ea typeface="Times New Roman"/>
              </a:rPr>
              <a:t> </a:t>
            </a:r>
          </a:p>
          <a:p>
            <a:pPr indent="449580" algn="just">
              <a:spcAft>
                <a:spcPts val="600"/>
              </a:spcAft>
              <a:tabLst>
                <a:tab pos="2514600" algn="l"/>
              </a:tabLst>
            </a:pPr>
            <a:r>
              <a:rPr lang="ru-RU" sz="1200" dirty="0">
                <a:latin typeface="Times New Roman"/>
                <a:ea typeface="Times New Roman"/>
              </a:rPr>
              <a:t>Для заделки небольших повреждений в качестве заполнителя лучше применять один мелкий песок. При больших объемах бетонирования помимо песка в качестве наполнителей используются гравий и щебень. При их отсутствии можно использовать мелкобитый кирпич и, в крайнем  случае, шлак, но не более 25 – 30% от общего объема наполнителя. </a:t>
            </a:r>
          </a:p>
          <a:p>
            <a:pPr indent="449580" algn="just">
              <a:spcAft>
                <a:spcPts val="600"/>
              </a:spcAft>
              <a:tabLst>
                <a:tab pos="2514600" algn="l"/>
              </a:tabLst>
            </a:pPr>
            <a:r>
              <a:rPr lang="ru-RU" sz="1200" dirty="0">
                <a:latin typeface="Times New Roman"/>
                <a:ea typeface="Times New Roman"/>
              </a:rPr>
              <a:t>В намеченном для бетонирования месте устанавливается опалубка, так называемый цементный ящик, с двумя открытыми сторонами .</a:t>
            </a:r>
          </a:p>
          <a:p>
            <a:pPr indent="449580" algn="just">
              <a:spcAft>
                <a:spcPts val="600"/>
              </a:spcAft>
              <a:tabLst>
                <a:tab pos="2514600" algn="l"/>
              </a:tabLst>
            </a:pPr>
            <a:r>
              <a:rPr lang="ru-RU" sz="1200" dirty="0">
                <a:latin typeface="Times New Roman"/>
                <a:ea typeface="Times New Roman"/>
              </a:rPr>
              <a:t>Одной открытой стороной он прилегает по периметру к месту повреждения, через вторую производится заполнение его бетоном. Для обеспечения плотности прилегания могут быть использованы прокладки, сделанные из войлока или смольной пакли. При небольших размерах повреждения (трещинах и т.д.) ящик может прямо заполняться бетоном. При значительных размерах пробоины ее необходимо предварительно перекрыть арматурой, изготовленной из стальных трубок или прутков, расположенных в виде сетки с ячейками от 10 до 25 см и перевязанных в перекрестьях проволокой. </a:t>
            </a:r>
          </a:p>
          <a:p>
            <a:pPr>
              <a:spcAft>
                <a:spcPts val="0"/>
              </a:spcAft>
            </a:pPr>
            <a:r>
              <a:rPr lang="ru-RU" sz="800" dirty="0">
                <a:latin typeface="Times New Roman"/>
                <a:ea typeface="Times New Roman"/>
              </a:rPr>
              <a:t> </a:t>
            </a:r>
            <a:endParaRPr lang="ru-RU" sz="1000" dirty="0">
              <a:effectLst/>
              <a:latin typeface="Times New Roman"/>
              <a:ea typeface="Times New Roman"/>
            </a:endParaRPr>
          </a:p>
        </p:txBody>
      </p:sp>
    </p:spTree>
    <p:extLst>
      <p:ext uri="{BB962C8B-B14F-4D97-AF65-F5344CB8AC3E}">
        <p14:creationId xmlns:p14="http://schemas.microsoft.com/office/powerpoint/2010/main" val="33129945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781" y="344488"/>
            <a:ext cx="6624736" cy="8302273"/>
          </a:xfrm>
          <a:prstGeom prst="rect">
            <a:avLst/>
          </a:prstGeom>
        </p:spPr>
        <p:txBody>
          <a:bodyPr wrap="square">
            <a:spAutoFit/>
          </a:bodyPr>
          <a:lstStyle/>
          <a:p>
            <a:pPr lvl="1" algn="just">
              <a:spcBef>
                <a:spcPts val="1200"/>
              </a:spcBef>
              <a:spcAft>
                <a:spcPts val="300"/>
              </a:spcAft>
              <a:buSzPts val="1200"/>
            </a:pPr>
            <a:r>
              <a:rPr lang="ru-RU" sz="1600" b="1" dirty="0" smtClean="0">
                <a:latin typeface="Times New Roman" panose="02020603050405020304" pitchFamily="18" charset="0"/>
                <a:ea typeface="Times New Roman"/>
                <a:cs typeface="Times New Roman" panose="02020603050405020304" pitchFamily="18" charset="0"/>
              </a:rPr>
              <a:t>5.4 Оперативный </a:t>
            </a:r>
            <a:r>
              <a:rPr lang="ru-RU" sz="1600" b="1" dirty="0">
                <a:latin typeface="Times New Roman" panose="02020603050405020304" pitchFamily="18" charset="0"/>
                <a:ea typeface="Times New Roman"/>
                <a:cs typeface="Times New Roman" panose="02020603050405020304" pitchFamily="18" charset="0"/>
              </a:rPr>
              <a:t>план по борьбе с водой, восстановлению остойчивости и спрямлению аварийного судна</a:t>
            </a:r>
            <a:endParaRPr lang="ru-RU" sz="1600" dirty="0">
              <a:latin typeface="Times New Roman" panose="02020603050405020304" pitchFamily="18" charset="0"/>
              <a:ea typeface="Times New Roman"/>
              <a:cs typeface="Times New Roman" panose="02020603050405020304" pitchFamily="18" charset="0"/>
            </a:endParaRP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a:t>
            </a:r>
          </a:p>
          <a:p>
            <a:pPr indent="270510" algn="just">
              <a:spcAft>
                <a:spcPts val="0"/>
              </a:spcAft>
            </a:pPr>
            <a:r>
              <a:rPr lang="ru-RU" sz="1200" dirty="0">
                <a:latin typeface="Times New Roman" panose="02020603050405020304" pitchFamily="18" charset="0"/>
                <a:ea typeface="Times New Roman"/>
                <a:cs typeface="Times New Roman" panose="02020603050405020304" pitchFamily="18" charset="0"/>
              </a:rPr>
              <a:t> </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Оперативный план должен определять наиболее эффективный состав и порядок действий ходовых вахт, должностных лиц и командиров партий (групп) в условиях ограниченного времени и конкретной аварийной ситуации. Требования к плану определены НБЖС. План  составляется заранее и уточняется перед выходом в рейс. Он состоит из двух разделов.</a:t>
            </a:r>
          </a:p>
          <a:p>
            <a:pPr indent="270510" algn="just">
              <a:spcAft>
                <a:spcPts val="600"/>
              </a:spcAft>
              <a:tabLst>
                <a:tab pos="2514600" algn="l"/>
              </a:tabLst>
            </a:pPr>
            <a:r>
              <a:rPr lang="ru-RU" sz="1200" b="1" i="1" dirty="0">
                <a:latin typeface="Times New Roman" panose="02020603050405020304" pitchFamily="18" charset="0"/>
                <a:ea typeface="Times New Roman"/>
                <a:cs typeface="Times New Roman" panose="02020603050405020304" pitchFamily="18" charset="0"/>
              </a:rPr>
              <a:t>Раздел I</a:t>
            </a:r>
            <a:r>
              <a:rPr lang="ru-RU" sz="1200" dirty="0">
                <a:latin typeface="Times New Roman" panose="02020603050405020304" pitchFamily="18" charset="0"/>
                <a:ea typeface="Times New Roman"/>
                <a:cs typeface="Times New Roman" panose="02020603050405020304" pitchFamily="18" charset="0"/>
              </a:rPr>
              <a:t> должен содержать сведения по обеспечению заблаговременной оценки  непотопляемости судна при  возможных повреждениях и затоплении каждого из отсеков (смежных групп отсеков) в данном  рейсе с учетом перевозимого груза.</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На основании Информации по аварийной посадке и остойчивости здесь должны быть приведены:</a:t>
            </a:r>
          </a:p>
          <a:p>
            <a:pPr marL="342900" lvl="0" indent="-342900" algn="just">
              <a:spcAft>
                <a:spcPts val="600"/>
              </a:spcAft>
              <a:buFont typeface="Times New Roman"/>
              <a:buChar char="—"/>
            </a:pPr>
            <a:r>
              <a:rPr lang="ru-RU" sz="1200" dirty="0">
                <a:latin typeface="Times New Roman" panose="02020603050405020304" pitchFamily="18" charset="0"/>
                <a:ea typeface="Times New Roman"/>
                <a:cs typeface="Times New Roman" panose="02020603050405020304" pitchFamily="18" charset="0"/>
              </a:rPr>
              <a:t>перечень одиночных отсеков (их групп), при затоплении которых для любого предаварийного состояния судна и характера груза в отсеке выполняются требования Правил Российского морского регистра судоходства по аварийной  посадке и остойчивости судна;</a:t>
            </a:r>
          </a:p>
          <a:p>
            <a:pPr marL="342900" lvl="0" indent="-342900" algn="just">
              <a:spcAft>
                <a:spcPts val="600"/>
              </a:spcAft>
              <a:buFont typeface="Times New Roman"/>
              <a:buChar char="—"/>
            </a:pPr>
            <a:r>
              <a:rPr lang="ru-RU" sz="1200" dirty="0">
                <a:latin typeface="Times New Roman" panose="02020603050405020304" pitchFamily="18" charset="0"/>
                <a:ea typeface="Times New Roman"/>
                <a:cs typeface="Times New Roman" panose="02020603050405020304" pitchFamily="18" charset="0"/>
              </a:rPr>
              <a:t>перечень отсеков (их групп), при затоплении которых для любого предаварийного состояния судна и характера груза в отсеке указанные требования не выполняются;</a:t>
            </a:r>
          </a:p>
          <a:p>
            <a:pPr marL="342900" lvl="0" indent="-342900" algn="just">
              <a:spcAft>
                <a:spcPts val="600"/>
              </a:spcAft>
              <a:buFont typeface="Times New Roman"/>
              <a:buChar char="—"/>
            </a:pPr>
            <a:r>
              <a:rPr lang="ru-RU" sz="1200" dirty="0">
                <a:latin typeface="Times New Roman" panose="02020603050405020304" pitchFamily="18" charset="0"/>
                <a:ea typeface="Times New Roman"/>
                <a:cs typeface="Times New Roman" panose="02020603050405020304" pitchFamily="18" charset="0"/>
              </a:rPr>
              <a:t>перечень отсеков (их групп), при затоплении которых состояние аварийного судна неоднозначно зависит от конкретного грузового плана (посадка, остойчивость судна, проницаемость отсека).</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Для этих отсеков (их групп) оценку аварийной посадки и остойчивости необходимо выполнять перед каждым рейсом с помощью Информации по аварийной посадке и остойчивости либо в специализированном вычислительном центре по программам, утвержденным Российским морским регистром судоходства.</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Информация этого раздела оперативного плана в случае аварии необходима на ГКП (капитану) для принятия решения о технической возможности и целесообразности борьбы за спасение судна в тяжелых случаях повреждений или о спасении экипажа.</a:t>
            </a:r>
          </a:p>
          <a:p>
            <a:pPr indent="270510" algn="just">
              <a:spcAft>
                <a:spcPts val="600"/>
              </a:spcAft>
              <a:tabLst>
                <a:tab pos="2514600" algn="l"/>
              </a:tabLst>
            </a:pPr>
            <a:r>
              <a:rPr lang="ru-RU" sz="1200" b="1" i="1" dirty="0">
                <a:latin typeface="Times New Roman" panose="02020603050405020304" pitchFamily="18" charset="0"/>
                <a:ea typeface="Times New Roman"/>
                <a:cs typeface="Times New Roman" panose="02020603050405020304" pitchFamily="18" charset="0"/>
              </a:rPr>
              <a:t>Раздел </a:t>
            </a:r>
            <a:r>
              <a:rPr lang="en-US" sz="1200" b="1" i="1" dirty="0">
                <a:latin typeface="Times New Roman" panose="02020603050405020304" pitchFamily="18" charset="0"/>
                <a:ea typeface="Times New Roman"/>
                <a:cs typeface="Times New Roman" panose="02020603050405020304" pitchFamily="18" charset="0"/>
              </a:rPr>
              <a:t>II</a:t>
            </a:r>
            <a:r>
              <a:rPr lang="ru-RU" sz="1200" dirty="0">
                <a:latin typeface="Times New Roman" panose="02020603050405020304" pitchFamily="18" charset="0"/>
                <a:ea typeface="Times New Roman"/>
                <a:cs typeface="Times New Roman" panose="02020603050405020304" pitchFamily="18" charset="0"/>
              </a:rPr>
              <a:t> представляет непосредственно оперативный план по борьбе с водой и содержит регламентацию срочных действий ходовых вахт и должностных лиц в первые, важнейшие минуты после объявления общесудовой тревоги до поступления специальных указаний с ГКП.</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Здесь приводятся рекомендации о мерах по сохранению и восстановлению </a:t>
            </a:r>
            <a:r>
              <a:rPr lang="ru-RU" sz="1200" cap="small" dirty="0">
                <a:latin typeface="Times New Roman" panose="02020603050405020304" pitchFamily="18" charset="0"/>
                <a:ea typeface="Times New Roman"/>
                <a:cs typeface="Times New Roman" panose="02020603050405020304" pitchFamily="18" charset="0"/>
              </a:rPr>
              <a:t>остойчивости и </a:t>
            </a:r>
            <a:r>
              <a:rPr lang="ru-RU" sz="1200" dirty="0">
                <a:latin typeface="Times New Roman" panose="02020603050405020304" pitchFamily="18" charset="0"/>
                <a:ea typeface="Times New Roman"/>
                <a:cs typeface="Times New Roman" panose="02020603050405020304" pitchFamily="18" charset="0"/>
              </a:rPr>
              <a:t>посадки аварийного судна из Информации по аварийной посадке н остойчивости для каждого конкретного случая затопления.</a:t>
            </a:r>
          </a:p>
          <a:p>
            <a:pPr indent="270510" algn="just">
              <a:spcAft>
                <a:spcPts val="600"/>
              </a:spcAft>
              <a:tabLst>
                <a:tab pos="2514600" algn="l"/>
              </a:tabLst>
            </a:pPr>
            <a:r>
              <a:rPr lang="ru-RU" sz="1200" dirty="0">
                <a:latin typeface="Times New Roman" panose="02020603050405020304" pitchFamily="18" charset="0"/>
                <a:ea typeface="Times New Roman"/>
                <a:cs typeface="Times New Roman" panose="02020603050405020304" pitchFamily="18" charset="0"/>
              </a:rPr>
              <a:t>В качестве справочных материалов к Разделу </a:t>
            </a:r>
            <a:r>
              <a:rPr lang="en-US" sz="1200" dirty="0">
                <a:latin typeface="Times New Roman" panose="02020603050405020304" pitchFamily="18" charset="0"/>
                <a:ea typeface="Times New Roman"/>
                <a:cs typeface="Times New Roman" panose="02020603050405020304" pitchFamily="18" charset="0"/>
              </a:rPr>
              <a:t>II</a:t>
            </a:r>
            <a:r>
              <a:rPr lang="ru-RU" sz="1200" dirty="0">
                <a:latin typeface="Times New Roman" panose="02020603050405020304" pitchFamily="18" charset="0"/>
                <a:ea typeface="Times New Roman"/>
                <a:cs typeface="Times New Roman" panose="02020603050405020304" pitchFamily="18" charset="0"/>
              </a:rPr>
              <a:t> могут использоваться справочные таблицы из Приложения № 9  НБЖС или из других источников и схемы:</a:t>
            </a:r>
          </a:p>
          <a:p>
            <a:pPr marL="359410"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-расположения    и    производительности    средств осушения;</a:t>
            </a:r>
          </a:p>
          <a:p>
            <a:pPr marL="359410"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-размещения аварийного снабжения;</a:t>
            </a:r>
          </a:p>
          <a:p>
            <a:pPr marL="359410" indent="270510" algn="just">
              <a:spcAft>
                <a:spcPts val="0"/>
              </a:spcAft>
              <a:tabLst>
                <a:tab pos="2514600" algn="l"/>
              </a:tabLst>
            </a:pPr>
            <a:r>
              <a:rPr lang="ru-RU" sz="1200" dirty="0">
                <a:latin typeface="Times New Roman" panose="02020603050405020304" pitchFamily="18" charset="0"/>
                <a:ea typeface="Times New Roman"/>
                <a:cs typeface="Times New Roman" panose="02020603050405020304" pitchFamily="18" charset="0"/>
              </a:rPr>
              <a:t>-заводки и крепления пластыря.</a:t>
            </a:r>
            <a:endParaRPr lang="ru-RU" sz="12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68809027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116632" y="632520"/>
                <a:ext cx="6624736" cy="8402300"/>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5.5. Научная методология расчета непотопляемости судна </a:t>
                </a:r>
              </a:p>
              <a:p>
                <a:endParaRPr lang="ru-RU" sz="1200" dirty="0" smtClean="0"/>
              </a:p>
              <a:p>
                <a:endParaRPr lang="ru-RU" sz="1200" dirty="0"/>
              </a:p>
              <a:p>
                <a:r>
                  <a:rPr lang="ru-RU" sz="1200" dirty="0" smtClean="0"/>
                  <a:t>Методика </a:t>
                </a:r>
                <a:r>
                  <a:rPr lang="ru-RU" sz="1200" dirty="0"/>
                  <a:t>описывает, сколько воды и за какое время поступит через пробоину в отсек, и как это влияет на плавучесть и остойчивость судна.</a:t>
                </a:r>
              </a:p>
              <a:p>
                <a:r>
                  <a:rPr lang="ru-RU" sz="1200" dirty="0"/>
                  <a:t>Расчет притока воды</a:t>
                </a:r>
              </a:p>
              <a:p>
                <a:r>
                  <a:rPr lang="ru-RU" sz="1200" dirty="0"/>
                  <a:t>Скорость входящего потока: </a:t>
                </a:r>
                <a14:m>
                  <m:oMath xmlns:m="http://schemas.openxmlformats.org/officeDocument/2006/math">
                    <m:r>
                      <m:rPr>
                        <m:nor/>
                      </m:rPr>
                      <a:rPr lang="ru-RU" sz="1200" dirty="0"/>
                      <m:t>V</m:t>
                    </m:r>
                    <m:r>
                      <m:rPr>
                        <m:nor/>
                      </m:rPr>
                      <a:rPr lang="ru-RU" sz="1200" dirty="0"/>
                      <m:t>=2,66</m:t>
                    </m:r>
                    <m:r>
                      <m:rPr>
                        <m:nor/>
                      </m:rPr>
                      <a:rPr lang="ru-RU" sz="1200" dirty="0"/>
                      <m:t>H</m:t>
                    </m:r>
                    <m:r>
                      <m:rPr>
                        <m:nor/>
                      </m:rPr>
                      <a:rPr lang="ru-RU" sz="1200" dirty="0"/>
                      <m:t>−</m:t>
                    </m:r>
                    <m:r>
                      <m:rPr>
                        <m:nor/>
                      </m:rPr>
                      <a:rPr lang="ru-RU" sz="1200" dirty="0"/>
                      <m:t>h</m:t>
                    </m:r>
                    <m:r>
                      <m:rPr>
                        <m:nor/>
                      </m:rPr>
                      <a:rPr lang="ru-RU" sz="1200" i="1" dirty="0"/>
                      <m:t>V</m:t>
                    </m:r>
                    <m:r>
                      <m:rPr>
                        <m:nor/>
                      </m:rPr>
                      <a:rPr lang="ru-RU" sz="1200" dirty="0"/>
                      <m:t>=2,66</m:t>
                    </m:r>
                    <m:r>
                      <a:rPr lang="ru-RU" sz="1200" i="1" dirty="0" smtClean="0">
                        <a:latin typeface="Cambria Math"/>
                        <a:ea typeface="Cambria Math"/>
                      </a:rPr>
                      <m:t>√</m:t>
                    </m:r>
                    <m:r>
                      <m:rPr>
                        <m:nor/>
                      </m:rPr>
                      <a:rPr lang="ru-RU" sz="1200" b="0" i="1" dirty="0" smtClean="0">
                        <a:latin typeface="Cambria Math"/>
                        <a:ea typeface="Cambria Math"/>
                      </a:rPr>
                      <m:t>(</m:t>
                    </m:r>
                    <m:r>
                      <m:rPr>
                        <m:nor/>
                      </m:rPr>
                      <a:rPr lang="ru-RU" sz="1200" i="1" dirty="0"/>
                      <m:t>H</m:t>
                    </m:r>
                    <m:r>
                      <m:rPr>
                        <m:nor/>
                      </m:rPr>
                      <a:rPr lang="ru-RU" sz="1200" dirty="0"/>
                      <m:t>−</m:t>
                    </m:r>
                    <m:r>
                      <m:rPr>
                        <m:nor/>
                      </m:rPr>
                      <a:rPr lang="ru-RU" sz="1200" i="1" dirty="0"/>
                      <m:t>h</m:t>
                    </m:r>
                    <m:r>
                      <m:rPr>
                        <m:nor/>
                      </m:rPr>
                      <a:rPr lang="ru-RU" sz="1200" dirty="0"/>
                      <m:t>​,</m:t>
                    </m:r>
                    <m:r>
                      <m:rPr>
                        <m:nor/>
                      </m:rPr>
                      <a:rPr lang="ru-RU" sz="1200" b="0" i="0" dirty="0" smtClean="0"/>
                      <m:t>)</m:t>
                    </m:r>
                  </m:oMath>
                </a14:m>
                <a:r>
                  <a:rPr lang="ru-RU" sz="1200" dirty="0" smtClean="0"/>
                  <a:t> м/с</a:t>
                </a:r>
                <a:r>
                  <a:rPr lang="ru-RU" sz="1200" dirty="0"/>
                  <a:t>.</a:t>
                </a:r>
              </a:p>
              <a:p>
                <a:r>
                  <a:rPr lang="ru-RU" sz="1200" dirty="0"/>
                  <a:t>Расход воды через пробоину площадью </a:t>
                </a:r>
                <a:r>
                  <a:rPr lang="ru-RU" sz="1200" dirty="0" err="1"/>
                  <a:t>f</a:t>
                </a:r>
                <a:r>
                  <a:rPr lang="ru-RU" sz="1200" i="1" dirty="0" err="1"/>
                  <a:t>f</a:t>
                </a:r>
                <a:r>
                  <a:rPr lang="ru-RU" sz="1200" dirty="0"/>
                  <a:t>: q=2,66 </a:t>
                </a:r>
                <a:r>
                  <a:rPr lang="ru-RU" sz="1200" dirty="0" err="1"/>
                  <a:t>fH−h</a:t>
                </a:r>
                <a:r>
                  <a:rPr lang="ru-RU" sz="1200" i="1" dirty="0" err="1"/>
                  <a:t>q</a:t>
                </a:r>
                <a:r>
                  <a:rPr lang="ru-RU" sz="1200" dirty="0"/>
                  <a:t>=2,66</a:t>
                </a:r>
                <a:r>
                  <a:rPr lang="ru-RU" sz="1200" i="1" dirty="0"/>
                  <a:t>f</a:t>
                </a:r>
                <a:r>
                  <a:rPr lang="ru-RU" sz="1200" dirty="0">
                    <a:ea typeface="Cambria Math"/>
                  </a:rPr>
                  <a:t> </a:t>
                </a:r>
                <a14:m>
                  <m:oMath xmlns:m="http://schemas.openxmlformats.org/officeDocument/2006/math">
                    <m:r>
                      <a:rPr lang="ru-RU" sz="1200" i="1" dirty="0">
                        <a:latin typeface="Cambria Math"/>
                        <a:ea typeface="Cambria Math"/>
                      </a:rPr>
                      <m:t>√ </m:t>
                    </m:r>
                  </m:oMath>
                </a14:m>
                <a:r>
                  <a:rPr lang="ru-RU" sz="1200" i="1" dirty="0" smtClean="0"/>
                  <a:t>(H</a:t>
                </a:r>
                <a:r>
                  <a:rPr lang="ru-RU" sz="1200" dirty="0"/>
                  <a:t>−</a:t>
                </a:r>
                <a:r>
                  <a:rPr lang="ru-RU" sz="1200" i="1" dirty="0" smtClean="0"/>
                  <a:t>h)</a:t>
                </a:r>
                <a:r>
                  <a:rPr lang="ru-RU" sz="1200" dirty="0" smtClean="0"/>
                  <a:t>​</a:t>
                </a:r>
                <a:r>
                  <a:rPr lang="ru-RU" sz="1200" dirty="0"/>
                  <a:t>, м³/с.</a:t>
                </a:r>
              </a:p>
              <a:p>
                <a:r>
                  <a:rPr lang="ru-RU" sz="1200" dirty="0"/>
                  <a:t>Время затопления прямоугольного отсека до уровня на высоте </a:t>
                </a:r>
                <a:r>
                  <a:rPr lang="ru-RU" sz="1200" dirty="0" err="1"/>
                  <a:t>h</a:t>
                </a:r>
                <a:r>
                  <a:rPr lang="ru-RU" sz="1200" i="1" dirty="0" err="1"/>
                  <a:t>h</a:t>
                </a:r>
                <a:r>
                  <a:rPr lang="ru-RU" sz="1200" dirty="0"/>
                  <a:t> над пробоиной определяется </a:t>
                </a:r>
                <a:r>
                  <a:rPr lang="ru-RU" sz="1200" dirty="0" smtClean="0"/>
                  <a:t>с </a:t>
                </a:r>
                <a:r>
                  <a:rPr lang="ru-RU" sz="1200" dirty="0"/>
                  <a:t>учетом размеров отсека </a:t>
                </a:r>
                <a:r>
                  <a:rPr lang="ru-RU" sz="1200" dirty="0" err="1" smtClean="0"/>
                  <a:t>l,b,z</a:t>
                </a:r>
                <a:r>
                  <a:rPr lang="ru-RU" sz="1200" dirty="0" smtClean="0"/>
                  <a:t>, </a:t>
                </a:r>
                <a:r>
                  <a:rPr lang="ru-RU" sz="1200" dirty="0"/>
                  <a:t>площади пробоины </a:t>
                </a:r>
                <a:r>
                  <a:rPr lang="ru-RU" sz="1200" dirty="0" smtClean="0"/>
                  <a:t>f</a:t>
                </a:r>
                <a:r>
                  <a:rPr lang="ru-RU" sz="1200" dirty="0"/>
                  <a:t> и коэффициента проницаемости </a:t>
                </a:r>
                <a:r>
                  <a:rPr lang="en-US" sz="1200" dirty="0" smtClean="0"/>
                  <a:t>k</a:t>
                </a:r>
                <a:r>
                  <a:rPr lang="ru-RU" sz="1200" dirty="0" smtClean="0"/>
                  <a:t>.</a:t>
                </a:r>
                <a:endParaRPr lang="ru-RU" sz="1200" dirty="0"/>
              </a:p>
              <a:p>
                <a:r>
                  <a:rPr lang="ru-RU" sz="1200" dirty="0"/>
                  <a:t>Тактика при пробоинах</a:t>
                </a:r>
              </a:p>
              <a:p>
                <a:r>
                  <a:rPr lang="ru-RU" sz="1200" dirty="0"/>
                  <a:t>При малых и средних пробоинах, когда насосы справляются: остановить судно, выровнять крен, завести пластырь, откачать воду, заделать пробоину и продолжать движение под наблюдением.</a:t>
                </a:r>
              </a:p>
              <a:p>
                <a:r>
                  <a:rPr lang="ru-RU" sz="1200" dirty="0"/>
                  <a:t>При больших пробоинах (отсек затопляется почти мгновенно): бороться с фильтрацией воды по судну, остановить ход, выровнять крен, по возможности поставить пластырь, откачивать воду, следить за состоянием.</a:t>
                </a:r>
              </a:p>
              <a:p>
                <a:r>
                  <a:rPr lang="ru-RU" sz="1200" dirty="0"/>
                  <a:t>Если пробоина вызывает затопление по длине больше расчетной (судно «обречено» по информации об аварийной посадке): по возможности выбрать мель и/или объявить шлюпочную тревогу и спасать людей.</a:t>
                </a:r>
              </a:p>
              <a:p>
                <a:r>
                  <a:rPr lang="ru-RU" sz="1200" dirty="0"/>
                  <a:t>Плавучесть и надводный борт</a:t>
                </a:r>
              </a:p>
              <a:p>
                <a:r>
                  <a:rPr lang="ru-RU" sz="1200" dirty="0"/>
                  <a:t>Надводный борт, назначаемый по Конвенции о грузовой марке 1966 г., является аварийным запасом плавучести.</a:t>
                </a:r>
              </a:p>
              <a:p>
                <a:r>
                  <a:rPr lang="ru-RU" sz="1200" dirty="0"/>
                  <a:t>Судно проектируют так, чтобы при затоплении любого одного отсека надводный борт нигде не был меньше 76 мм.</a:t>
                </a:r>
              </a:p>
              <a:p>
                <a:r>
                  <a:rPr lang="ru-RU" sz="1200" dirty="0"/>
                  <a:t>Запас плавучести обеспечивается сочетанием деления на отсеки и величины надводного борта.</a:t>
                </a:r>
              </a:p>
              <a:p>
                <a:r>
                  <a:rPr lang="ru-RU" sz="1200" dirty="0"/>
                  <a:t>Категории затопленных отсеков и остойчивость</a:t>
                </a:r>
              </a:p>
              <a:p>
                <a:r>
                  <a:rPr lang="ru-RU" sz="1200" dirty="0"/>
                  <a:t>Отсек 1‑й категории: затоплен полностью, без свободной поверхности, как твердый груз; обычно улучшает остойчивость, так как центр тяжести воды ниже ватерлинии.</a:t>
                </a:r>
              </a:p>
              <a:p>
                <a:r>
                  <a:rPr lang="ru-RU" sz="1200" dirty="0"/>
                  <a:t>Отсек 2‑й категории: частично заполнен, без сообщения с морем, есть свободная поверхность; свободная поверхность всегда уменьшает остойчивость, и потеря остойчивости зависит в основном от формы и размеров отсека, а не от количества воды.</a:t>
                </a:r>
              </a:p>
              <a:p>
                <a:r>
                  <a:rPr lang="ru-RU" sz="1200" dirty="0"/>
                  <a:t>Отсек 3‑й категории: частично затоплен и сообщается с морем; расчет ведут по методу постоянного водоизмещения (отсек исключают из плавучего объема), сложные расчеты выполняются </a:t>
                </a:r>
                <a:r>
                  <a:rPr lang="ru-RU" sz="1200" dirty="0" err="1"/>
                  <a:t>конструкторски</a:t>
                </a:r>
                <a:r>
                  <a:rPr lang="ru-RU" sz="1200" dirty="0"/>
                  <a:t> и даются в Информации о непотопляемости как типовые случаи.</a:t>
                </a:r>
              </a:p>
              <a:p>
                <a:r>
                  <a:rPr lang="ru-RU" sz="1200" dirty="0"/>
                  <a:t>Главное по безопасности</a:t>
                </a:r>
              </a:p>
              <a:p>
                <a:r>
                  <a:rPr lang="ru-RU" sz="1200" dirty="0"/>
                  <a:t>Наиболее опасны отсеки 2‑й категории, особенно в начале затопления и в конце осушения.</a:t>
                </a:r>
              </a:p>
              <a:p>
                <a:r>
                  <a:rPr lang="ru-RU" sz="1200" dirty="0"/>
                  <a:t>Основная опасность при затоплении — потеря остойчивости, а не плавучести.</a:t>
                </a:r>
              </a:p>
              <a:p>
                <a:r>
                  <a:rPr lang="ru-RU" sz="1200" dirty="0"/>
                  <a:t>Несимметричное затопление ухудшает положение: для спрямления нужен дополнительный объем воды, который сам образует еще один «опасный» отсек 2‑й категории.</a:t>
                </a:r>
              </a:p>
              <a:p>
                <a:endParaRPr lang="ru-RU" sz="1200" dirty="0"/>
              </a:p>
            </p:txBody>
          </p:sp>
        </mc:Choice>
        <mc:Fallback xmlns="">
          <p:sp>
            <p:nvSpPr>
              <p:cNvPr id="2" name="TextBox 1"/>
              <p:cNvSpPr txBox="1">
                <a:spLocks noRot="1" noChangeAspect="1" noMove="1" noResize="1" noEditPoints="1" noAdjustHandles="1" noChangeArrowheads="1" noChangeShapeType="1" noTextEdit="1"/>
              </p:cNvSpPr>
              <p:nvPr/>
            </p:nvSpPr>
            <p:spPr>
              <a:xfrm>
                <a:off x="116632" y="632520"/>
                <a:ext cx="6624736" cy="8402300"/>
              </a:xfrm>
              <a:prstGeom prst="rect">
                <a:avLst/>
              </a:prstGeom>
              <a:blipFill rotWithShape="1">
                <a:blip r:embed="rId2"/>
                <a:stretch>
                  <a:fillRect l="-184" t="-73"/>
                </a:stretch>
              </a:blipFill>
            </p:spPr>
            <p:txBody>
              <a:bodyPr/>
              <a:lstStyle/>
              <a:p>
                <a:r>
                  <a:rPr lang="ru-RU">
                    <a:noFill/>
                  </a:rPr>
                  <a:t> </a:t>
                </a:r>
              </a:p>
            </p:txBody>
          </p:sp>
        </mc:Fallback>
      </mc:AlternateContent>
    </p:spTree>
    <p:extLst>
      <p:ext uri="{BB962C8B-B14F-4D97-AF65-F5344CB8AC3E}">
        <p14:creationId xmlns:p14="http://schemas.microsoft.com/office/powerpoint/2010/main" val="397864326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88640" y="304551"/>
            <a:ext cx="6536332" cy="904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1pPr>
            <a:lvl2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2pPr>
            <a:lvl3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3pPr>
            <a:lvl4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4pPr>
            <a:lvl5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5pPr>
            <a:lvl6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6pPr>
            <a:lvl7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7pPr>
            <a:lvl8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8pPr>
            <a:lvl9pPr fontAlgn="base">
              <a:spcBef>
                <a:spcPct val="0"/>
              </a:spcBef>
              <a:spcAft>
                <a:spcPct val="0"/>
              </a:spcAft>
              <a:tabLst>
                <a:tab pos="407988" algn="l"/>
                <a:tab pos="768350" algn="l"/>
                <a:tab pos="2514600" algn="l"/>
              </a:tabLst>
              <a:defRPr>
                <a:solidFill>
                  <a:schemeClr val="tx1"/>
                </a:solidFill>
                <a:latin typeface="Arial" pitchFamily="34" charset="0"/>
                <a:cs typeface="Arial" pitchFamily="34" charset="0"/>
              </a:defRPr>
            </a:lvl9pPr>
          </a:lstStyle>
          <a:p>
            <a:pPr algn="just">
              <a:spcBef>
                <a:spcPts val="1200"/>
              </a:spcBef>
              <a:spcAft>
                <a:spcPts val="300"/>
              </a:spcAft>
              <a:tabLst>
                <a:tab pos="2514600" algn="l"/>
              </a:tabLst>
            </a:pPr>
            <a:r>
              <a:rPr lang="en-US" sz="1600" b="1" dirty="0" smtClean="0">
                <a:latin typeface="Times New Roman" panose="02020603050405020304" pitchFamily="18" charset="0"/>
                <a:ea typeface="Times New Roman"/>
                <a:cs typeface="Times New Roman" panose="02020603050405020304" pitchFamily="18" charset="0"/>
              </a:rPr>
              <a:t>     </a:t>
            </a:r>
            <a:r>
              <a:rPr lang="ru-RU" sz="1600" b="1" dirty="0" smtClean="0">
                <a:latin typeface="Times New Roman" panose="02020603050405020304" pitchFamily="18" charset="0"/>
                <a:ea typeface="Times New Roman"/>
                <a:cs typeface="Times New Roman" panose="02020603050405020304" pitchFamily="18" charset="0"/>
              </a:rPr>
              <a:t>5.6.  </a:t>
            </a:r>
            <a:r>
              <a:rPr lang="ru-RU" sz="1600" b="1" dirty="0">
                <a:latin typeface="Times New Roman" panose="02020603050405020304" pitchFamily="18" charset="0"/>
                <a:ea typeface="Times New Roman"/>
                <a:cs typeface="Times New Roman" panose="02020603050405020304" pitchFamily="18" charset="0"/>
              </a:rPr>
              <a:t>Борьба экипажа с паром</a:t>
            </a:r>
            <a:endParaRPr lang="ru-RU" sz="1600" dirty="0">
              <a:latin typeface="Times New Roman" panose="02020603050405020304" pitchFamily="18" charset="0"/>
              <a:ea typeface="Times New Roman"/>
              <a:cs typeface="Times New Roman" panose="02020603050405020304" pitchFamily="18" charset="0"/>
            </a:endParaRPr>
          </a:p>
          <a:p>
            <a:pPr algn="just">
              <a:spcAft>
                <a:spcPts val="0"/>
              </a:spcAft>
            </a:pPr>
            <a:r>
              <a:rPr lang="ru-RU" sz="1200" dirty="0">
                <a:latin typeface="Times New Roman" panose="02020603050405020304" pitchFamily="18" charset="0"/>
                <a:ea typeface="Times New Roman"/>
                <a:cs typeface="Times New Roman" panose="02020603050405020304" pitchFamily="18" charset="0"/>
              </a:rPr>
              <a:t> </a:t>
            </a:r>
          </a:p>
          <a:p>
            <a:pPr marL="179705" algn="just">
              <a:spcAft>
                <a:spcPts val="0"/>
              </a:spcAft>
              <a:tabLst>
                <a:tab pos="2514600" algn="l"/>
              </a:tabLst>
            </a:pPr>
            <a:r>
              <a:rPr lang="ru-RU" sz="1400" dirty="0">
                <a:latin typeface="Times New Roman" panose="02020603050405020304" pitchFamily="18" charset="0"/>
                <a:ea typeface="Times New Roman"/>
                <a:cs typeface="Times New Roman" panose="02020603050405020304" pitchFamily="18" charset="0"/>
              </a:rPr>
              <a:t>Наиболее опасными являются повреждения паропроводов главных магистралей системы свежего пара и коллекторов котлов, сопровождающиеся обильным выделением пара. В этом случае пар может заполнить  отсек и тем самым стеснить или сделать невозможным несение в нем ходовой вахты членами экипажа. Поэтому борьба с паром и исправление повреждений паропроводов является составной частью борьбы экипажа за живучесть судна.</a:t>
            </a:r>
          </a:p>
          <a:p>
            <a:pPr marL="179705" algn="just">
              <a:spcAft>
                <a:spcPts val="600"/>
              </a:spcAft>
              <a:tabLst>
                <a:tab pos="2514600" algn="l"/>
              </a:tabLst>
            </a:pPr>
            <a:r>
              <a:rPr lang="ru-RU" sz="1400" dirty="0">
                <a:latin typeface="Times New Roman" panose="02020603050405020304" pitchFamily="18" charset="0"/>
                <a:ea typeface="Times New Roman"/>
                <a:cs typeface="Times New Roman" panose="02020603050405020304" pitchFamily="18" charset="0"/>
              </a:rPr>
              <a:t>При борьбе с паром необходимо учитывать </a:t>
            </a:r>
            <a:r>
              <a:rPr lang="ru-RU" sz="1400" i="1" dirty="0">
                <a:latin typeface="Times New Roman" panose="02020603050405020304" pitchFamily="18" charset="0"/>
                <a:ea typeface="Times New Roman"/>
                <a:cs typeface="Times New Roman" panose="02020603050405020304" pitchFamily="18" charset="0"/>
              </a:rPr>
              <a:t>следующие </a:t>
            </a:r>
            <a:r>
              <a:rPr lang="ru-RU" sz="1400" i="1" dirty="0" smtClean="0">
                <a:latin typeface="Times New Roman" panose="02020603050405020304" pitchFamily="18" charset="0"/>
                <a:ea typeface="Times New Roman"/>
                <a:cs typeface="Times New Roman" panose="02020603050405020304" pitchFamily="18" charset="0"/>
              </a:rPr>
              <a:t>особенности</a:t>
            </a:r>
            <a:r>
              <a:rPr lang="ru-RU" sz="1400" dirty="0" smtClean="0">
                <a:latin typeface="Times New Roman" panose="02020603050405020304" pitchFamily="18" charset="0"/>
                <a:ea typeface="Times New Roman"/>
                <a:cs typeface="Times New Roman" panose="02020603050405020304" pitchFamily="18" charset="0"/>
              </a:rPr>
              <a:t>:</a:t>
            </a:r>
          </a:p>
          <a:p>
            <a:pPr marL="342900" lvl="0" indent="-342900" algn="just">
              <a:spcAft>
                <a:spcPts val="0"/>
              </a:spcAft>
              <a:buFont typeface="+mj-lt"/>
              <a:buAutoNum type="arabicPeriod"/>
            </a:pPr>
            <a:r>
              <a:rPr lang="ru-RU" sz="1400" dirty="0" smtClean="0">
                <a:latin typeface="Times New Roman" panose="02020603050405020304" pitchFamily="18" charset="0"/>
                <a:ea typeface="Times New Roman"/>
                <a:cs typeface="Times New Roman" panose="02020603050405020304" pitchFamily="18" charset="0"/>
              </a:rPr>
              <a:t>Пар </a:t>
            </a:r>
            <a:r>
              <a:rPr lang="ru-RU" sz="1400" dirty="0">
                <a:latin typeface="Times New Roman" panose="02020603050405020304" pitchFamily="18" charset="0"/>
                <a:ea typeface="Times New Roman"/>
                <a:cs typeface="Times New Roman" panose="02020603050405020304" pitchFamily="18" charset="0"/>
              </a:rPr>
              <a:t>при обильном выделении из поврежденных паропроводов в первую очередь заполняет верхнюю часть отсека и уходит наружу через вентиляционные шахты, дымовые трубы, световые люки и другие отверстия в палубах и переборках. Поэтому к наиболее безопасным местам нахождения людей в случае аварийной ситуации относятся самые нижние ярусы отсека.</a:t>
            </a:r>
          </a:p>
          <a:p>
            <a:pPr marL="342900" lvl="0" indent="-342900" algn="just">
              <a:spcAft>
                <a:spcPts val="0"/>
              </a:spcAft>
              <a:buFont typeface="+mj-lt"/>
              <a:buAutoNum type="arabicPeriod"/>
            </a:pPr>
            <a:r>
              <a:rPr lang="ru-RU" sz="1400" dirty="0" smtClean="0">
                <a:latin typeface="Times New Roman" panose="02020603050405020304" pitchFamily="18" charset="0"/>
                <a:ea typeface="Times New Roman"/>
                <a:cs typeface="Times New Roman" panose="02020603050405020304" pitchFamily="18" charset="0"/>
              </a:rPr>
              <a:t>Форсирование </a:t>
            </a:r>
            <a:r>
              <a:rPr lang="ru-RU" sz="1400" dirty="0">
                <a:latin typeface="Times New Roman" panose="02020603050405020304" pitchFamily="18" charset="0"/>
                <a:ea typeface="Times New Roman"/>
                <a:cs typeface="Times New Roman" panose="02020603050405020304" pitchFamily="18" charset="0"/>
              </a:rPr>
              <a:t>как вдувной, так и выдувной вентиляции в первый момент после аварии является важнейшим условием, так </a:t>
            </a:r>
            <a:r>
              <a:rPr lang="ru-RU" sz="1400" dirty="0" err="1">
                <a:latin typeface="Times New Roman" panose="02020603050405020304" pitchFamily="18" charset="0"/>
                <a:ea typeface="Times New Roman"/>
                <a:cs typeface="Times New Roman" panose="02020603050405020304" pitchFamily="18" charset="0"/>
              </a:rPr>
              <a:t>как:при</a:t>
            </a:r>
            <a:r>
              <a:rPr lang="ru-RU" sz="1400" dirty="0">
                <a:latin typeface="Times New Roman" panose="02020603050405020304" pitchFamily="18" charset="0"/>
                <a:ea typeface="Times New Roman"/>
                <a:cs typeface="Times New Roman" panose="02020603050405020304" pitchFamily="18" charset="0"/>
              </a:rPr>
              <a:t> остановке вентиляции в котельном отделении, без выключения подачи топлива к форсункам, произойдет выбрасывание пламени из топки котла, что может явиться причиной пожара;</a:t>
            </a:r>
          </a:p>
          <a:p>
            <a:pPr marL="342900" lvl="0" indent="-342900" algn="just">
              <a:spcAft>
                <a:spcPts val="0"/>
              </a:spcAft>
              <a:buFont typeface="Symbol"/>
              <a:buChar char=""/>
              <a:tabLst>
                <a:tab pos="228600" algn="l"/>
                <a:tab pos="180340" algn="l"/>
                <a:tab pos="228600" algn="l"/>
              </a:tabLst>
            </a:pPr>
            <a:r>
              <a:rPr lang="ru-RU" sz="1400" dirty="0" smtClean="0">
                <a:latin typeface="Times New Roman" panose="02020603050405020304" pitchFamily="18" charset="0"/>
                <a:ea typeface="Times New Roman"/>
                <a:cs typeface="Times New Roman" panose="02020603050405020304" pitchFamily="18" charset="0"/>
              </a:rPr>
              <a:t>остановка </a:t>
            </a:r>
            <a:r>
              <a:rPr lang="ru-RU" sz="1400" dirty="0">
                <a:latin typeface="Times New Roman" panose="02020603050405020304" pitchFamily="18" charset="0"/>
                <a:ea typeface="Times New Roman"/>
                <a:cs typeface="Times New Roman" panose="02020603050405020304" pitchFamily="18" charset="0"/>
              </a:rPr>
              <a:t>вентиляции приведет к выводу из действия котла;</a:t>
            </a:r>
          </a:p>
          <a:p>
            <a:pPr marL="342900" lvl="0" indent="-342900" algn="just">
              <a:spcAft>
                <a:spcPts val="0"/>
              </a:spcAft>
              <a:buFont typeface="Symbol"/>
              <a:buChar char=""/>
              <a:tabLst>
                <a:tab pos="228600" algn="l"/>
                <a:tab pos="180340" algn="l"/>
                <a:tab pos="228600" algn="l"/>
              </a:tabLst>
            </a:pPr>
            <a:r>
              <a:rPr lang="ru-RU" sz="1400" dirty="0">
                <a:latin typeface="Times New Roman" panose="02020603050405020304" pitchFamily="18" charset="0"/>
                <a:ea typeface="Times New Roman"/>
                <a:cs typeface="Times New Roman" panose="02020603050405020304" pitchFamily="18" charset="0"/>
              </a:rPr>
              <a:t>при повреждении котельных трубок вентиляция исключает возможность выбрасывания пара и огня из топки котла в котельной отделение;</a:t>
            </a:r>
          </a:p>
          <a:p>
            <a:pPr marL="342900" lvl="0" indent="-342900" algn="just">
              <a:spcAft>
                <a:spcPts val="0"/>
              </a:spcAft>
              <a:buFont typeface="Symbol"/>
              <a:buChar char=""/>
              <a:tabLst>
                <a:tab pos="228600" algn="l"/>
                <a:tab pos="180340" algn="l"/>
                <a:tab pos="228600" algn="l"/>
              </a:tabLst>
            </a:pPr>
            <a:r>
              <a:rPr lang="ru-RU" sz="1400" dirty="0">
                <a:latin typeface="Times New Roman" panose="02020603050405020304" pitchFamily="18" charset="0"/>
                <a:ea typeface="Times New Roman"/>
                <a:cs typeface="Times New Roman" panose="02020603050405020304" pitchFamily="18" charset="0"/>
              </a:rPr>
              <a:t>при повреждении паропровода, расположенного в верхней части отделений, усиленная вентиляция не позволит пару быстро прорваться вниз. Поэтому вентиляция должна обеспечивать эффективную подачу воздуха  по возможности в нижнюю часть </a:t>
            </a:r>
            <a:r>
              <a:rPr lang="ru-RU" sz="1400" dirty="0" smtClean="0">
                <a:latin typeface="Times New Roman" panose="02020603050405020304" pitchFamily="18" charset="0"/>
                <a:ea typeface="Times New Roman"/>
                <a:cs typeface="Times New Roman" panose="02020603050405020304" pitchFamily="18" charset="0"/>
              </a:rPr>
              <a:t>отсеков.</a:t>
            </a:r>
            <a:endParaRPr lang="en-US" sz="1400" dirty="0" smtClean="0">
              <a:latin typeface="Times New Roman" panose="02020603050405020304" pitchFamily="18" charset="0"/>
              <a:ea typeface="Times New Roman"/>
              <a:cs typeface="Times New Roman" panose="02020603050405020304" pitchFamily="18" charset="0"/>
            </a:endParaRPr>
          </a:p>
          <a:p>
            <a:pPr lvl="0" algn="just">
              <a:spcAft>
                <a:spcPts val="0"/>
              </a:spcAft>
              <a:tabLst>
                <a:tab pos="228600" algn="l"/>
                <a:tab pos="180340" algn="l"/>
                <a:tab pos="228600" algn="l"/>
              </a:tabLst>
            </a:pPr>
            <a:r>
              <a:rPr lang="en-US" sz="1400" dirty="0" smtClean="0">
                <a:latin typeface="Times New Roman" panose="02020603050405020304" pitchFamily="18" charset="0"/>
                <a:ea typeface="Times New Roman"/>
                <a:cs typeface="Times New Roman" panose="02020603050405020304" pitchFamily="18" charset="0"/>
              </a:rPr>
              <a:t>3.    </a:t>
            </a:r>
            <a:r>
              <a:rPr lang="ru-RU" sz="1400" dirty="0" smtClean="0">
                <a:latin typeface="Times New Roman" panose="02020603050405020304" pitchFamily="18" charset="0"/>
                <a:ea typeface="Times New Roman"/>
                <a:cs typeface="Times New Roman" panose="02020603050405020304" pitchFamily="18" charset="0"/>
              </a:rPr>
              <a:t>Исправление </a:t>
            </a:r>
            <a:r>
              <a:rPr lang="ru-RU" sz="1400" dirty="0">
                <a:latin typeface="Times New Roman" panose="02020603050405020304" pitchFamily="18" charset="0"/>
                <a:ea typeface="Times New Roman"/>
                <a:cs typeface="Times New Roman" panose="02020603050405020304" pitchFamily="18" charset="0"/>
              </a:rPr>
              <a:t>повреждений трубопроводов, особенно паропроводов высокого давления при </a:t>
            </a:r>
            <a:r>
              <a:rPr lang="en-US" sz="1400" dirty="0" smtClean="0">
                <a:latin typeface="Times New Roman" panose="02020603050405020304" pitchFamily="18" charset="0"/>
                <a:ea typeface="Times New Roman"/>
                <a:cs typeface="Times New Roman" panose="02020603050405020304" pitchFamily="18" charset="0"/>
              </a:rPr>
              <a:t>   </a:t>
            </a:r>
            <a:r>
              <a:rPr lang="ru-RU" sz="1400" dirty="0" smtClean="0">
                <a:latin typeface="Times New Roman" panose="02020603050405020304" pitchFamily="18" charset="0"/>
                <a:ea typeface="Times New Roman"/>
                <a:cs typeface="Times New Roman" panose="02020603050405020304" pitchFamily="18" charset="0"/>
              </a:rPr>
              <a:t>обильном </a:t>
            </a:r>
            <a:r>
              <a:rPr lang="ru-RU" sz="1400" dirty="0">
                <a:latin typeface="Times New Roman" panose="02020603050405020304" pitchFamily="18" charset="0"/>
                <a:ea typeface="Times New Roman"/>
                <a:cs typeface="Times New Roman" panose="02020603050405020304" pitchFamily="18" charset="0"/>
              </a:rPr>
              <a:t>выделении пара, представляет особые трудности. Повреждения паропроводов высокого давления сопровождается обильным выделением пара. Поэтому требуется отключать поврежденный участок паропровода и переходить на резервный.</a:t>
            </a:r>
          </a:p>
          <a:p>
            <a:pPr marL="179705" algn="just">
              <a:spcAft>
                <a:spcPts val="0"/>
              </a:spcAft>
              <a:tabLst>
                <a:tab pos="776605" algn="l"/>
                <a:tab pos="2514600" algn="l"/>
              </a:tabLst>
            </a:pPr>
            <a:r>
              <a:rPr lang="ru-RU" sz="1400" dirty="0">
                <a:latin typeface="Times New Roman" panose="02020603050405020304" pitchFamily="18" charset="0"/>
                <a:ea typeface="Times New Roman"/>
                <a:cs typeface="Times New Roman" panose="02020603050405020304" pitchFamily="18" charset="0"/>
              </a:rPr>
              <a:t> </a:t>
            </a:r>
          </a:p>
          <a:p>
            <a:pPr marL="179705" algn="just">
              <a:spcAft>
                <a:spcPts val="0"/>
              </a:spcAft>
              <a:tabLst>
                <a:tab pos="2514600" algn="l"/>
              </a:tabLst>
            </a:pPr>
            <a:r>
              <a:rPr lang="ru-RU" sz="1400" dirty="0">
                <a:latin typeface="Times New Roman" panose="02020603050405020304" pitchFamily="18" charset="0"/>
                <a:ea typeface="Times New Roman"/>
                <a:cs typeface="Times New Roman" panose="02020603050405020304" pitchFamily="18" charset="0"/>
              </a:rPr>
              <a:t>Борьба с паром, с учетом указанных особенностей, включает </a:t>
            </a:r>
            <a:r>
              <a:rPr lang="ru-RU" sz="1400" i="1" dirty="0">
                <a:latin typeface="Times New Roman" panose="02020603050405020304" pitchFamily="18" charset="0"/>
                <a:ea typeface="Times New Roman"/>
                <a:cs typeface="Times New Roman" panose="02020603050405020304" pitchFamily="18" charset="0"/>
              </a:rPr>
              <a:t>следующие действия </a:t>
            </a:r>
            <a:r>
              <a:rPr lang="ru-RU" sz="1400" dirty="0">
                <a:latin typeface="Times New Roman" panose="02020603050405020304" pitchFamily="18" charset="0"/>
                <a:ea typeface="Times New Roman"/>
                <a:cs typeface="Times New Roman" panose="02020603050405020304" pitchFamily="18" charset="0"/>
              </a:rPr>
              <a:t>экипажа:</a:t>
            </a:r>
          </a:p>
          <a:p>
            <a:pPr marL="342900" lvl="0" indent="-342900" algn="just">
              <a:spcAft>
                <a:spcPts val="0"/>
              </a:spcAft>
              <a:buFont typeface="+mj-lt"/>
              <a:buAutoNum type="arabicPeriod"/>
              <a:tabLst>
                <a:tab pos="800100" algn="l"/>
              </a:tabLst>
            </a:pPr>
            <a:r>
              <a:rPr lang="ru-RU" sz="1400" dirty="0">
                <a:latin typeface="Times New Roman" panose="02020603050405020304" pitchFamily="18" charset="0"/>
                <a:ea typeface="Times New Roman"/>
                <a:cs typeface="Times New Roman" panose="02020603050405020304" pitchFamily="18" charset="0"/>
              </a:rPr>
              <a:t>Каждый член экипажа во всех случаях обнаружения повреждений паропроводов и механизмов при поступлении в отсек пара обязан немедленно с помощью ближайшего телефона или направления посыльного доложить об этом вахтенному помощнику капитана или вахтенному механику. Затем, не ожидая дальнейших приказаний и прибытия членов экипажа  по общесудовой тревоге, если позволяет обстановка с точки зрения личной безопасности, вести энергичную борьбу с паром.</a:t>
            </a:r>
            <a:endParaRPr lang="ru-RU" sz="14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3905221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6632" y="326078"/>
            <a:ext cx="6696744" cy="9325630"/>
          </a:xfrm>
          <a:prstGeom prst="rect">
            <a:avLst/>
          </a:prstGeom>
        </p:spPr>
        <p:txBody>
          <a:bodyPr wrap="square">
            <a:spAutoFit/>
          </a:bodyPr>
          <a:lstStyle/>
          <a:p>
            <a:pPr algn="ctr">
              <a:spcAft>
                <a:spcPts val="0"/>
              </a:spcAft>
            </a:pPr>
            <a:r>
              <a:rPr lang="ru-RU" sz="1400" b="1" dirty="0">
                <a:latin typeface="Times New Roman"/>
                <a:ea typeface="Times New Roman"/>
              </a:rPr>
              <a:t>Содержание</a:t>
            </a:r>
            <a:endParaRPr lang="ru-RU" sz="1400" dirty="0">
              <a:latin typeface="Times New Roman"/>
              <a:ea typeface="Times New Roman"/>
            </a:endParaRPr>
          </a:p>
          <a:p>
            <a:pPr>
              <a:spcAft>
                <a:spcPts val="0"/>
              </a:spcAft>
            </a:pPr>
            <a:r>
              <a:rPr lang="ru-RU" dirty="0">
                <a:latin typeface="Times New Roman"/>
                <a:ea typeface="Times New Roman"/>
              </a:rPr>
              <a:t>Введение. </a:t>
            </a:r>
          </a:p>
          <a:p>
            <a:pPr>
              <a:spcAft>
                <a:spcPts val="0"/>
              </a:spcAft>
            </a:pPr>
            <a:r>
              <a:rPr lang="ru-RU" sz="1400" b="1" dirty="0" smtClean="0">
                <a:latin typeface="Times New Roman"/>
                <a:ea typeface="Times New Roman"/>
              </a:rPr>
              <a:t>Глава 1</a:t>
            </a:r>
            <a:r>
              <a:rPr lang="ru-RU" sz="1200" b="1" dirty="0" smtClean="0">
                <a:latin typeface="Times New Roman"/>
                <a:ea typeface="Times New Roman"/>
              </a:rPr>
              <a:t>. </a:t>
            </a:r>
            <a:r>
              <a:rPr lang="ru-RU" sz="1200" dirty="0">
                <a:latin typeface="Times New Roman"/>
                <a:ea typeface="Times New Roman"/>
              </a:rPr>
              <a:t>Понятие безопасности судоходства </a:t>
            </a:r>
            <a:endParaRPr lang="ru-RU" sz="1200" dirty="0" smtClean="0">
              <a:latin typeface="Times New Roman"/>
              <a:ea typeface="Times New Roman"/>
            </a:endParaRPr>
          </a:p>
          <a:p>
            <a:pPr>
              <a:spcAft>
                <a:spcPts val="0"/>
              </a:spcAft>
            </a:pPr>
            <a:r>
              <a:rPr lang="ru-RU" sz="1200" dirty="0"/>
              <a:t>1.1. Термин «безопасность судоходства» и его отличие от смежных понятий</a:t>
            </a:r>
            <a:r>
              <a:rPr lang="ru-RU" sz="1200" dirty="0" smtClean="0">
                <a:latin typeface="Times New Roman"/>
                <a:ea typeface="Times New Roman"/>
              </a:rPr>
              <a:t>.                           </a:t>
            </a:r>
          </a:p>
          <a:p>
            <a:pPr>
              <a:spcAft>
                <a:spcPts val="0"/>
              </a:spcAft>
            </a:pPr>
            <a:r>
              <a:rPr lang="ru-RU" sz="1200" dirty="0"/>
              <a:t>1.2. Главные аспекты проблемы обеспечения безопасности судоходства</a:t>
            </a:r>
            <a:r>
              <a:rPr lang="ru-RU" sz="1200" dirty="0" smtClean="0">
                <a:latin typeface="Times New Roman"/>
                <a:ea typeface="Times New Roman"/>
              </a:rPr>
              <a:t>     </a:t>
            </a:r>
          </a:p>
          <a:p>
            <a:pPr>
              <a:spcAft>
                <a:spcPts val="0"/>
              </a:spcAft>
            </a:pPr>
            <a:r>
              <a:rPr lang="ru-RU" sz="1200" dirty="0"/>
              <a:t>1.3. Аварийность как показатель состояния безопасности судоходства</a:t>
            </a:r>
            <a:r>
              <a:rPr lang="ru-RU" sz="1200" dirty="0" smtClean="0">
                <a:latin typeface="Times New Roman"/>
                <a:ea typeface="Times New Roman"/>
              </a:rPr>
              <a:t>.</a:t>
            </a:r>
          </a:p>
          <a:p>
            <a:pPr>
              <a:spcAft>
                <a:spcPts val="0"/>
              </a:spcAft>
            </a:pPr>
            <a:r>
              <a:rPr lang="ru-RU" sz="1200" dirty="0"/>
              <a:t>1.4. Человеческий фактор в обеспечении безопасности плавания</a:t>
            </a:r>
            <a:r>
              <a:rPr lang="ru-RU" sz="1200" dirty="0" smtClean="0">
                <a:latin typeface="Times New Roman"/>
                <a:ea typeface="Times New Roman"/>
              </a:rPr>
              <a:t>.</a:t>
            </a:r>
          </a:p>
          <a:p>
            <a:pPr>
              <a:spcAft>
                <a:spcPts val="0"/>
              </a:spcAft>
            </a:pPr>
            <a:r>
              <a:rPr lang="ru-RU" sz="1200" i="1" dirty="0"/>
              <a:t>Контрольные вопросы </a:t>
            </a:r>
            <a:endParaRPr lang="ru-RU" sz="1200" i="1" dirty="0" smtClean="0"/>
          </a:p>
          <a:p>
            <a:pPr>
              <a:spcAft>
                <a:spcPts val="0"/>
              </a:spcAft>
            </a:pPr>
            <a:endParaRPr lang="en-US" sz="1200" dirty="0" smtClean="0">
              <a:latin typeface="Times New Roman"/>
              <a:ea typeface="Times New Roman"/>
            </a:endParaRPr>
          </a:p>
          <a:p>
            <a:pPr>
              <a:spcAft>
                <a:spcPts val="0"/>
              </a:spcAft>
            </a:pPr>
            <a:r>
              <a:rPr lang="ru-RU" sz="1400" b="1" dirty="0" smtClean="0">
                <a:latin typeface="Times New Roman"/>
                <a:ea typeface="Times New Roman"/>
              </a:rPr>
              <a:t>Глава </a:t>
            </a:r>
            <a:r>
              <a:rPr lang="ru-RU" sz="1400" b="1" dirty="0">
                <a:latin typeface="Times New Roman"/>
                <a:ea typeface="Times New Roman"/>
              </a:rPr>
              <a:t>2</a:t>
            </a:r>
            <a:r>
              <a:rPr lang="ru-RU" sz="1400" dirty="0">
                <a:latin typeface="Times New Roman"/>
                <a:ea typeface="Times New Roman"/>
              </a:rPr>
              <a:t>. </a:t>
            </a:r>
            <a:r>
              <a:rPr lang="ru-RU" sz="1200" dirty="0"/>
              <a:t>Правовое регулирование безопасности судоходства</a:t>
            </a:r>
            <a:r>
              <a:rPr lang="ru-RU" sz="1200" dirty="0" smtClean="0">
                <a:latin typeface="Times New Roman"/>
                <a:ea typeface="Times New Roman"/>
              </a:rPr>
              <a:t>.                                                           </a:t>
            </a:r>
            <a:endParaRPr lang="ru-RU" sz="1200" dirty="0">
              <a:latin typeface="Times New Roman"/>
              <a:ea typeface="Times New Roman"/>
            </a:endParaRPr>
          </a:p>
          <a:p>
            <a:r>
              <a:rPr lang="ru-RU" sz="1200" dirty="0"/>
              <a:t>2.1. Нормативно-правовая база </a:t>
            </a:r>
          </a:p>
          <a:p>
            <a:r>
              <a:rPr lang="ru-RU" sz="1200" dirty="0"/>
              <a:t>2.1.1. ИМО: структура, рабочие органы </a:t>
            </a:r>
          </a:p>
          <a:p>
            <a:r>
              <a:rPr lang="ru-RU" sz="1200" dirty="0"/>
              <a:t>2.1.2. Система контроля обеспечения безопасности морского судоходства </a:t>
            </a:r>
          </a:p>
          <a:p>
            <a:r>
              <a:rPr lang="ru-RU" sz="1200" dirty="0"/>
              <a:t>2.1.3. Международные конвенции</a:t>
            </a:r>
          </a:p>
          <a:p>
            <a:r>
              <a:rPr lang="ru-RU" sz="1200" dirty="0"/>
              <a:t>2.1.4. Национальные документы </a:t>
            </a:r>
          </a:p>
          <a:p>
            <a:r>
              <a:rPr lang="ru-RU" sz="1200" dirty="0"/>
              <a:t>2.2. Государственное управление, регулирование, надзор и контроль</a:t>
            </a:r>
          </a:p>
          <a:p>
            <a:r>
              <a:rPr lang="ru-RU" sz="1200" dirty="0"/>
              <a:t>на морском и внутреннем водном транспорте в Российской Федерации</a:t>
            </a:r>
          </a:p>
          <a:p>
            <a:r>
              <a:rPr lang="ru-RU" sz="1200" dirty="0"/>
              <a:t>2.2.1. Министерство транспорта Российской Федерации</a:t>
            </a:r>
          </a:p>
          <a:p>
            <a:r>
              <a:rPr lang="ru-RU" sz="1200" dirty="0"/>
              <a:t>2.2.2. Федеральная служба по надзору в сфере транспорта </a:t>
            </a:r>
          </a:p>
          <a:p>
            <a:r>
              <a:rPr lang="ru-RU" sz="1200" dirty="0"/>
              <a:t>2.2.3. Российский морской регистр судоходства и Российский речной </a:t>
            </a:r>
            <a:r>
              <a:rPr lang="ru-RU" sz="1200" dirty="0" smtClean="0"/>
              <a:t>регистр</a:t>
            </a:r>
            <a:endParaRPr lang="ru-RU" sz="1200" dirty="0"/>
          </a:p>
          <a:p>
            <a:r>
              <a:rPr lang="ru-RU" sz="1200" dirty="0"/>
              <a:t>2.2.4. Федеральное агентство морского и речного транспорта </a:t>
            </a:r>
          </a:p>
          <a:p>
            <a:r>
              <a:rPr lang="ru-RU" sz="1200" dirty="0"/>
              <a:t>2.3. Международный кодекс для судов, </a:t>
            </a:r>
            <a:r>
              <a:rPr lang="ru-RU" sz="1200" dirty="0" err="1" smtClean="0"/>
              <a:t>эксплуатирующихся</a:t>
            </a:r>
            <a:r>
              <a:rPr lang="ru-RU" sz="1200" dirty="0" smtClean="0"/>
              <a:t> </a:t>
            </a:r>
            <a:r>
              <a:rPr lang="ru-RU" sz="1200" dirty="0"/>
              <a:t>в полярных</a:t>
            </a:r>
          </a:p>
          <a:p>
            <a:r>
              <a:rPr lang="ru-RU" sz="1200" dirty="0"/>
              <a:t>водах (Полярный кодекс) </a:t>
            </a:r>
          </a:p>
          <a:p>
            <a:r>
              <a:rPr lang="ru-RU" sz="1200" dirty="0"/>
              <a:t>2.4. Нормативные документы по классификации и расследованию</a:t>
            </a:r>
          </a:p>
          <a:p>
            <a:r>
              <a:rPr lang="ru-RU" sz="1200" dirty="0"/>
              <a:t>аварийных случаев</a:t>
            </a:r>
          </a:p>
          <a:p>
            <a:r>
              <a:rPr lang="ru-RU" sz="1200" dirty="0"/>
              <a:t>2.4.1. Международные документы по организации расследования аварий </a:t>
            </a:r>
          </a:p>
          <a:p>
            <a:r>
              <a:rPr lang="ru-RU" sz="1200" dirty="0"/>
              <a:t>2.4.2. Национальные документы по организации расследования</a:t>
            </a:r>
          </a:p>
          <a:p>
            <a:r>
              <a:rPr lang="ru-RU" sz="1200" dirty="0"/>
              <a:t>аварийных случаев </a:t>
            </a:r>
            <a:endParaRPr lang="ru-RU" sz="1200" dirty="0" smtClean="0"/>
          </a:p>
          <a:p>
            <a:r>
              <a:rPr lang="ru-RU" sz="1200" dirty="0" smtClean="0"/>
              <a:t>Контрольные </a:t>
            </a:r>
            <a:r>
              <a:rPr lang="ru-RU" sz="1200" dirty="0"/>
              <a:t>вопросы </a:t>
            </a:r>
          </a:p>
          <a:p>
            <a:pPr>
              <a:spcAft>
                <a:spcPts val="0"/>
              </a:spcAft>
            </a:pPr>
            <a:endParaRPr lang="en-US" sz="1200" dirty="0" smtClean="0">
              <a:latin typeface="Times New Roman"/>
              <a:ea typeface="Times New Roman"/>
            </a:endParaRPr>
          </a:p>
          <a:p>
            <a:pPr>
              <a:spcAft>
                <a:spcPts val="0"/>
              </a:spcAft>
            </a:pPr>
            <a:r>
              <a:rPr lang="ru-RU" sz="1400" b="1" dirty="0" smtClean="0">
                <a:latin typeface="Times New Roman"/>
                <a:ea typeface="Times New Roman"/>
              </a:rPr>
              <a:t>Глава </a:t>
            </a:r>
            <a:r>
              <a:rPr lang="ru-RU" sz="1400" b="1" dirty="0">
                <a:latin typeface="Times New Roman"/>
                <a:ea typeface="Times New Roman"/>
              </a:rPr>
              <a:t>3.</a:t>
            </a:r>
            <a:r>
              <a:rPr lang="ru-RU" sz="1200" dirty="0">
                <a:latin typeface="Times New Roman"/>
                <a:ea typeface="Times New Roman"/>
              </a:rPr>
              <a:t> </a:t>
            </a:r>
            <a:r>
              <a:rPr lang="ru-RU" sz="1200" dirty="0"/>
              <a:t>Обеспечение живучести судна</a:t>
            </a:r>
            <a:r>
              <a:rPr lang="ru-RU" sz="1200" dirty="0" smtClean="0">
                <a:latin typeface="Times New Roman"/>
                <a:ea typeface="Times New Roman"/>
              </a:rPr>
              <a:t>.</a:t>
            </a:r>
            <a:endParaRPr lang="ru-RU" sz="1200" dirty="0">
              <a:latin typeface="Times New Roman"/>
              <a:ea typeface="Times New Roman"/>
            </a:endParaRPr>
          </a:p>
          <a:p>
            <a:r>
              <a:rPr lang="ru-RU" sz="1200" dirty="0" smtClean="0"/>
              <a:t>3.1</a:t>
            </a:r>
            <a:r>
              <a:rPr lang="ru-RU" sz="1200" dirty="0"/>
              <a:t>. Понятие борьбы за живучесть судна </a:t>
            </a:r>
          </a:p>
          <a:p>
            <a:r>
              <a:rPr lang="ru-RU" sz="1200" dirty="0"/>
              <a:t>3.2. Нормативные документы, регламентирующие обеспечение</a:t>
            </a:r>
          </a:p>
          <a:p>
            <a:r>
              <a:rPr lang="ru-RU" sz="1200" dirty="0"/>
              <a:t>и организацию борьбы за живучесть судна </a:t>
            </a:r>
          </a:p>
          <a:p>
            <a:r>
              <a:rPr lang="ru-RU" sz="1200" dirty="0"/>
              <a:t>3.3. Виды и сигналы судовых тревог. Расписание по тревогам </a:t>
            </a:r>
          </a:p>
          <a:p>
            <a:r>
              <a:rPr lang="ru-RU" sz="1200" dirty="0"/>
              <a:t>3.4. Обеспечение безопасности и живучести судовой вахтенной службой </a:t>
            </a:r>
          </a:p>
          <a:p>
            <a:r>
              <a:rPr lang="ru-RU" sz="1200" dirty="0"/>
              <a:t>3.4.1. Общие требования к несению вахты </a:t>
            </a:r>
          </a:p>
          <a:p>
            <a:r>
              <a:rPr lang="ru-RU" sz="1200" dirty="0"/>
              <a:t>3.4.2. Несение вахт в море </a:t>
            </a:r>
          </a:p>
          <a:p>
            <a:r>
              <a:rPr lang="ru-RU" sz="1200" dirty="0"/>
              <a:t>3.4.3. Несение вахт в порту </a:t>
            </a:r>
          </a:p>
          <a:p>
            <a:r>
              <a:rPr lang="ru-RU" sz="1200" dirty="0"/>
              <a:t>3.5. Особенности борьбы за живучесть специализированных судов</a:t>
            </a:r>
          </a:p>
          <a:p>
            <a:r>
              <a:rPr lang="ru-RU" sz="1200" dirty="0"/>
              <a:t>3.5.1. Борьба за живучесть танкера </a:t>
            </a:r>
          </a:p>
          <a:p>
            <a:r>
              <a:rPr lang="ru-RU" sz="1200" dirty="0"/>
              <a:t>3.5.2. Борьба за живучесть </a:t>
            </a:r>
            <a:r>
              <a:rPr lang="ru-RU" sz="1200" dirty="0" err="1"/>
              <a:t>газовоза</a:t>
            </a:r>
            <a:r>
              <a:rPr lang="ru-RU" sz="1200" dirty="0"/>
              <a:t> </a:t>
            </a:r>
          </a:p>
          <a:p>
            <a:r>
              <a:rPr lang="ru-RU" sz="1200" dirty="0"/>
              <a:t>3.5.3. Борьба за живучесть балкера </a:t>
            </a:r>
          </a:p>
          <a:p>
            <a:r>
              <a:rPr lang="ru-RU" sz="1200" dirty="0"/>
              <a:t>3.5.4. Борьба за живучесть контейнеровоза </a:t>
            </a:r>
          </a:p>
          <a:p>
            <a:r>
              <a:rPr lang="ru-RU" sz="1200" dirty="0"/>
              <a:t>3.5.5. Борьба за живучесть </a:t>
            </a:r>
            <a:r>
              <a:rPr lang="ru-RU" sz="1200" dirty="0" err="1"/>
              <a:t>ролкера</a:t>
            </a:r>
            <a:r>
              <a:rPr lang="ru-RU" sz="1200" dirty="0"/>
              <a:t> </a:t>
            </a:r>
          </a:p>
          <a:p>
            <a:r>
              <a:rPr lang="ru-RU" sz="1200" dirty="0"/>
              <a:t>3.5.6. Борьба за живучесть пассажирских и экспедиционных судов </a:t>
            </a:r>
          </a:p>
          <a:p>
            <a:r>
              <a:rPr lang="ru-RU" sz="1200" dirty="0"/>
              <a:t>3.6. Аварийные партии, аварийные группы и их подготовка к борьбе</a:t>
            </a:r>
          </a:p>
          <a:p>
            <a:r>
              <a:rPr lang="ru-RU" sz="1200" dirty="0"/>
              <a:t>за живучесть судна </a:t>
            </a:r>
          </a:p>
          <a:p>
            <a:r>
              <a:rPr lang="ru-RU" sz="1200" dirty="0"/>
              <a:t>Контрольные </a:t>
            </a:r>
            <a:r>
              <a:rPr lang="ru-RU" sz="1200" dirty="0" smtClean="0"/>
              <a:t>вопросы</a:t>
            </a:r>
            <a:endParaRPr lang="en-US" sz="1200" dirty="0"/>
          </a:p>
        </p:txBody>
      </p:sp>
    </p:spTree>
    <p:extLst>
      <p:ext uri="{BB962C8B-B14F-4D97-AF65-F5344CB8AC3E}">
        <p14:creationId xmlns:p14="http://schemas.microsoft.com/office/powerpoint/2010/main" val="17782332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632520"/>
            <a:ext cx="6624736" cy="9510296"/>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ГЛАВА 6. Возникновение пожара на судне. Основы теории пожара</a:t>
            </a:r>
          </a:p>
          <a:p>
            <a:r>
              <a:rPr lang="ru-RU" sz="1600" b="1" dirty="0">
                <a:latin typeface="Times New Roman" panose="02020603050405020304" pitchFamily="18" charset="0"/>
                <a:cs typeface="Times New Roman" panose="02020603050405020304" pitchFamily="18" charset="0"/>
              </a:rPr>
              <a:t>и противопожарной безопасности </a:t>
            </a:r>
          </a:p>
          <a:p>
            <a:r>
              <a:rPr lang="ru-RU" sz="1400" b="1" dirty="0">
                <a:latin typeface="Times New Roman" panose="02020603050405020304" pitchFamily="18" charset="0"/>
                <a:cs typeface="Times New Roman" panose="02020603050405020304" pitchFamily="18" charset="0"/>
              </a:rPr>
              <a:t>6.1. Условия возникновения и распространения пожара </a:t>
            </a:r>
            <a:endParaRPr lang="ru-RU" sz="1400" b="1" dirty="0" smtClean="0">
              <a:latin typeface="Times New Roman" panose="02020603050405020304" pitchFamily="18" charset="0"/>
              <a:cs typeface="Times New Roman" panose="02020603050405020304" pitchFamily="18" charset="0"/>
            </a:endParaRPr>
          </a:p>
          <a:p>
            <a:r>
              <a:rPr lang="ru-RU" sz="1400" b="1" i="1" dirty="0"/>
              <a:t>6.1.1. Пожарный треугольник и пожарный тетраэдр</a:t>
            </a:r>
            <a:endParaRPr lang="ru-RU" sz="1400" b="1" dirty="0" smtClean="0">
              <a:latin typeface="Times New Roman" panose="02020603050405020304" pitchFamily="18" charset="0"/>
              <a:cs typeface="Times New Roman" panose="02020603050405020304" pitchFamily="18" charset="0"/>
            </a:endParaRPr>
          </a:p>
          <a:p>
            <a:endParaRPr lang="ru-RU" sz="1400" b="1" dirty="0">
              <a:latin typeface="Times New Roman" panose="02020603050405020304" pitchFamily="18" charset="0"/>
              <a:cs typeface="Times New Roman" panose="02020603050405020304" pitchFamily="18" charset="0"/>
            </a:endParaRPr>
          </a:p>
          <a:p>
            <a:pPr algn="just">
              <a:spcAft>
                <a:spcPts val="600"/>
              </a:spcAft>
            </a:pPr>
            <a:r>
              <a:rPr lang="ru-RU" sz="1200" i="1" dirty="0">
                <a:latin typeface="Times New Roman"/>
                <a:ea typeface="Times New Roman"/>
              </a:rPr>
              <a:t> </a:t>
            </a:r>
            <a:r>
              <a:rPr lang="ru-RU" sz="1200" dirty="0">
                <a:latin typeface="Times New Roman"/>
                <a:ea typeface="Times New Roman"/>
              </a:rPr>
              <a:t>Для горения необходимы три элемента: горючее вещество, которое будет испаряться и гореть, кислород для соединения с горючим веществом и теплота для повышения температуры паров горючего вещества до момента их воспламенения. Символический пожарный треугольник иллюстрирует это положение и дает представление о двух важных факторах, необходимых для предотвращения и тушения пожаров:</a:t>
            </a:r>
          </a:p>
          <a:p>
            <a:pPr marL="359410" indent="-179705" algn="just">
              <a:spcAft>
                <a:spcPts val="0"/>
              </a:spcAft>
            </a:pPr>
            <a:r>
              <a:rPr lang="ru-RU" sz="1200" dirty="0">
                <a:latin typeface="Times New Roman"/>
                <a:ea typeface="Times New Roman"/>
              </a:rPr>
              <a:t>1)	если одна из сторон треугольника отсутствует, пожар не может начаться;</a:t>
            </a:r>
          </a:p>
          <a:p>
            <a:pPr marL="359410" indent="-179705" algn="just">
              <a:spcAft>
                <a:spcPts val="0"/>
              </a:spcAft>
            </a:pPr>
            <a:r>
              <a:rPr lang="ru-RU" sz="1200" dirty="0">
                <a:latin typeface="Times New Roman"/>
                <a:ea typeface="Times New Roman"/>
              </a:rPr>
              <a:t>2) если одну из сторон треугольника исключить, пожар погаснет.</a:t>
            </a:r>
          </a:p>
          <a:p>
            <a:pPr algn="just">
              <a:spcAft>
                <a:spcPts val="600"/>
              </a:spcAft>
            </a:pPr>
            <a:r>
              <a:rPr lang="ru-RU" sz="1200" i="1" dirty="0">
                <a:latin typeface="Times New Roman"/>
                <a:ea typeface="Times New Roman"/>
              </a:rPr>
              <a:t>Пожарный треугольник</a:t>
            </a:r>
            <a:r>
              <a:rPr lang="ru-RU" sz="1200" dirty="0">
                <a:latin typeface="Times New Roman"/>
                <a:ea typeface="Times New Roman"/>
              </a:rPr>
              <a:t> - простейшее представление трех факторов, необходимых для существования пожара, но он не поясняет природу пожара. В частности, он не включает цепную реакцию, возникающую между горючим веществом, кислородом и теплотой в результате химической реакции.</a:t>
            </a:r>
          </a:p>
          <a:p>
            <a:pPr algn="just">
              <a:spcAft>
                <a:spcPts val="600"/>
              </a:spcAft>
            </a:pPr>
            <a:r>
              <a:rPr lang="ru-RU" sz="1200" i="1" dirty="0">
                <a:latin typeface="Times New Roman"/>
                <a:ea typeface="Times New Roman"/>
              </a:rPr>
              <a:t>Пожарный тетраэдр</a:t>
            </a:r>
            <a:r>
              <a:rPr lang="ru-RU" sz="1200" dirty="0">
                <a:latin typeface="Times New Roman"/>
                <a:ea typeface="Times New Roman"/>
              </a:rPr>
              <a:t> - более наглядная иллюстрация процесса сгорания (тетраэдр - это многогранник с четырьмя треугольными гранями). Он очень полезен для понимания процесса сгорания, т.к. на нем имеется место для цепной реакции, и каждая грань касается трех других. Основная разница между пожарным треугольником и пожарным тетраэдром заключается в том, что тетраэдр показывает, каким образом за счет цепной реакции поддерживается пламенное горение: грань цепной реакции удерживает остальные три грани от падения.</a:t>
            </a:r>
          </a:p>
          <a:p>
            <a:pPr algn="just">
              <a:spcAft>
                <a:spcPts val="600"/>
              </a:spcAft>
            </a:pPr>
            <a:r>
              <a:rPr lang="ru-RU" sz="1200" b="1" i="1" dirty="0">
                <a:latin typeface="Times New Roman"/>
                <a:ea typeface="Times New Roman"/>
              </a:rPr>
              <a:t>Цепная реакция</a:t>
            </a:r>
            <a:r>
              <a:rPr lang="ru-RU" sz="1200" dirty="0">
                <a:latin typeface="Times New Roman"/>
                <a:ea typeface="Times New Roman"/>
              </a:rPr>
              <a:t>. Цепная реакция начинается следующим образом: образующаяся при горении паров теплота воспламеняет все большее количество паров, при горении которых выделяется все большее и большее количество теплоты, воспламеняющей еще большее количество паров, - в результате постоянного увеличения количества теплоты и паров горение усиливается. Пока горючего вещества много, пожар продолжает развиваться, пламя разрастается.</a:t>
            </a:r>
          </a:p>
          <a:p>
            <a:pPr algn="just">
              <a:spcAft>
                <a:spcPts val="600"/>
              </a:spcAft>
            </a:pPr>
            <a:r>
              <a:rPr lang="ru-RU" sz="1200" dirty="0">
                <a:latin typeface="Times New Roman"/>
                <a:ea typeface="Times New Roman"/>
              </a:rPr>
              <a:t>Через какое-то время количество паров, выделяющихся из горючего вещества, достигает максимума и начинает стабилизироваться, в результате чего горение протекает с устойчивой скоростью. Это продолжается до тех пор, пока не израсходуется основная часть горючего вещества. Затем окисляется меньшее количество паров и меньше образуется теплоты. Процесс начинает затухать. Происходит выделение все меньшего количества паров, меньше становится теплоты и огня, пожар начинает гаснуть. При сгорании твердых горючих веществ может остаться зола, и еще какое-то время будет продолжаться тление. Жидкие горючие вещества выгорают полностью</a:t>
            </a:r>
            <a:r>
              <a:rPr lang="ru-RU" sz="1200" dirty="0" smtClean="0">
                <a:latin typeface="Times New Roman"/>
                <a:ea typeface="Times New Roman"/>
              </a:rPr>
              <a:t>.</a:t>
            </a:r>
          </a:p>
          <a:p>
            <a:pPr marL="179705" indent="-179705" algn="just">
              <a:spcAft>
                <a:spcPts val="600"/>
              </a:spcAft>
              <a:tabLst>
                <a:tab pos="2514600" algn="l"/>
              </a:tabLst>
            </a:pPr>
            <a:r>
              <a:rPr lang="ru-RU" sz="1200" dirty="0">
                <a:latin typeface="Times New Roman"/>
                <a:ea typeface="Times New Roman"/>
              </a:rPr>
              <a:t>Существуют твердые, жидкие и газообразные горючие вещества.:</a:t>
            </a:r>
          </a:p>
          <a:p>
            <a:pPr marL="179705" indent="133350" algn="just">
              <a:spcAft>
                <a:spcPts val="600"/>
              </a:spcAft>
              <a:tabLst>
                <a:tab pos="2514600" algn="l"/>
              </a:tabLst>
            </a:pPr>
            <a:r>
              <a:rPr lang="ru-RU" sz="1200" b="1" i="1" dirty="0">
                <a:latin typeface="Times New Roman"/>
                <a:ea typeface="Times New Roman"/>
              </a:rPr>
              <a:t>Твердые горючие вещества</a:t>
            </a:r>
            <a:r>
              <a:rPr lang="ru-RU" sz="1200" dirty="0">
                <a:latin typeface="Times New Roman"/>
                <a:ea typeface="Times New Roman"/>
              </a:rPr>
              <a:t>. Наиболее типичные твердые горючие вещества - дерево, бумага и ткани. Они находятся на судне в виде растительных тросов, брезента, подстилочного и сепарационного материала, мебели, фанеры, обтирочных материалов и матрацев. Краска на переборках также представляет собой твердое горючее вещество. Суда перевозят разнообразные твердые горючие вещества в виде груза - от материалов в кипах до товаров в картонной упаковке, а также свободные материалы, например зерно. Металлы, такие как магний, натрий и титан, - это также твердые горючие вещества, которые могут перевозиться в качестве груза.</a:t>
            </a:r>
          </a:p>
          <a:p>
            <a:pPr algn="just">
              <a:spcAft>
                <a:spcPts val="600"/>
              </a:spcAft>
            </a:pPr>
            <a:endParaRPr lang="ru-RU" sz="1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761935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6801862"/>
          </a:xfrm>
          <a:prstGeom prst="rect">
            <a:avLst/>
          </a:prstGeom>
          <a:noFill/>
        </p:spPr>
        <p:txBody>
          <a:bodyPr wrap="square" rtlCol="0">
            <a:spAutoFit/>
          </a:bodyPr>
          <a:lstStyle/>
          <a:p>
            <a:pPr indent="133350" algn="just">
              <a:spcAft>
                <a:spcPts val="600"/>
              </a:spcAft>
              <a:tabLst>
                <a:tab pos="2514600" algn="l"/>
              </a:tabLst>
            </a:pPr>
            <a:r>
              <a:rPr lang="ru-RU" sz="1200" b="1" i="1" dirty="0">
                <a:latin typeface="Times New Roman"/>
                <a:ea typeface="Times New Roman"/>
              </a:rPr>
              <a:t>Жидкие горючие вещества</a:t>
            </a:r>
            <a:r>
              <a:rPr lang="ru-RU" sz="1200" dirty="0">
                <a:latin typeface="Times New Roman"/>
                <a:ea typeface="Times New Roman"/>
              </a:rPr>
              <a:t>. Воспламеняющиеся жидкости присутствуют на судне в основном в виде мазута, смазочного масла, дизельного топлива, керосина, масляных красок и их растворителей. Воспламеняющиеся жидкости и сжиженные воспламеняющиеся газы могут перевозиться в качестве груза.</a:t>
            </a:r>
          </a:p>
          <a:p>
            <a:pPr indent="133350" algn="just">
              <a:spcAft>
                <a:spcPts val="600"/>
              </a:spcAft>
              <a:tabLst>
                <a:tab pos="2514600" algn="l"/>
              </a:tabLst>
            </a:pPr>
            <a:r>
              <a:rPr lang="ru-RU" sz="1200" b="1" i="1" dirty="0">
                <a:latin typeface="Times New Roman"/>
                <a:ea typeface="Times New Roman"/>
              </a:rPr>
              <a:t>Испарение</a:t>
            </a:r>
            <a:r>
              <a:rPr lang="ru-RU" sz="1200" i="1" dirty="0">
                <a:latin typeface="Times New Roman"/>
                <a:ea typeface="Times New Roman"/>
              </a:rPr>
              <a:t>.</a:t>
            </a:r>
            <a:r>
              <a:rPr lang="ru-RU" sz="1200" dirty="0">
                <a:latin typeface="Times New Roman"/>
                <a:ea typeface="Times New Roman"/>
              </a:rPr>
              <a:t> Воспламеняющиеся жидкости выделяют пары практически так же, как твердые горючие вещества. Скорость выделения паров из жидкостей выше, чем у твердых веществ, т.к. молекулы жидкости связаны между собой менее тесно. При нагревании жидкости скорость выделения паров возрастает.</a:t>
            </a:r>
          </a:p>
          <a:p>
            <a:pPr indent="133350" algn="just">
              <a:spcAft>
                <a:spcPts val="600"/>
              </a:spcAft>
              <a:tabLst>
                <a:tab pos="2514600" algn="l"/>
              </a:tabLst>
            </a:pPr>
            <a:r>
              <a:rPr lang="ru-RU" sz="1200" dirty="0">
                <a:latin typeface="Times New Roman"/>
                <a:ea typeface="Times New Roman"/>
              </a:rPr>
              <a:t>Жидкости могут выделять пары в широком диапазоне температур. Например, бензин начинает выделять пары при – 43</a:t>
            </a:r>
            <a:r>
              <a:rPr lang="ru-RU" sz="1200" dirty="0">
                <a:latin typeface="Times New Roman"/>
                <a:ea typeface="Times New Roman"/>
                <a:sym typeface="Symbol"/>
              </a:rPr>
              <a:t></a:t>
            </a:r>
            <a:r>
              <a:rPr lang="ru-RU" sz="1200" dirty="0">
                <a:latin typeface="Times New Roman"/>
                <a:ea typeface="Times New Roman"/>
              </a:rPr>
              <a:t>С, поэтому бензин - это постоянная опасность пожара. Особенно опасен бензин, хранящийся в открытой емкости, т.к., выделяя пары при нормальной температуре он может легко воспламениться.</a:t>
            </a:r>
          </a:p>
          <a:p>
            <a:pPr indent="133350" algn="just">
              <a:spcAft>
                <a:spcPts val="600"/>
              </a:spcAft>
              <a:tabLst>
                <a:tab pos="2514600" algn="l"/>
              </a:tabLst>
            </a:pPr>
            <a:r>
              <a:rPr lang="ru-RU" sz="1200" dirty="0">
                <a:latin typeface="Times New Roman"/>
                <a:ea typeface="Times New Roman"/>
              </a:rPr>
              <a:t>Чтобы более тяжелые воспламеняющиеся жидкости, например мазут и смазочное масло, выделяли пары в количестве, достаточном для сгорания, их необходимо подогреть. Смазочные масла могут воспламениться при температуре 204</a:t>
            </a:r>
            <a:r>
              <a:rPr lang="ru-RU" sz="1200" dirty="0">
                <a:latin typeface="Times New Roman"/>
                <a:ea typeface="Times New Roman"/>
                <a:sym typeface="Symbol"/>
              </a:rPr>
              <a:t></a:t>
            </a:r>
            <a:r>
              <a:rPr lang="ru-RU" sz="1200" dirty="0">
                <a:latin typeface="Times New Roman"/>
                <a:ea typeface="Times New Roman"/>
              </a:rPr>
              <a:t>С.  При пожаре эта температура достигается быстро, поэтому нефтепродукты, находящиеся вблизи огня, быстро загораются. Когда горит воспламеняющаяся жидкость, обратное излучение и цепная реакция способствуют быстрому развитию пожара.</a:t>
            </a:r>
          </a:p>
          <a:p>
            <a:pPr indent="133350" algn="just">
              <a:spcAft>
                <a:spcPts val="600"/>
              </a:spcAft>
              <a:tabLst>
                <a:tab pos="2514600" algn="l"/>
              </a:tabLst>
            </a:pPr>
            <a:r>
              <a:rPr lang="ru-RU" sz="1200" b="1" i="1" dirty="0">
                <a:latin typeface="Times New Roman"/>
                <a:ea typeface="Times New Roman"/>
              </a:rPr>
              <a:t>Горение.</a:t>
            </a:r>
            <a:r>
              <a:rPr lang="ru-RU" sz="1200" dirty="0">
                <a:latin typeface="Times New Roman"/>
                <a:ea typeface="Times New Roman"/>
              </a:rPr>
              <a:t> Воспламеняющиеся жидкости выделяют теплоту в 3-10 раз быстрее, чем дерево, и ее количество примерно в 2,5 раза больше. Эти соотношения достаточно наглядно показывают, почему пары жидкости горят с большей интенсивностью. При растекании воспламеняющиеся жидкости распространяются по очень большой площади, выделяют значительное количество паров, при воспламенении которых образуется большое количество теплоты. Это одна из причин того, почему пожары в открытых грузовых танках большой вместимости и пожары, возникшие в результате воспламенения растекшейся жидкости, горят столь интенсивно.</a:t>
            </a:r>
          </a:p>
          <a:p>
            <a:pPr indent="133350" algn="just">
              <a:spcAft>
                <a:spcPts val="600"/>
              </a:spcAft>
              <a:tabLst>
                <a:tab pos="2514600" algn="l"/>
              </a:tabLst>
            </a:pPr>
            <a:r>
              <a:rPr lang="ru-RU" sz="1200" b="1" i="1" dirty="0">
                <a:latin typeface="Times New Roman"/>
                <a:ea typeface="Times New Roman"/>
              </a:rPr>
              <a:t>Газообразные горючие вещества</a:t>
            </a:r>
            <a:r>
              <a:rPr lang="ru-RU" sz="1200" dirty="0">
                <a:latin typeface="Times New Roman"/>
                <a:ea typeface="Times New Roman"/>
              </a:rPr>
              <a:t>. Существуют природные и искусственные воспламеняющиеся газы. Они могут находиться на судне.</a:t>
            </a:r>
          </a:p>
          <a:p>
            <a:pPr indent="133350" algn="just">
              <a:spcAft>
                <a:spcPts val="600"/>
              </a:spcAft>
              <a:tabLst>
                <a:tab pos="2514600" algn="l"/>
              </a:tabLst>
            </a:pPr>
            <a:r>
              <a:rPr lang="ru-RU" sz="1200" b="1" i="1" dirty="0">
                <a:latin typeface="Times New Roman"/>
                <a:ea typeface="Times New Roman"/>
              </a:rPr>
              <a:t>Горение</a:t>
            </a:r>
            <a:r>
              <a:rPr lang="ru-RU" sz="1200" i="1" dirty="0">
                <a:latin typeface="Times New Roman"/>
                <a:ea typeface="Times New Roman"/>
              </a:rPr>
              <a:t>.</a:t>
            </a:r>
            <a:r>
              <a:rPr lang="ru-RU" sz="1200" dirty="0">
                <a:latin typeface="Times New Roman"/>
                <a:ea typeface="Times New Roman"/>
              </a:rPr>
              <a:t> Газообразные горючие вещества уже находятся в необходимом для горения состоянии. Для загорания требуется только перемешивание в соответствующих пропорциях с кислородом и достаточное количество теплоты. Газы, как и воспламеняющиеся жидкости, всегда образуют видимое пламя и не тлеют</a:t>
            </a:r>
            <a:r>
              <a:rPr lang="ru-RU" sz="1200" dirty="0" smtClean="0">
                <a:latin typeface="Times New Roman"/>
                <a:ea typeface="Times New Roman"/>
              </a:rPr>
              <a:t>.</a:t>
            </a:r>
          </a:p>
          <a:p>
            <a:pPr indent="133350" algn="just">
              <a:spcAft>
                <a:spcPts val="600"/>
              </a:spcAft>
              <a:tabLst>
                <a:tab pos="2514600" algn="l"/>
              </a:tabLst>
            </a:pPr>
            <a:endParaRPr lang="ru-RU" sz="1200" dirty="0">
              <a:latin typeface="Times New Roman"/>
              <a:ea typeface="Times New Roman"/>
            </a:endParaRPr>
          </a:p>
          <a:p>
            <a:endParaRPr lang="ru-RU" sz="1200" dirty="0"/>
          </a:p>
        </p:txBody>
      </p:sp>
    </p:spTree>
    <p:extLst>
      <p:ext uri="{BB962C8B-B14F-4D97-AF65-F5344CB8AC3E}">
        <p14:creationId xmlns:p14="http://schemas.microsoft.com/office/powerpoint/2010/main" val="407619357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6024" y="272480"/>
            <a:ext cx="6525344" cy="9348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400" b="1" dirty="0" smtClean="0">
                <a:latin typeface="Times New Roman"/>
              </a:rPr>
              <a:t>Распространение </a:t>
            </a:r>
            <a:r>
              <a:rPr lang="ru-RU" sz="1400" b="1" dirty="0">
                <a:latin typeface="Times New Roman"/>
              </a:rPr>
              <a:t>пожара</a:t>
            </a:r>
            <a:endParaRPr lang="ru-RU" sz="1400" b="1" i="1" dirty="0">
              <a:latin typeface="Times New Roman"/>
            </a:endParaRPr>
          </a:p>
          <a:p>
            <a:pPr algn="just">
              <a:spcAft>
                <a:spcPts val="600"/>
              </a:spcAft>
            </a:pPr>
            <a:r>
              <a:rPr lang="ru-RU" sz="1200" dirty="0">
                <a:latin typeface="Times New Roman"/>
                <a:ea typeface="Times New Roman"/>
              </a:rPr>
              <a:t>    Если пожар будет атакован на раннем этапе с использованием  эффективных огнетушащих средств, можно не допустить его выхода за пределы того помещения, в котором он возник. Если пожар не удастся взять под контроль, может образоваться большое количество теплоты, которая распространиться далеко за пределы площади пожара, образуя новые очаги, при условии, что на ее пути встретятся горючие вещества и кислород (на большинстве судов то и другое имеется в избытке). Стальные переборки и палубы, а также другие преграды могут лишь приостановить или задержать распространение теплоты.</a:t>
            </a:r>
          </a:p>
          <a:p>
            <a:pPr algn="just">
              <a:spcAft>
                <a:spcPts val="600"/>
              </a:spcAft>
            </a:pPr>
            <a:r>
              <a:rPr lang="ru-RU" sz="1200" dirty="0">
                <a:latin typeface="Times New Roman"/>
                <a:ea typeface="Times New Roman"/>
              </a:rPr>
              <a:t>Процесс переноса энергии в форме теплоты называется теплообменом. Различают теплопроводность, конвективный и лучистый теплообмен. </a:t>
            </a:r>
          </a:p>
          <a:p>
            <a:pPr algn="just">
              <a:spcAft>
                <a:spcPts val="600"/>
              </a:spcAft>
            </a:pPr>
            <a:r>
              <a:rPr lang="ru-RU" sz="1200" b="1" i="1" dirty="0">
                <a:latin typeface="Times New Roman"/>
                <a:ea typeface="Times New Roman"/>
              </a:rPr>
              <a:t>Теплопроводность.</a:t>
            </a:r>
            <a:r>
              <a:rPr lang="ru-RU" sz="1200" dirty="0">
                <a:latin typeface="Times New Roman"/>
                <a:ea typeface="Times New Roman"/>
              </a:rPr>
              <a:t> Явление теплопроводности – это передача теплоты через твердое тело. Например, теплота горячей плиты передается через кастрюлю ее содержимому. Дерево является плохим проводником теплоты, а металлы хорошо ее проводят. Поскольку большинство судов построено из металла, передача теплоты вследствие теплопроводности создает опасность перемещения пожара из одного трюма в другой, с одной палубы на другую, из одного отсека в другой. В результате теплопроводности металлических палуб и переборок теплота от пожара передается в смежные помещения, в результате чего краска на переборках начинает вспучиваться.</a:t>
            </a:r>
          </a:p>
          <a:p>
            <a:pPr algn="just">
              <a:spcAft>
                <a:spcPts val="600"/>
              </a:spcAft>
            </a:pPr>
            <a:r>
              <a:rPr lang="ru-RU" sz="1200" b="1" i="1" dirty="0">
                <a:latin typeface="Times New Roman"/>
                <a:ea typeface="Times New Roman"/>
              </a:rPr>
              <a:t>Лучистый теплообмен.</a:t>
            </a:r>
            <a:r>
              <a:rPr lang="ru-RU" sz="1200" dirty="0">
                <a:latin typeface="Times New Roman"/>
                <a:ea typeface="Times New Roman"/>
              </a:rPr>
              <a:t> Это передача теплоты от источника через пространство. Теплота от пожара выделяется наружу и передается аналогично свету, т.е. по прямым линиям. При соприкосновении с каким-либо телом она поглощается, отражается или передается дальше. При поглощении теплоты температура поглощающего ее тела увеличивается. Например, теплота излучения, поглощенная подволоком, настолько повышает его температуру, что может произойти воспламенение краски.</a:t>
            </a:r>
          </a:p>
          <a:p>
            <a:pPr algn="just">
              <a:spcAft>
                <a:spcPts val="600"/>
              </a:spcAft>
            </a:pPr>
            <a:r>
              <a:rPr lang="ru-RU" sz="1200" dirty="0">
                <a:latin typeface="Times New Roman"/>
                <a:ea typeface="Times New Roman"/>
              </a:rPr>
              <a:t>Теплота излучается во всех направлениях, пока ее выделение не будет приостановлено.  Теплота излучения способствует распространению пожара вследствие нагревания горючих материалов, находящихся на ее пути, в результате чего начинается выделение паров, которые могут воспламениться.</a:t>
            </a:r>
          </a:p>
          <a:p>
            <a:pPr algn="just">
              <a:spcAft>
                <a:spcPts val="600"/>
              </a:spcAft>
            </a:pPr>
            <a:r>
              <a:rPr lang="ru-RU" sz="1200" dirty="0">
                <a:latin typeface="Times New Roman"/>
                <a:ea typeface="Times New Roman"/>
              </a:rPr>
              <a:t>Внутри судна теплота излучения вызывает повышение температуры горючих материалов вблизи пожара или, в зависимости от конструктивных особенностей судна, даже на значительном расстоянии от него. Сильное тепловое излучение может затруднить приближение к пожару, поэтому пожарные должны работать в защитной одежде, а воздействие теплоты необходимо снижать, пользуясь защитным экраном, который можно создать подачей распыленной струи воды или огнетушащего порошка.</a:t>
            </a:r>
          </a:p>
          <a:p>
            <a:pPr algn="just">
              <a:spcAft>
                <a:spcPts val="600"/>
              </a:spcAft>
            </a:pPr>
            <a:r>
              <a:rPr lang="ru-RU" sz="1200" b="1" i="1" dirty="0">
                <a:latin typeface="Times New Roman"/>
                <a:ea typeface="Times New Roman"/>
              </a:rPr>
              <a:t>Конвективный теплообмен.</a:t>
            </a:r>
            <a:r>
              <a:rPr lang="ru-RU" sz="1200" dirty="0">
                <a:latin typeface="Times New Roman"/>
                <a:ea typeface="Times New Roman"/>
              </a:rPr>
              <a:t> Это процесс переноса теплоты при движении нагретого вещества, т.е. за счет перемещения дыма, горячего воздуха и нагретых газов, образующихся при пожаре, а также  летящих угольков.</a:t>
            </a:r>
          </a:p>
          <a:p>
            <a:pPr algn="just">
              <a:spcAft>
                <a:spcPts val="600"/>
              </a:spcAft>
            </a:pPr>
            <a:r>
              <a:rPr lang="ru-RU" sz="1200" dirty="0">
                <a:latin typeface="Times New Roman"/>
                <a:ea typeface="Times New Roman"/>
              </a:rPr>
              <a:t>     Теплота, образующаяся при пожаре на нижней палубе, распространяется горизонтально по коридорам, вверх через трапы и люковые вырезы и вызывает воспламенение горючих материалов, находящихся на ее пути. Для предотвращения распространения пожара теплоту, дым и газы необходимо вывести в атмосферу, однако, ввиду конструктивных особенностей судов практически исключается возможность быстрого манипулирования устройствами закрытия вырезов в палубах, переборках и корпусе судна для обеспечения вентиляции. Тем не менее площадь пожара должна быть максимально ограничена в минимально короткий срок. Поэтому двери и люки, когда они не используются, держат закрытыми. При обнаружении пожара надо сделать все возможное, чтобы как можно быстрее закрыть все отверстия, ведущие в район пожара.</a:t>
            </a:r>
            <a:endParaRPr lang="ru-RU" sz="1200" dirty="0">
              <a:effectLst/>
              <a:latin typeface="Times New Roman"/>
              <a:ea typeface="Times New Roman"/>
            </a:endParaRPr>
          </a:p>
        </p:txBody>
      </p:sp>
    </p:spTree>
    <p:extLst>
      <p:ext uri="{BB962C8B-B14F-4D97-AF65-F5344CB8AC3E}">
        <p14:creationId xmlns:p14="http://schemas.microsoft.com/office/powerpoint/2010/main" val="34218987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524931"/>
            <a:ext cx="6480720" cy="8748549"/>
          </a:xfrm>
          <a:prstGeom prst="rect">
            <a:avLst/>
          </a:prstGeom>
        </p:spPr>
        <p:txBody>
          <a:bodyPr wrap="square">
            <a:spAutoFit/>
          </a:bodyPr>
          <a:lstStyle/>
          <a:p>
            <a:pPr algn="just">
              <a:spcBef>
                <a:spcPts val="1200"/>
              </a:spcBef>
              <a:spcAft>
                <a:spcPts val="300"/>
              </a:spcAft>
              <a:tabLst>
                <a:tab pos="2514600" algn="l"/>
              </a:tabLst>
            </a:pPr>
            <a:r>
              <a:rPr lang="en-US" sz="1600" b="1" dirty="0" smtClean="0">
                <a:latin typeface="Times New Roman"/>
              </a:rPr>
              <a:t>    </a:t>
            </a:r>
            <a:r>
              <a:rPr lang="ru-RU" sz="1600" b="1" dirty="0" smtClean="0">
                <a:latin typeface="Times New Roman"/>
              </a:rPr>
              <a:t>6.1.2. </a:t>
            </a:r>
            <a:r>
              <a:rPr lang="ru-RU" sz="1600" b="1" dirty="0">
                <a:latin typeface="Times New Roman"/>
              </a:rPr>
              <a:t>Опасные факторы пожара</a:t>
            </a:r>
            <a:r>
              <a:rPr lang="ru-RU" sz="1600" b="1" i="1" dirty="0">
                <a:latin typeface="Times New Roman"/>
              </a:rPr>
              <a:t>.</a:t>
            </a:r>
          </a:p>
          <a:p>
            <a:pPr algn="just">
              <a:spcAft>
                <a:spcPts val="0"/>
              </a:spcAft>
            </a:pPr>
            <a:r>
              <a:rPr lang="ru-RU" sz="1200" dirty="0">
                <a:latin typeface="Times New Roman"/>
                <a:ea typeface="Times New Roman"/>
              </a:rPr>
              <a:t> </a:t>
            </a:r>
          </a:p>
          <a:p>
            <a:pPr indent="133350" algn="just">
              <a:spcAft>
                <a:spcPts val="600"/>
              </a:spcAft>
              <a:tabLst>
                <a:tab pos="2514600" algn="l"/>
              </a:tabLst>
            </a:pPr>
            <a:r>
              <a:rPr lang="ru-RU" sz="1200" dirty="0">
                <a:latin typeface="Times New Roman"/>
                <a:ea typeface="Times New Roman"/>
              </a:rPr>
              <a:t>При пожаре появляется пламя, выделяется теплота, образуются газы и дым. Все это может стать причиной серьезных травм и даже гибели людей.</a:t>
            </a:r>
          </a:p>
          <a:p>
            <a:pPr indent="133350" algn="just">
              <a:spcAft>
                <a:spcPts val="600"/>
              </a:spcAft>
              <a:tabLst>
                <a:tab pos="2514600" algn="l"/>
              </a:tabLst>
            </a:pPr>
            <a:r>
              <a:rPr lang="ru-RU" sz="1200" b="1" i="1" dirty="0">
                <a:latin typeface="Times New Roman"/>
                <a:ea typeface="Times New Roman"/>
              </a:rPr>
              <a:t>Пламя</a:t>
            </a:r>
            <a:r>
              <a:rPr lang="ru-RU" sz="1200" b="1" dirty="0">
                <a:latin typeface="Times New Roman"/>
                <a:ea typeface="Times New Roman"/>
              </a:rPr>
              <a:t>.</a:t>
            </a:r>
            <a:r>
              <a:rPr lang="ru-RU" sz="1200" dirty="0">
                <a:latin typeface="Times New Roman"/>
                <a:ea typeface="Times New Roman"/>
              </a:rPr>
              <a:t> При непосредственном воздействии пламени возможно получение общего или местных ожогов и поражение дыхательных путей. Для предупреждения ожогов при борьбе с пожаром члены экипажа, если не предусмотрены соответствующая защита и снаряжение, должны держаться на безопасном расстоянии от огня. При борьбе с серьезным пожаром необходимо пользоваться защитной одеждой.  Дыхательные аппараты предотвращают поражение органов дыхания, но они не защищают тело от высокой температуры, сопутствующей пожару.</a:t>
            </a:r>
          </a:p>
          <a:p>
            <a:pPr indent="133350" algn="just">
              <a:spcAft>
                <a:spcPts val="600"/>
              </a:spcAft>
              <a:tabLst>
                <a:tab pos="2514600" algn="l"/>
              </a:tabLst>
            </a:pPr>
            <a:r>
              <a:rPr lang="ru-RU" sz="1200" b="1" i="1" dirty="0">
                <a:latin typeface="Times New Roman"/>
                <a:ea typeface="Times New Roman"/>
              </a:rPr>
              <a:t>Теплота</a:t>
            </a:r>
            <a:r>
              <a:rPr lang="ru-RU" sz="1200" i="1" dirty="0">
                <a:latin typeface="Times New Roman"/>
                <a:ea typeface="Times New Roman"/>
              </a:rPr>
              <a:t>.</a:t>
            </a:r>
            <a:r>
              <a:rPr lang="ru-RU" sz="1200" dirty="0">
                <a:latin typeface="Times New Roman"/>
                <a:ea typeface="Times New Roman"/>
              </a:rPr>
              <a:t> При пожаре температура очень быстро поднимается выше 900С, а в закрытых помещениях она может достигать 4300 С. Температура выше 500С опасна для человека, даже если он пользуется защитной одеждой и дыхательным аппаратом. Выделяющаяся при пожаре теплота может стать причиной, как небольших травм, так и гибели людей. Непосредственное воздействие горячего воздуха может привести к обезвоживанию организма, тепловому истощению, ожогам, поражению дыхательных путей. Высокая температура вызывает сильное сердцебиение. У человека, который при борьбе с пожаром долгое время подвергался воздействию высокой температуры, может развиться гипотермия – сильное нервное возбуждение, которое приводит к поражению нервных центров.</a:t>
            </a:r>
          </a:p>
          <a:p>
            <a:pPr indent="133350" algn="just">
              <a:spcAft>
                <a:spcPts val="600"/>
              </a:spcAft>
              <a:tabLst>
                <a:tab pos="2514600" algn="l"/>
              </a:tabLst>
            </a:pPr>
            <a:r>
              <a:rPr lang="ru-RU" sz="1200" b="1" i="1" dirty="0">
                <a:latin typeface="Times New Roman"/>
                <a:ea typeface="Times New Roman"/>
              </a:rPr>
              <a:t>Газы</a:t>
            </a:r>
            <a:r>
              <a:rPr lang="ru-RU" sz="1200" dirty="0">
                <a:latin typeface="Times New Roman"/>
                <a:ea typeface="Times New Roman"/>
              </a:rPr>
              <a:t>. Химический состав образующихся при пожаре газов зависит в основном от горючего вещества. Наиболее опасным являются двуокись углерода СО</a:t>
            </a:r>
            <a:r>
              <a:rPr lang="ru-RU" sz="1200" baseline="-25000" dirty="0">
                <a:latin typeface="Times New Roman"/>
                <a:ea typeface="Times New Roman"/>
              </a:rPr>
              <a:t>2</a:t>
            </a:r>
            <a:r>
              <a:rPr lang="ru-RU" sz="1200" dirty="0">
                <a:latin typeface="Times New Roman"/>
                <a:ea typeface="Times New Roman"/>
              </a:rPr>
              <a:t> – продукт полного сгорания и окись углерода СО – продукт неполного сгорания.</a:t>
            </a:r>
          </a:p>
          <a:p>
            <a:pPr indent="133350" algn="just">
              <a:spcAft>
                <a:spcPts val="600"/>
              </a:spcAft>
              <a:tabLst>
                <a:tab pos="2514600" algn="l"/>
              </a:tabLst>
            </a:pPr>
            <a:r>
              <a:rPr lang="ru-RU" sz="1200" dirty="0">
                <a:latin typeface="Times New Roman"/>
                <a:ea typeface="Times New Roman"/>
              </a:rPr>
              <a:t>Из этих двух газов более опасна для человека окись углерода. При вдыхании смеси СО с воздухом эритроциты крови захватывают окись углерода и уже не могут переносить кислород, в результате чего организм испытывает кислородное голодание. Два-три вдоха воздуха с 1,3%-</a:t>
            </a:r>
            <a:r>
              <a:rPr lang="ru-RU" sz="1200" dirty="0" err="1">
                <a:latin typeface="Times New Roman"/>
                <a:ea typeface="Times New Roman"/>
              </a:rPr>
              <a:t>ным</a:t>
            </a:r>
            <a:r>
              <a:rPr lang="ru-RU" sz="1200" dirty="0">
                <a:latin typeface="Times New Roman"/>
                <a:ea typeface="Times New Roman"/>
              </a:rPr>
              <a:t> содержанием СО  приводят к потере сознания, а если человек дышит таким воздухом несколько минут, он погибает.</a:t>
            </a:r>
          </a:p>
          <a:p>
            <a:pPr indent="133350" algn="just">
              <a:spcAft>
                <a:spcPts val="600"/>
              </a:spcAft>
              <a:tabLst>
                <a:tab pos="2514600" algn="l"/>
              </a:tabLst>
            </a:pPr>
            <a:r>
              <a:rPr lang="ru-RU" sz="1200" dirty="0">
                <a:latin typeface="Times New Roman"/>
                <a:ea typeface="Times New Roman"/>
              </a:rPr>
              <a:t>Двуокись углерода отрицательно воздействует на органы дыхания. Избыточная концентрация СО</a:t>
            </a:r>
            <a:r>
              <a:rPr lang="ru-RU" sz="1200" baseline="-25000" dirty="0">
                <a:latin typeface="Times New Roman"/>
                <a:ea typeface="Times New Roman"/>
              </a:rPr>
              <a:t>2</a:t>
            </a:r>
            <a:r>
              <a:rPr lang="ru-RU" sz="1200" dirty="0">
                <a:latin typeface="Times New Roman"/>
                <a:ea typeface="Times New Roman"/>
              </a:rPr>
              <a:t>  в воздухе уменьшает поступление кислорода в легкие. Ответная реакция организма выражается в учащенном дыхании – сигнале, что легкие не получают достаточного количества кислорода.</a:t>
            </a:r>
          </a:p>
          <a:p>
            <a:pPr indent="133350" algn="just">
              <a:spcAft>
                <a:spcPts val="600"/>
              </a:spcAft>
              <a:tabLst>
                <a:tab pos="2514600" algn="l"/>
              </a:tabLst>
            </a:pPr>
            <a:r>
              <a:rPr lang="ru-RU" sz="1200" dirty="0">
                <a:latin typeface="Times New Roman"/>
                <a:ea typeface="Times New Roman"/>
              </a:rPr>
              <a:t>Во время пожара образуются и другие вредные для организма газы, поэтому при приближении к району пожара следует надевать дыхательный аппарат.</a:t>
            </a:r>
          </a:p>
          <a:p>
            <a:pPr indent="133350" algn="just">
              <a:spcAft>
                <a:spcPts val="600"/>
              </a:spcAft>
              <a:tabLst>
                <a:tab pos="2514600" algn="l"/>
              </a:tabLst>
            </a:pPr>
            <a:r>
              <a:rPr lang="ru-RU" sz="1200" b="1" i="1" dirty="0">
                <a:latin typeface="Times New Roman"/>
                <a:ea typeface="Times New Roman"/>
              </a:rPr>
              <a:t>Дым.</a:t>
            </a:r>
            <a:r>
              <a:rPr lang="ru-RU" sz="1200" dirty="0">
                <a:latin typeface="Times New Roman"/>
                <a:ea typeface="Times New Roman"/>
              </a:rPr>
              <a:t> Этот видимый фактор пожара затрудняет дыхание человека. Дым состоит из углерода и других несгоревших веществ, находящихся в виде взвешенных частиц. В нем присутствуют также пары воды, кислоты и других химических соединений, которые при вдыхании могут оказать отравляющее или раздражающее действие.</a:t>
            </a:r>
          </a:p>
          <a:p>
            <a:pPr algn="just">
              <a:spcAft>
                <a:spcPts val="600"/>
              </a:spcAft>
              <a:tabLst>
                <a:tab pos="2514600" algn="l"/>
              </a:tabLst>
            </a:pPr>
            <a:r>
              <a:rPr lang="ru-RU" sz="1200" dirty="0">
                <a:latin typeface="Times New Roman"/>
                <a:ea typeface="Times New Roman"/>
              </a:rPr>
              <a:t>Дым значительно ухудшает видимость в районе пожара и над ним. Он раздражает глаза, нос, горло и легкие. Вдыхание дыма слабой концентрации в течение длительного времени или сильной концентрации за короткое время может вызывать ухудшение самочувствия у людей, ведущих борьбу с пожаром. Поэтому, находясь в районе пожара, обязательно следует пользоваться дыхательными аппаратами.</a:t>
            </a:r>
            <a:endParaRPr lang="ru-RU" sz="1200" dirty="0">
              <a:effectLst/>
              <a:latin typeface="Times New Roman"/>
              <a:ea typeface="Times New Roman"/>
            </a:endParaRPr>
          </a:p>
        </p:txBody>
      </p:sp>
    </p:spTree>
    <p:extLst>
      <p:ext uri="{BB962C8B-B14F-4D97-AF65-F5344CB8AC3E}">
        <p14:creationId xmlns:p14="http://schemas.microsoft.com/office/powerpoint/2010/main" val="22595310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6024" y="272480"/>
            <a:ext cx="6525344" cy="9348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400" b="1" dirty="0" smtClean="0">
                <a:latin typeface="Times New Roman"/>
              </a:rPr>
              <a:t>6.1.3 Распространение </a:t>
            </a:r>
            <a:r>
              <a:rPr lang="ru-RU" sz="1400" b="1" dirty="0">
                <a:latin typeface="Times New Roman"/>
              </a:rPr>
              <a:t>пожара</a:t>
            </a:r>
            <a:endParaRPr lang="ru-RU" sz="1400" b="1" i="1" dirty="0">
              <a:latin typeface="Times New Roman"/>
            </a:endParaRPr>
          </a:p>
          <a:p>
            <a:pPr algn="just">
              <a:spcAft>
                <a:spcPts val="600"/>
              </a:spcAft>
            </a:pPr>
            <a:r>
              <a:rPr lang="ru-RU" sz="1200" dirty="0">
                <a:latin typeface="Times New Roman"/>
                <a:ea typeface="Times New Roman"/>
              </a:rPr>
              <a:t>    Если пожар будет атакован на раннем этапе с использованием  эффективных огнетушащих средств, можно не допустить его выхода за пределы того помещения, в котором он возник. Если пожар не удастся взять под контроль, может образоваться большое количество теплоты, которая распространиться далеко за пределы площади пожара, образуя новые очаги, при условии, что на ее пути встретятся горючие вещества и кислород (на большинстве судов то и другое имеется в избытке). Стальные переборки и палубы, а также другие преграды могут лишь приостановить или задержать распространение теплоты.</a:t>
            </a:r>
          </a:p>
          <a:p>
            <a:pPr algn="just">
              <a:spcAft>
                <a:spcPts val="600"/>
              </a:spcAft>
            </a:pPr>
            <a:r>
              <a:rPr lang="ru-RU" sz="1200" dirty="0">
                <a:latin typeface="Times New Roman"/>
                <a:ea typeface="Times New Roman"/>
              </a:rPr>
              <a:t>Процесс переноса энергии в форме теплоты называется теплообменом. Различают теплопроводность, конвективный и лучистый теплообмен. </a:t>
            </a:r>
          </a:p>
          <a:p>
            <a:pPr algn="just">
              <a:spcAft>
                <a:spcPts val="600"/>
              </a:spcAft>
            </a:pPr>
            <a:r>
              <a:rPr lang="ru-RU" sz="1200" b="1" i="1" dirty="0">
                <a:latin typeface="Times New Roman"/>
                <a:ea typeface="Times New Roman"/>
              </a:rPr>
              <a:t>Теплопроводность.</a:t>
            </a:r>
            <a:r>
              <a:rPr lang="ru-RU" sz="1200" dirty="0">
                <a:latin typeface="Times New Roman"/>
                <a:ea typeface="Times New Roman"/>
              </a:rPr>
              <a:t> Явление теплопроводности – это передача теплоты через твердое тело. Например, теплота горячей плиты передается через кастрюлю ее содержимому. Дерево является плохим проводником теплоты, а металлы хорошо ее проводят. Поскольку большинство судов построено из металла, передача теплоты вследствие теплопроводности создает опасность перемещения пожара из одного трюма в другой, с одной палубы на другую, из одного отсека в другой. В результате теплопроводности металлических палуб и переборок теплота от пожара передается в смежные помещения, в результате чего краска на переборках начинает вспучиваться.</a:t>
            </a:r>
          </a:p>
          <a:p>
            <a:pPr algn="just">
              <a:spcAft>
                <a:spcPts val="600"/>
              </a:spcAft>
            </a:pPr>
            <a:r>
              <a:rPr lang="ru-RU" sz="1200" b="1" i="1" dirty="0">
                <a:latin typeface="Times New Roman"/>
                <a:ea typeface="Times New Roman"/>
              </a:rPr>
              <a:t>Лучистый теплообмен.</a:t>
            </a:r>
            <a:r>
              <a:rPr lang="ru-RU" sz="1200" dirty="0">
                <a:latin typeface="Times New Roman"/>
                <a:ea typeface="Times New Roman"/>
              </a:rPr>
              <a:t> Это передача теплоты от источника через пространство. Теплота от пожара выделяется наружу и передается аналогично свету, т.е. по прямым линиям. При соприкосновении с каким-либо телом она поглощается, отражается или передается дальше. При поглощении теплоты температура поглощающего ее тела увеличивается. Например, теплота излучения, поглощенная подволоком, настолько повышает его температуру, что может произойти воспламенение краски.</a:t>
            </a:r>
          </a:p>
          <a:p>
            <a:pPr algn="just">
              <a:spcAft>
                <a:spcPts val="600"/>
              </a:spcAft>
            </a:pPr>
            <a:r>
              <a:rPr lang="ru-RU" sz="1200" dirty="0">
                <a:latin typeface="Times New Roman"/>
                <a:ea typeface="Times New Roman"/>
              </a:rPr>
              <a:t>Теплота излучается во всех направлениях, пока ее выделение не будет приостановлено.  Теплота излучения способствует распространению пожара вследствие нагревания горючих материалов, находящихся на ее пути, в результате чего начинается выделение паров, которые могут воспламениться.</a:t>
            </a:r>
          </a:p>
          <a:p>
            <a:pPr algn="just">
              <a:spcAft>
                <a:spcPts val="600"/>
              </a:spcAft>
            </a:pPr>
            <a:r>
              <a:rPr lang="ru-RU" sz="1200" dirty="0">
                <a:latin typeface="Times New Roman"/>
                <a:ea typeface="Times New Roman"/>
              </a:rPr>
              <a:t>Внутри судна теплота излучения вызывает повышение температуры горючих материалов вблизи пожара или, в зависимости от конструктивных особенностей судна, даже на значительном расстоянии от него. Сильное тепловое излучение может затруднить приближение к пожару, поэтому пожарные должны работать в защитной одежде, а воздействие теплоты необходимо снижать, пользуясь защитным экраном, который можно создать подачей распыленной струи воды или огнетушащего порошка.</a:t>
            </a:r>
          </a:p>
          <a:p>
            <a:pPr algn="just">
              <a:spcAft>
                <a:spcPts val="600"/>
              </a:spcAft>
            </a:pPr>
            <a:r>
              <a:rPr lang="ru-RU" sz="1200" b="1" i="1" dirty="0">
                <a:latin typeface="Times New Roman"/>
                <a:ea typeface="Times New Roman"/>
              </a:rPr>
              <a:t>Конвективный теплообмен.</a:t>
            </a:r>
            <a:r>
              <a:rPr lang="ru-RU" sz="1200" dirty="0">
                <a:latin typeface="Times New Roman"/>
                <a:ea typeface="Times New Roman"/>
              </a:rPr>
              <a:t> Это процесс переноса теплоты при движении нагретого вещества, т.е. за счет перемещения дыма, горячего воздуха и нагретых газов, образующихся при пожаре, а также  летящих угольков.</a:t>
            </a:r>
          </a:p>
          <a:p>
            <a:pPr algn="just">
              <a:spcAft>
                <a:spcPts val="600"/>
              </a:spcAft>
            </a:pPr>
            <a:r>
              <a:rPr lang="ru-RU" sz="1200" dirty="0">
                <a:latin typeface="Times New Roman"/>
                <a:ea typeface="Times New Roman"/>
              </a:rPr>
              <a:t>     Теплота, образующаяся при пожаре на нижней палубе, распространяется горизонтально по коридорам, вверх через трапы и люковые вырезы и вызывает воспламенение горючих материалов, находящихся на ее пути. Для предотвращения распространения пожара теплоту, дым и газы необходимо вывести в атмосферу, однако, ввиду конструктивных особенностей судов практически исключается возможность быстрого манипулирования устройствами закрытия вырезов в палубах, переборках и корпусе судна для обеспечения вентиляции. Тем не менее площадь пожара должна быть максимально ограничена в минимально короткий срок. Поэтому двери и люки, когда они не используются, держат закрытыми. При обнаружении пожара надо сделать все возможное, чтобы как можно быстрее закрыть все отверстия, ведущие в район пожара.</a:t>
            </a:r>
            <a:endParaRPr lang="ru-RU" sz="1200" dirty="0">
              <a:effectLst/>
              <a:latin typeface="Times New Roman"/>
              <a:ea typeface="Times New Roman"/>
            </a:endParaRPr>
          </a:p>
        </p:txBody>
      </p:sp>
    </p:spTree>
    <p:extLst>
      <p:ext uri="{BB962C8B-B14F-4D97-AF65-F5344CB8AC3E}">
        <p14:creationId xmlns:p14="http://schemas.microsoft.com/office/powerpoint/2010/main" val="39594049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272480"/>
            <a:ext cx="6624736" cy="9417963"/>
          </a:xfrm>
          <a:prstGeom prst="rect">
            <a:avLst/>
          </a:prstGeom>
          <a:noFill/>
        </p:spPr>
        <p:txBody>
          <a:bodyPr wrap="square" rtlCol="0">
            <a:spAutoFit/>
          </a:bodyPr>
          <a:lstStyle/>
          <a:p>
            <a:r>
              <a:rPr lang="ru-RU" sz="1400" b="1" dirty="0"/>
              <a:t>6.2. Пожарная опасность веществ и материалов</a:t>
            </a:r>
          </a:p>
          <a:p>
            <a:r>
              <a:rPr lang="ru-RU" sz="1400" b="1" i="1" dirty="0"/>
              <a:t>6.2.1. Группы горючих веществ в </a:t>
            </a:r>
            <a:r>
              <a:rPr lang="ru-RU" sz="1400" b="1" i="1" dirty="0" smtClean="0"/>
              <a:t>зависимости от </a:t>
            </a:r>
            <a:r>
              <a:rPr lang="ru-RU" sz="1400" b="1" i="1" dirty="0"/>
              <a:t>их агрегатного </a:t>
            </a:r>
            <a:r>
              <a:rPr lang="ru-RU" sz="1400" b="1" i="1" dirty="0" smtClean="0"/>
              <a:t>состояния</a:t>
            </a:r>
          </a:p>
          <a:p>
            <a:endParaRPr lang="ru-RU" sz="1200" b="1" i="1" dirty="0"/>
          </a:p>
          <a:p>
            <a:r>
              <a:rPr lang="ru-RU" sz="1200" b="1" dirty="0"/>
              <a:t>Процесс горения </a:t>
            </a:r>
            <a:r>
              <a:rPr lang="ru-RU" sz="1200" dirty="0"/>
              <a:t>— это совокупность физических и химических</a:t>
            </a:r>
          </a:p>
          <a:p>
            <a:r>
              <a:rPr lang="ru-RU" sz="1200" dirty="0"/>
              <a:t>процессов, основой которых является быстропротекающая реакция</a:t>
            </a:r>
          </a:p>
          <a:p>
            <a:r>
              <a:rPr lang="ru-RU" sz="1200" dirty="0"/>
              <a:t>окисления с выделением света, тепла и продуктов горения (</a:t>
            </a:r>
            <a:r>
              <a:rPr lang="ru-RU" sz="1200" dirty="0" smtClean="0"/>
              <a:t>дыма и </a:t>
            </a:r>
            <a:r>
              <a:rPr lang="ru-RU" sz="1200" dirty="0"/>
              <a:t>токсических газов).</a:t>
            </a:r>
          </a:p>
          <a:p>
            <a:r>
              <a:rPr lang="ru-RU" sz="1200" dirty="0"/>
              <a:t>Горючие вещества горят по-разному. Исходя из агрегатного </a:t>
            </a:r>
            <a:r>
              <a:rPr lang="ru-RU" sz="1200" dirty="0" smtClean="0"/>
              <a:t>состояния</a:t>
            </a:r>
            <a:r>
              <a:rPr lang="ru-RU" sz="1200" dirty="0"/>
              <a:t>, их можно подразделить на три группы:</a:t>
            </a:r>
          </a:p>
          <a:p>
            <a:r>
              <a:rPr lang="ru-RU" sz="1200" dirty="0"/>
              <a:t>1) твердые горючие вещества (ТГВ);</a:t>
            </a:r>
          </a:p>
          <a:p>
            <a:r>
              <a:rPr lang="ru-RU" sz="1200" dirty="0"/>
              <a:t>2) жидкие горючие вещества (ЖГВ);</a:t>
            </a:r>
          </a:p>
          <a:p>
            <a:r>
              <a:rPr lang="ru-RU" sz="1200" dirty="0"/>
              <a:t>3) газообразные горючие вещества (ГГВ).</a:t>
            </a:r>
          </a:p>
          <a:p>
            <a:r>
              <a:rPr lang="ru-RU" sz="1200" b="1" dirty="0"/>
              <a:t>1. Твердые горючие вещества. </a:t>
            </a:r>
            <a:r>
              <a:rPr lang="ru-RU" sz="1200" dirty="0"/>
              <a:t>Наиболее типичные твердые </a:t>
            </a:r>
            <a:r>
              <a:rPr lang="ru-RU" sz="1200" dirty="0" smtClean="0"/>
              <a:t>горючие </a:t>
            </a:r>
            <a:r>
              <a:rPr lang="ru-RU" sz="1200" dirty="0"/>
              <a:t>вещества — дерево, бумага и ткани. Они находятся на </a:t>
            </a:r>
            <a:r>
              <a:rPr lang="ru-RU" sz="1200" dirty="0" smtClean="0"/>
              <a:t>судне в </a:t>
            </a:r>
            <a:r>
              <a:rPr lang="ru-RU" sz="1200" dirty="0"/>
              <a:t>виде растительных тросов, брезента, подстилочного и </a:t>
            </a:r>
            <a:r>
              <a:rPr lang="ru-RU" sz="1200" dirty="0" smtClean="0"/>
              <a:t>сепарационного </a:t>
            </a:r>
            <a:r>
              <a:rPr lang="ru-RU" sz="1200" dirty="0"/>
              <a:t>материала, мебели, фанеры, обтирочных материалов и матрацев.</a:t>
            </a:r>
          </a:p>
          <a:p>
            <a:r>
              <a:rPr lang="ru-RU" sz="1200" dirty="0"/>
              <a:t>Краска на переборках также представляет собой твердое горючее </a:t>
            </a:r>
            <a:r>
              <a:rPr lang="ru-RU" sz="1200" dirty="0" smtClean="0"/>
              <a:t>вещество</a:t>
            </a:r>
            <a:r>
              <a:rPr lang="ru-RU" sz="1200" dirty="0"/>
              <a:t>. Суда перевозят разнообразные твердые горючие </a:t>
            </a:r>
            <a:r>
              <a:rPr lang="ru-RU" sz="1200" dirty="0" smtClean="0"/>
              <a:t>вещества в </a:t>
            </a:r>
            <a:r>
              <a:rPr lang="ru-RU" sz="1200" dirty="0"/>
              <a:t>виде груза — от материалов в кипах до товаров в картонной </a:t>
            </a:r>
            <a:r>
              <a:rPr lang="ru-RU" sz="1200" dirty="0" smtClean="0"/>
              <a:t>упаковке</a:t>
            </a:r>
            <a:r>
              <a:rPr lang="ru-RU" sz="1200" dirty="0"/>
              <a:t>, а также свободные материалы, например, зерно. Металлы, </a:t>
            </a:r>
            <a:r>
              <a:rPr lang="ru-RU" sz="1200" dirty="0" smtClean="0"/>
              <a:t>такие как </a:t>
            </a:r>
            <a:r>
              <a:rPr lang="ru-RU" sz="1200" dirty="0"/>
              <a:t>магний, натрий и титан, — это также твердые горючие вещества,</a:t>
            </a:r>
          </a:p>
          <a:p>
            <a:r>
              <a:rPr lang="ru-RU" sz="1200" dirty="0"/>
              <a:t>которые могут перевозиться в качестве </a:t>
            </a:r>
            <a:r>
              <a:rPr lang="ru-RU" sz="1200" dirty="0" smtClean="0"/>
              <a:t>груза. До </a:t>
            </a:r>
            <a:r>
              <a:rPr lang="ru-RU" sz="1200" dirty="0"/>
              <a:t>того, как твердое горючее вещество начнет гореть, оно </a:t>
            </a:r>
            <a:r>
              <a:rPr lang="ru-RU" sz="1200" dirty="0" smtClean="0"/>
              <a:t>должно </a:t>
            </a:r>
            <a:r>
              <a:rPr lang="ru-RU" sz="1200" dirty="0"/>
              <a:t>перейти в парообразное состояние. Во время пожара такое </a:t>
            </a:r>
            <a:r>
              <a:rPr lang="ru-RU" sz="1200" dirty="0" smtClean="0"/>
              <a:t>изменение </a:t>
            </a:r>
            <a:r>
              <a:rPr lang="ru-RU" sz="1200" dirty="0"/>
              <a:t>обычно происходит при начальном воздействии тепла. </a:t>
            </a:r>
            <a:r>
              <a:rPr lang="ru-RU" sz="1200" dirty="0" smtClean="0"/>
              <a:t>Этот процесс </a:t>
            </a:r>
            <a:r>
              <a:rPr lang="ru-RU" sz="1200" dirty="0"/>
              <a:t>называется </a:t>
            </a:r>
            <a:r>
              <a:rPr lang="ru-RU" sz="1200" i="1" dirty="0"/>
              <a:t>пиролизом </a:t>
            </a:r>
            <a:r>
              <a:rPr lang="ru-RU" sz="1200" dirty="0"/>
              <a:t>и представляет собой </a:t>
            </a:r>
            <a:r>
              <a:rPr lang="ru-RU" sz="1200" dirty="0" smtClean="0"/>
              <a:t>химическое разложение </a:t>
            </a:r>
            <a:r>
              <a:rPr lang="ru-RU" sz="1200" dirty="0"/>
              <a:t>вещества под воздействием тепла. В этом случае в </a:t>
            </a:r>
            <a:r>
              <a:rPr lang="ru-RU" sz="1200" dirty="0" smtClean="0"/>
              <a:t>результате </a:t>
            </a:r>
            <a:r>
              <a:rPr lang="ru-RU" sz="1200" dirty="0"/>
              <a:t>разложения происходит переход из твердого состояния в </a:t>
            </a:r>
            <a:r>
              <a:rPr lang="ru-RU" sz="1200" dirty="0" smtClean="0"/>
              <a:t>парообразное</a:t>
            </a:r>
            <a:r>
              <a:rPr lang="ru-RU" sz="1200" dirty="0"/>
              <a:t>. Если пары смешиваются с воздухом в достаточном </a:t>
            </a:r>
            <a:r>
              <a:rPr lang="ru-RU" sz="1200" dirty="0" smtClean="0"/>
              <a:t>количестве </a:t>
            </a:r>
            <a:r>
              <a:rPr lang="ru-RU" sz="1200" dirty="0"/>
              <a:t>и при этом подогреваются до определенной </a:t>
            </a:r>
            <a:r>
              <a:rPr lang="ru-RU" sz="1200" dirty="0" smtClean="0"/>
              <a:t>температуры (пламенем</a:t>
            </a:r>
            <a:r>
              <a:rPr lang="ru-RU" sz="1200" dirty="0"/>
              <a:t>, искрой, горячим двигателем и т. д.), происходит их </a:t>
            </a:r>
            <a:r>
              <a:rPr lang="ru-RU" sz="1200" dirty="0" smtClean="0"/>
              <a:t>воспламенение</a:t>
            </a:r>
            <a:r>
              <a:rPr lang="ru-RU" sz="1200" dirty="0"/>
              <a:t>.</a:t>
            </a:r>
          </a:p>
          <a:p>
            <a:r>
              <a:rPr lang="ru-RU" sz="1200" b="1" dirty="0"/>
              <a:t>2. Жидкие горючие вещества. </a:t>
            </a:r>
            <a:r>
              <a:rPr lang="ru-RU" sz="1200" dirty="0"/>
              <a:t>Воспламеняющиеся </a:t>
            </a:r>
            <a:r>
              <a:rPr lang="ru-RU" sz="1200" dirty="0" smtClean="0"/>
              <a:t>жидкости присутствуют </a:t>
            </a:r>
            <a:r>
              <a:rPr lang="ru-RU" sz="1200" dirty="0"/>
              <a:t>на судне в основном в виде мазута, смазочного </a:t>
            </a:r>
            <a:r>
              <a:rPr lang="ru-RU" sz="1200" dirty="0" smtClean="0"/>
              <a:t>масла, дизельного </a:t>
            </a:r>
            <a:r>
              <a:rPr lang="ru-RU" sz="1200" dirty="0"/>
              <a:t>топлива, керосина, масляных красок и их растворителей</a:t>
            </a:r>
            <a:r>
              <a:rPr lang="ru-RU" sz="1200" dirty="0" smtClean="0"/>
              <a:t>.</a:t>
            </a:r>
          </a:p>
          <a:p>
            <a:r>
              <a:rPr lang="ru-RU" sz="1200" dirty="0" smtClean="0"/>
              <a:t>Воспламеняющиеся </a:t>
            </a:r>
            <a:r>
              <a:rPr lang="ru-RU" sz="1200" dirty="0"/>
              <a:t>жидкости выделяют пары практически </a:t>
            </a:r>
            <a:r>
              <a:rPr lang="ru-RU" sz="1200" dirty="0" smtClean="0"/>
              <a:t>так же</a:t>
            </a:r>
            <a:r>
              <a:rPr lang="ru-RU" sz="1200" dirty="0"/>
              <a:t>, как твердые горючие вещества. Скорость выделения паров из </a:t>
            </a:r>
            <a:r>
              <a:rPr lang="ru-RU" sz="1200" dirty="0" smtClean="0"/>
              <a:t>жидкостей </a:t>
            </a:r>
            <a:r>
              <a:rPr lang="ru-RU" sz="1200" dirty="0"/>
              <a:t>выше, чем у твердых веществ, поскольку молекулы </a:t>
            </a:r>
            <a:r>
              <a:rPr lang="ru-RU" sz="1200" dirty="0" smtClean="0"/>
              <a:t>жидкости связаны </a:t>
            </a:r>
            <a:r>
              <a:rPr lang="ru-RU" sz="1200" dirty="0"/>
              <a:t>между собой менее тесно. При </a:t>
            </a:r>
            <a:r>
              <a:rPr lang="ru-RU" sz="1200" dirty="0" smtClean="0"/>
              <a:t>нагревании жидкости скорость </a:t>
            </a:r>
            <a:r>
              <a:rPr lang="ru-RU" sz="1200" dirty="0"/>
              <a:t>выделения паров возрастает.</a:t>
            </a:r>
          </a:p>
          <a:p>
            <a:r>
              <a:rPr lang="ru-RU" sz="1200" dirty="0"/>
              <a:t>Жидкости могут выделять пары в широком диапазоне </a:t>
            </a:r>
            <a:r>
              <a:rPr lang="ru-RU" sz="1200" dirty="0" smtClean="0"/>
              <a:t>температур</a:t>
            </a:r>
            <a:r>
              <a:rPr lang="ru-RU" sz="1200" dirty="0"/>
              <a:t>. Например, бензин начинает выделять пары при –43 °С, </a:t>
            </a:r>
            <a:r>
              <a:rPr lang="ru-RU" sz="1200" dirty="0" smtClean="0"/>
              <a:t>поэтому </a:t>
            </a:r>
            <a:r>
              <a:rPr lang="ru-RU" sz="1200" dirty="0"/>
              <a:t>бензин — это постоянная опасность пожара. Особенно </a:t>
            </a:r>
            <a:r>
              <a:rPr lang="ru-RU" sz="1200" dirty="0" smtClean="0"/>
              <a:t>опасен бензин</a:t>
            </a:r>
            <a:r>
              <a:rPr lang="ru-RU" sz="1200" dirty="0"/>
              <a:t>, хранящийся в открытой емкости, так как, выделяя пары</a:t>
            </a:r>
          </a:p>
          <a:p>
            <a:r>
              <a:rPr lang="ru-RU" sz="1200" dirty="0"/>
              <a:t>при </a:t>
            </a:r>
            <a:r>
              <a:rPr lang="ru-RU" sz="1200" dirty="0" smtClean="0"/>
              <a:t>нормальной температуре</a:t>
            </a:r>
            <a:r>
              <a:rPr lang="ru-RU" sz="1200" dirty="0"/>
              <a:t>, он может легко воспламениться.</a:t>
            </a:r>
          </a:p>
          <a:p>
            <a:r>
              <a:rPr lang="ru-RU" sz="1200" dirty="0" smtClean="0"/>
              <a:t>Смазочные </a:t>
            </a:r>
            <a:r>
              <a:rPr lang="ru-RU" sz="1200" dirty="0"/>
              <a:t>масла могут </a:t>
            </a:r>
            <a:r>
              <a:rPr lang="ru-RU" sz="1200" dirty="0" smtClean="0"/>
              <a:t>воспламениться </a:t>
            </a:r>
            <a:r>
              <a:rPr lang="ru-RU" sz="1200" dirty="0"/>
              <a:t>при температуре 204 °С. При пожаре эта </a:t>
            </a:r>
            <a:r>
              <a:rPr lang="ru-RU" sz="1200" dirty="0" smtClean="0"/>
              <a:t>температура достигается </a:t>
            </a:r>
            <a:r>
              <a:rPr lang="ru-RU" sz="1200" dirty="0"/>
              <a:t>быстро, поэтому нефтепродукты, находящиеся вблизи</a:t>
            </a:r>
          </a:p>
          <a:p>
            <a:r>
              <a:rPr lang="ru-RU" sz="1200" dirty="0"/>
              <a:t>огня, быстро загораются. Когда горит воспламеняющаяся жидкость,</a:t>
            </a:r>
          </a:p>
          <a:p>
            <a:r>
              <a:rPr lang="ru-RU" sz="1200" dirty="0"/>
              <a:t>обратное излучение и цепная реакция способствуют быстрому раз-</a:t>
            </a:r>
          </a:p>
          <a:p>
            <a:r>
              <a:rPr lang="ru-RU" sz="1200" dirty="0"/>
              <a:t>витию пожара.</a:t>
            </a:r>
          </a:p>
          <a:p>
            <a:r>
              <a:rPr lang="ru-RU" sz="1200" b="1" dirty="0" smtClean="0"/>
              <a:t>3</a:t>
            </a:r>
            <a:r>
              <a:rPr lang="ru-RU" sz="1200" b="1" dirty="0"/>
              <a:t>. Газообразные горючие вещества. </a:t>
            </a:r>
            <a:r>
              <a:rPr lang="ru-RU" sz="1200" dirty="0"/>
              <a:t>Существуют природные</a:t>
            </a:r>
          </a:p>
          <a:p>
            <a:r>
              <a:rPr lang="ru-RU" sz="1200" dirty="0"/>
              <a:t>и искусственные воспламеняющиеся газы. Они могут находиться</a:t>
            </a:r>
          </a:p>
          <a:p>
            <a:r>
              <a:rPr lang="ru-RU" sz="1200" dirty="0"/>
              <a:t>на </a:t>
            </a:r>
            <a:r>
              <a:rPr lang="ru-RU" sz="1200" dirty="0" smtClean="0"/>
              <a:t>судне. Газообразные </a:t>
            </a:r>
            <a:r>
              <a:rPr lang="ru-RU" sz="1200" dirty="0"/>
              <a:t>горючие вещества уже находятся в необходимом</a:t>
            </a:r>
          </a:p>
          <a:p>
            <a:r>
              <a:rPr lang="ru-RU" sz="1200" dirty="0"/>
              <a:t>для горения состоянии. Для загорания требуется только </a:t>
            </a:r>
            <a:r>
              <a:rPr lang="ru-RU" sz="1200" dirty="0" smtClean="0"/>
              <a:t>перемешивание </a:t>
            </a:r>
            <a:r>
              <a:rPr lang="ru-RU" sz="1200" dirty="0"/>
              <a:t>в соответствующих пропорциях с кислородом и </a:t>
            </a:r>
            <a:r>
              <a:rPr lang="ru-RU" sz="1200" dirty="0" smtClean="0"/>
              <a:t>достаточное количество </a:t>
            </a:r>
            <a:r>
              <a:rPr lang="ru-RU" sz="1200" dirty="0"/>
              <a:t>теплоты. Газы, как и воспламеняющиеся </a:t>
            </a:r>
            <a:r>
              <a:rPr lang="ru-RU" sz="1200" dirty="0" smtClean="0"/>
              <a:t>жидкости, всегда </a:t>
            </a:r>
            <a:r>
              <a:rPr lang="ru-RU" sz="1200" dirty="0"/>
              <a:t>образуют видимое пламя и не тлеют.</a:t>
            </a:r>
          </a:p>
        </p:txBody>
      </p:sp>
    </p:spTree>
    <p:extLst>
      <p:ext uri="{BB962C8B-B14F-4D97-AF65-F5344CB8AC3E}">
        <p14:creationId xmlns:p14="http://schemas.microsoft.com/office/powerpoint/2010/main" val="420778375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226808" y="36131"/>
            <a:ext cx="6480720" cy="9879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600" b="1" dirty="0" smtClean="0">
                <a:latin typeface="Times New Roman"/>
              </a:rPr>
              <a:t>6.2.2. </a:t>
            </a:r>
            <a:r>
              <a:rPr lang="ru-RU" sz="1600" b="1" dirty="0">
                <a:latin typeface="Times New Roman"/>
              </a:rPr>
              <a:t>Показатели пожарной опасности веществ</a:t>
            </a:r>
            <a:endParaRPr lang="ru-RU" sz="1600" b="1" i="1" dirty="0">
              <a:latin typeface="Times New Roman"/>
            </a:endParaRPr>
          </a:p>
          <a:p>
            <a:pPr algn="just">
              <a:spcAft>
                <a:spcPts val="600"/>
              </a:spcAft>
            </a:pPr>
            <a:r>
              <a:rPr lang="ru-RU" sz="1200" dirty="0">
                <a:latin typeface="Times New Roman"/>
                <a:ea typeface="Times New Roman"/>
              </a:rPr>
              <a:t> </a:t>
            </a:r>
          </a:p>
          <a:p>
            <a:pPr algn="just">
              <a:spcAft>
                <a:spcPts val="600"/>
              </a:spcAft>
            </a:pPr>
            <a:r>
              <a:rPr lang="ru-RU" sz="1200" dirty="0">
                <a:latin typeface="Times New Roman"/>
                <a:ea typeface="Times New Roman"/>
              </a:rPr>
              <a:t>Для полной оценки пожарной опасности твердых веществ и материалов, а также жидкостей и газов необходимы определенные показатели.</a:t>
            </a:r>
          </a:p>
          <a:p>
            <a:pPr algn="just">
              <a:spcAft>
                <a:spcPts val="600"/>
              </a:spcAft>
            </a:pPr>
            <a:r>
              <a:rPr lang="ru-RU" sz="1200" b="1" i="1" dirty="0">
                <a:latin typeface="Times New Roman"/>
                <a:ea typeface="Times New Roman"/>
              </a:rPr>
              <a:t>Температурой воспламенения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Температурой самовоспламенения</a:t>
            </a:r>
            <a:r>
              <a:rPr lang="ru-RU" sz="1200" dirty="0">
                <a:latin typeface="Times New Roman"/>
                <a:ea typeface="Times New Roman"/>
              </a:rPr>
              <a:t> </a:t>
            </a:r>
          </a:p>
          <a:p>
            <a:pPr algn="just">
              <a:spcAft>
                <a:spcPts val="600"/>
              </a:spcAft>
            </a:pPr>
            <a:r>
              <a:rPr lang="ru-RU" sz="1200" b="1" i="1" dirty="0">
                <a:latin typeface="Times New Roman"/>
                <a:ea typeface="Times New Roman"/>
              </a:rPr>
              <a:t>Склонность к самовозгоранию</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Температурой самонагревания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Температурой тления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Температурой вспышки</a:t>
            </a:r>
            <a:r>
              <a:rPr lang="ru-RU" sz="1200" dirty="0">
                <a:latin typeface="Times New Roman"/>
                <a:ea typeface="Times New Roman"/>
              </a:rPr>
              <a:t> </a:t>
            </a:r>
          </a:p>
          <a:p>
            <a:pPr algn="just">
              <a:spcAft>
                <a:spcPts val="600"/>
              </a:spcAft>
            </a:pPr>
            <a:r>
              <a:rPr lang="ru-RU" sz="1200" b="1" i="1" dirty="0">
                <a:latin typeface="Times New Roman"/>
                <a:ea typeface="Times New Roman"/>
              </a:rPr>
              <a:t>Областью воспламенения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Температурными пределами воспламенения паров в воздухе</a:t>
            </a:r>
            <a:r>
              <a:rPr lang="ru-RU" sz="1200" dirty="0">
                <a:latin typeface="Times New Roman"/>
                <a:ea typeface="Times New Roman"/>
              </a:rPr>
              <a:t> </a:t>
            </a:r>
          </a:p>
          <a:p>
            <a:pPr algn="just">
              <a:spcAft>
                <a:spcPts val="600"/>
              </a:spcAft>
            </a:pPr>
            <a:r>
              <a:rPr lang="ru-RU" sz="1200" b="1" i="1" dirty="0">
                <a:latin typeface="Times New Roman"/>
                <a:ea typeface="Times New Roman"/>
              </a:rPr>
              <a:t>Показатель возгораемости</a:t>
            </a:r>
            <a:r>
              <a:rPr lang="ru-RU" sz="1200" dirty="0">
                <a:latin typeface="Times New Roman"/>
                <a:ea typeface="Times New Roman"/>
              </a:rPr>
              <a:t> </a:t>
            </a:r>
          </a:p>
          <a:p>
            <a:pPr algn="just">
              <a:spcAft>
                <a:spcPts val="600"/>
              </a:spcAft>
            </a:pPr>
            <a:r>
              <a:rPr lang="ru-RU" sz="1200" b="1" i="1" dirty="0">
                <a:latin typeface="Times New Roman"/>
                <a:ea typeface="Times New Roman"/>
              </a:rPr>
              <a:t>Скорость горения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Температура.</a:t>
            </a:r>
            <a:r>
              <a:rPr lang="ru-RU" sz="1200" dirty="0">
                <a:latin typeface="Times New Roman"/>
                <a:ea typeface="Times New Roman"/>
              </a:rPr>
              <a:t> </a:t>
            </a:r>
          </a:p>
          <a:p>
            <a:pPr algn="just">
              <a:spcAft>
                <a:spcPts val="600"/>
              </a:spcAft>
            </a:pPr>
            <a:r>
              <a:rPr lang="ru-RU" sz="1200" dirty="0">
                <a:latin typeface="Times New Roman"/>
                <a:ea typeface="Times New Roman"/>
              </a:rPr>
              <a:t>При оценке пожарной опасности жидкостей определяют группу горючести, температуру вспышки, температуру воспламенения, температурные пределы воспламенения, скорость выгорания. Для легковоспламеняющихся жидкостей дополнительно определяют: область воспламенения в воздухе, максимальное давление взрыва, категорию взрывоопасной смеси, минимальную энергию зажигания, минимальное взрывоопасное содержание кислорода, нормальную скорость горения.</a:t>
            </a:r>
          </a:p>
          <a:p>
            <a:pPr algn="just">
              <a:spcAft>
                <a:spcPts val="600"/>
              </a:spcAft>
            </a:pPr>
            <a:r>
              <a:rPr lang="ru-RU" sz="1200" dirty="0">
                <a:latin typeface="Times New Roman"/>
                <a:ea typeface="Times New Roman"/>
              </a:rPr>
              <a:t>При оценке пожарной опасности всех твердых веществ и материалов определяют: группу возгораемости, температуру воспламенения. Для твердых веществ с температурой плавления ниже 300</a:t>
            </a:r>
            <a:r>
              <a:rPr lang="ru-RU" sz="1200" dirty="0">
                <a:latin typeface="Times New Roman"/>
                <a:ea typeface="Times New Roman"/>
                <a:sym typeface="Symbol"/>
              </a:rPr>
              <a:t></a:t>
            </a:r>
            <a:r>
              <a:rPr lang="ru-RU" sz="1200" dirty="0">
                <a:latin typeface="Times New Roman"/>
                <a:ea typeface="Times New Roman"/>
              </a:rPr>
              <a:t>С дополнительно определяют: температуру вспышки, температурные пределы воспламенения паров в воздухе. Для пористых, волокнистых и сыпучих материалов при необходимости дополнительно определяют: температуру самонагревания, температуру тления при самовозгорании, температурные условия теплового самовозгорания. Для веществ порошкообразных или способных образовать пыль дополнительно определяют: нижний предел воспламенения </a:t>
            </a:r>
            <a:r>
              <a:rPr lang="ru-RU" sz="1200" dirty="0" err="1">
                <a:latin typeface="Times New Roman"/>
                <a:ea typeface="Times New Roman"/>
              </a:rPr>
              <a:t>аэровзвеси</a:t>
            </a:r>
            <a:r>
              <a:rPr lang="ru-RU" sz="1200" dirty="0">
                <a:latin typeface="Times New Roman"/>
                <a:ea typeface="Times New Roman"/>
              </a:rPr>
              <a:t>, максимальное давление взрыва </a:t>
            </a:r>
            <a:r>
              <a:rPr lang="ru-RU" sz="1200" dirty="0" err="1">
                <a:latin typeface="Times New Roman"/>
                <a:ea typeface="Times New Roman"/>
              </a:rPr>
              <a:t>аэровзвеси</a:t>
            </a:r>
            <a:r>
              <a:rPr lang="ru-RU" sz="1200" dirty="0">
                <a:latin typeface="Times New Roman"/>
                <a:ea typeface="Times New Roman"/>
              </a:rPr>
              <a:t>, минимальную энергию зажигания </a:t>
            </a:r>
            <a:r>
              <a:rPr lang="ru-RU" sz="1200" dirty="0" err="1">
                <a:latin typeface="Times New Roman"/>
                <a:ea typeface="Times New Roman"/>
              </a:rPr>
              <a:t>аэровзвеси</a:t>
            </a:r>
            <a:r>
              <a:rPr lang="ru-RU" sz="1200" dirty="0">
                <a:latin typeface="Times New Roman"/>
                <a:ea typeface="Times New Roman"/>
              </a:rPr>
              <a:t>, минимальное взрывоопасное содержание кислорода.</a:t>
            </a:r>
          </a:p>
          <a:p>
            <a:pPr algn="just">
              <a:spcAft>
                <a:spcPts val="600"/>
              </a:spcAft>
            </a:pPr>
            <a:r>
              <a:rPr lang="ru-RU" sz="1200" dirty="0">
                <a:latin typeface="Times New Roman"/>
                <a:ea typeface="Times New Roman"/>
              </a:rPr>
              <a:t>При оценке пожарной опасности вещества необходимо изучить его свойства, выявить возможность их изменения с течением времени и при использовании в определенных условиях. В особенности это важно учитывать при контакте вещества с другими активными веществами, при длительном нагреве, облучении и при других внешних воздействиях, в результате которых могут измениться его физико-химические свойства.</a:t>
            </a:r>
          </a:p>
          <a:p>
            <a:pPr algn="just">
              <a:spcAft>
                <a:spcPts val="600"/>
              </a:spcAft>
            </a:pPr>
            <a:r>
              <a:rPr lang="ru-RU" sz="1200" dirty="0">
                <a:latin typeface="Times New Roman"/>
                <a:ea typeface="Times New Roman"/>
              </a:rPr>
              <a:t>Материал считается сгораемым, если при испытании методом «огневой трубы» время самостоятельного горения или тления превышает 1 мин., а потеря веса образца - 20%. К сгораемым материалам относятся также материалы, самостоятельно горящие пламенем по всей поверхности образца, независимо от потери веса и времени его горения. Такие материалы дальнейшим испытаниям не подвергаются.</a:t>
            </a:r>
          </a:p>
          <a:p>
            <a:pPr algn="just">
              <a:spcAft>
                <a:spcPts val="600"/>
              </a:spcAft>
            </a:pPr>
            <a:r>
              <a:rPr lang="ru-RU" sz="1200" dirty="0">
                <a:latin typeface="Times New Roman"/>
                <a:ea typeface="Times New Roman"/>
              </a:rPr>
              <a:t>Материалы, имеющие потерю веса менее 20%, а также материалы, теряющие 20% веса и более, но самостоятельно горящие или тлеющие менее 1 мин. для окончательной оценки степени их возгораемости подвергаются дополнительным испытаниям по </a:t>
            </a:r>
            <a:r>
              <a:rPr lang="ru-RU" sz="1200" i="1" dirty="0">
                <a:latin typeface="Times New Roman"/>
                <a:ea typeface="Times New Roman"/>
              </a:rPr>
              <a:t>методу «калориметрии».</a:t>
            </a:r>
            <a:endParaRPr lang="ru-RU" sz="1200" dirty="0">
              <a:effectLst/>
              <a:latin typeface="Times New Roman"/>
              <a:ea typeface="Times New Roman"/>
            </a:endParaRPr>
          </a:p>
        </p:txBody>
      </p:sp>
    </p:spTree>
    <p:extLst>
      <p:ext uri="{BB962C8B-B14F-4D97-AF65-F5344CB8AC3E}">
        <p14:creationId xmlns:p14="http://schemas.microsoft.com/office/powerpoint/2010/main" val="344556465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344488"/>
            <a:ext cx="6624736" cy="9356408"/>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6.2.3. Особенности процесса самовозгорания</a:t>
            </a:r>
          </a:p>
          <a:p>
            <a:r>
              <a:rPr lang="ru-RU" sz="1600" b="1" i="1" dirty="0">
                <a:latin typeface="Times New Roman" panose="02020603050405020304" pitchFamily="18" charset="0"/>
                <a:cs typeface="Times New Roman" panose="02020603050405020304" pitchFamily="18" charset="0"/>
              </a:rPr>
              <a:t>различных веществ и материалов</a:t>
            </a: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Рассмотрим </a:t>
            </a:r>
            <a:r>
              <a:rPr lang="ru-RU" sz="1400" dirty="0">
                <a:latin typeface="Times New Roman" panose="02020603050405020304" pitchFamily="18" charset="0"/>
                <a:cs typeface="Times New Roman" panose="02020603050405020304" pitchFamily="18" charset="0"/>
              </a:rPr>
              <a:t>особенности протекания процесса окисления само-</a:t>
            </a:r>
          </a:p>
          <a:p>
            <a:r>
              <a:rPr lang="ru-RU" sz="1400" dirty="0">
                <a:latin typeface="Times New Roman" panose="02020603050405020304" pitchFamily="18" charset="0"/>
                <a:cs typeface="Times New Roman" panose="02020603050405020304" pitchFamily="18" charset="0"/>
              </a:rPr>
              <a:t>возгорающихся веществ растительного происхождения, ископаемых</a:t>
            </a:r>
          </a:p>
          <a:p>
            <a:r>
              <a:rPr lang="ru-RU" sz="1400" dirty="0">
                <a:latin typeface="Times New Roman" panose="02020603050405020304" pitchFamily="18" charset="0"/>
                <a:cs typeface="Times New Roman" panose="02020603050405020304" pitchFamily="18" charset="0"/>
              </a:rPr>
              <a:t>углей, масла и жира, химических веществ и смесей.</a:t>
            </a:r>
          </a:p>
          <a:p>
            <a:r>
              <a:rPr lang="ru-RU" sz="1400" b="1" dirty="0">
                <a:latin typeface="Times New Roman" panose="02020603050405020304" pitchFamily="18" charset="0"/>
                <a:cs typeface="Times New Roman" panose="02020603050405020304" pitchFamily="18" charset="0"/>
              </a:rPr>
              <a:t>1. Вещества растительного происхождения. </a:t>
            </a:r>
            <a:r>
              <a:rPr lang="ru-RU" sz="1400" dirty="0" smtClean="0">
                <a:latin typeface="Times New Roman" panose="02020603050405020304" pitchFamily="18" charset="0"/>
                <a:cs typeface="Times New Roman" panose="02020603050405020304" pitchFamily="18" charset="0"/>
              </a:rPr>
              <a:t>Растительные </a:t>
            </a:r>
            <a:r>
              <a:rPr lang="ru-RU" sz="1400" dirty="0">
                <a:latin typeface="Times New Roman" panose="02020603050405020304" pitchFamily="18" charset="0"/>
                <a:cs typeface="Times New Roman" panose="02020603050405020304" pitchFamily="18" charset="0"/>
              </a:rPr>
              <a:t>продукты — плохие проводники тепла, поэтому</a:t>
            </a:r>
          </a:p>
          <a:p>
            <a:r>
              <a:rPr lang="ru-RU" sz="1400" dirty="0">
                <a:latin typeface="Times New Roman" panose="02020603050405020304" pitchFamily="18" charset="0"/>
                <a:cs typeface="Times New Roman" panose="02020603050405020304" pitchFamily="18" charset="0"/>
              </a:rPr>
              <a:t>в них происходит дальнейшее повышение температуры. При </a:t>
            </a:r>
            <a:r>
              <a:rPr lang="ru-RU" sz="1400" dirty="0" smtClean="0">
                <a:latin typeface="Times New Roman" panose="02020603050405020304" pitchFamily="18" charset="0"/>
                <a:cs typeface="Times New Roman" panose="02020603050405020304" pitchFamily="18" charset="0"/>
              </a:rPr>
              <a:t>благоприятных для </a:t>
            </a:r>
            <a:r>
              <a:rPr lang="ru-RU" sz="1400" dirty="0">
                <a:latin typeface="Times New Roman" panose="02020603050405020304" pitchFamily="18" charset="0"/>
                <a:cs typeface="Times New Roman" panose="02020603050405020304" pitchFamily="18" charset="0"/>
              </a:rPr>
              <a:t>аккумуляции тепла условиях (значительная масса </a:t>
            </a:r>
            <a:r>
              <a:rPr lang="ru-RU" sz="1400" dirty="0" smtClean="0">
                <a:latin typeface="Times New Roman" panose="02020603050405020304" pitchFamily="18" charset="0"/>
                <a:cs typeface="Times New Roman" panose="02020603050405020304" pitchFamily="18" charset="0"/>
              </a:rPr>
              <a:t>растительного продукта</a:t>
            </a:r>
            <a:r>
              <a:rPr lang="ru-RU" sz="1400" dirty="0">
                <a:latin typeface="Times New Roman" panose="02020603050405020304" pitchFamily="18" charset="0"/>
                <a:cs typeface="Times New Roman" panose="02020603050405020304" pitchFamily="18" charset="0"/>
              </a:rPr>
              <a:t>, например, сено или жмых в трюме) </a:t>
            </a:r>
            <a:r>
              <a:rPr lang="ru-RU" sz="1400" dirty="0" smtClean="0">
                <a:latin typeface="Times New Roman" panose="02020603050405020304" pitchFamily="18" charset="0"/>
                <a:cs typeface="Times New Roman" panose="02020603050405020304" pitchFamily="18" charset="0"/>
              </a:rPr>
              <a:t>температура </a:t>
            </a:r>
            <a:r>
              <a:rPr lang="ru-RU" sz="1400" dirty="0">
                <a:latin typeface="Times New Roman" panose="02020603050405020304" pitchFamily="18" charset="0"/>
                <a:cs typeface="Times New Roman" panose="02020603050405020304" pitchFamily="18" charset="0"/>
              </a:rPr>
              <a:t>может достигнуть 70 °С.</a:t>
            </a:r>
          </a:p>
          <a:p>
            <a:r>
              <a:rPr lang="ru-RU" sz="1400" dirty="0">
                <a:latin typeface="Times New Roman" panose="02020603050405020304" pitchFamily="18" charset="0"/>
                <a:cs typeface="Times New Roman" panose="02020603050405020304" pitchFamily="18" charset="0"/>
              </a:rPr>
              <a:t>При этой температуре микроорганизмы гибнут, а их </a:t>
            </a:r>
            <a:r>
              <a:rPr lang="ru-RU" sz="1400" dirty="0" smtClean="0">
                <a:latin typeface="Times New Roman" panose="02020603050405020304" pitchFamily="18" charset="0"/>
                <a:cs typeface="Times New Roman" panose="02020603050405020304" pitchFamily="18" charset="0"/>
              </a:rPr>
              <a:t>разложение сопровождается </a:t>
            </a:r>
            <a:r>
              <a:rPr lang="ru-RU" sz="1400" dirty="0">
                <a:latin typeface="Times New Roman" panose="02020603050405020304" pitchFamily="18" charset="0"/>
                <a:cs typeface="Times New Roman" panose="02020603050405020304" pitchFamily="18" charset="0"/>
              </a:rPr>
              <a:t>дальнейшим повышением температуры с </a:t>
            </a:r>
            <a:r>
              <a:rPr lang="ru-RU" sz="1400" dirty="0" smtClean="0">
                <a:latin typeface="Times New Roman" panose="02020603050405020304" pitchFamily="18" charset="0"/>
                <a:cs typeface="Times New Roman" panose="02020603050405020304" pitchFamily="18" charset="0"/>
              </a:rPr>
              <a:t>образованием пористого </a:t>
            </a:r>
            <a:r>
              <a:rPr lang="ru-RU" sz="1400" dirty="0">
                <a:latin typeface="Times New Roman" panose="02020603050405020304" pitchFamily="18" charset="0"/>
                <a:cs typeface="Times New Roman" panose="02020603050405020304" pitchFamily="18" charset="0"/>
              </a:rPr>
              <a:t>угля, который способен поглощать пары и </a:t>
            </a:r>
            <a:r>
              <a:rPr lang="ru-RU" sz="1400" dirty="0" smtClean="0">
                <a:latin typeface="Times New Roman" panose="02020603050405020304" pitchFamily="18" charset="0"/>
                <a:cs typeface="Times New Roman" panose="02020603050405020304" pitchFamily="18" charset="0"/>
              </a:rPr>
              <a:t>газы в </a:t>
            </a:r>
            <a:r>
              <a:rPr lang="ru-RU" sz="1400" dirty="0">
                <a:latin typeface="Times New Roman" panose="02020603050405020304" pitchFamily="18" charset="0"/>
                <a:cs typeface="Times New Roman" panose="02020603050405020304" pitchFamily="18" charset="0"/>
              </a:rPr>
              <a:t>большом объеме. Этот процесс также сопровождается </a:t>
            </a:r>
            <a:r>
              <a:rPr lang="ru-RU" sz="1400" dirty="0" smtClean="0">
                <a:latin typeface="Times New Roman" panose="02020603050405020304" pitchFamily="18" charset="0"/>
                <a:cs typeface="Times New Roman" panose="02020603050405020304" pitchFamily="18" charset="0"/>
              </a:rPr>
              <a:t>выделением тепла</a:t>
            </a:r>
            <a:endParaRPr lang="ru-RU" sz="1400"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и постепенным повышением температуры до 100–130 °</a:t>
            </a:r>
            <a:r>
              <a:rPr lang="ru-RU" sz="1400" dirty="0" smtClean="0">
                <a:latin typeface="Times New Roman" panose="02020603050405020304" pitchFamily="18" charset="0"/>
                <a:cs typeface="Times New Roman" panose="02020603050405020304" pitchFamily="18" charset="0"/>
              </a:rPr>
              <a:t>С, при котором происходит </a:t>
            </a:r>
            <a:r>
              <a:rPr lang="ru-RU" sz="1400" dirty="0">
                <a:latin typeface="Times New Roman" panose="02020603050405020304" pitchFamily="18" charset="0"/>
                <a:cs typeface="Times New Roman" panose="02020603050405020304" pitchFamily="18" charset="0"/>
              </a:rPr>
              <a:t>распад новых соединений с </a:t>
            </a:r>
            <a:r>
              <a:rPr lang="ru-RU" sz="1400" dirty="0" smtClean="0">
                <a:latin typeface="Times New Roman" panose="02020603050405020304" pitchFamily="18" charset="0"/>
                <a:cs typeface="Times New Roman" panose="02020603050405020304" pitchFamily="18" charset="0"/>
              </a:rPr>
              <a:t>образованием Пористого угля</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При температуре 200 °С разлагается </a:t>
            </a:r>
            <a:r>
              <a:rPr lang="ru-RU" sz="1400" i="1" dirty="0">
                <a:latin typeface="Times New Roman" panose="02020603050405020304" pitchFamily="18" charset="0"/>
                <a:cs typeface="Times New Roman" panose="02020603050405020304" pitchFamily="18" charset="0"/>
              </a:rPr>
              <a:t>клетчатка</a:t>
            </a:r>
            <a:r>
              <a:rPr lang="ru-RU" sz="1400" dirty="0">
                <a:latin typeface="Times New Roman" panose="02020603050405020304" pitchFamily="18" charset="0"/>
                <a:cs typeface="Times New Roman" panose="02020603050405020304" pitchFamily="18" charset="0"/>
              </a:rPr>
              <a:t>, входящая в </a:t>
            </a:r>
            <a:r>
              <a:rPr lang="ru-RU" sz="1400" dirty="0" smtClean="0">
                <a:latin typeface="Times New Roman" panose="02020603050405020304" pitchFamily="18" charset="0"/>
                <a:cs typeface="Times New Roman" panose="02020603050405020304" pitchFamily="18" charset="0"/>
              </a:rPr>
              <a:t>состав </a:t>
            </a:r>
            <a:r>
              <a:rPr lang="ru-RU" sz="1400" dirty="0">
                <a:latin typeface="Times New Roman" panose="02020603050405020304" pitchFamily="18" charset="0"/>
                <a:cs typeface="Times New Roman" panose="02020603050405020304" pitchFamily="18" charset="0"/>
              </a:rPr>
              <a:t>растительных продуктов, и образуется новый вид угля, </a:t>
            </a:r>
            <a:r>
              <a:rPr lang="ru-RU" sz="1400" dirty="0" smtClean="0">
                <a:latin typeface="Times New Roman" panose="02020603050405020304" pitchFamily="18" charset="0"/>
                <a:cs typeface="Times New Roman" panose="02020603050405020304" pitchFamily="18" charset="0"/>
              </a:rPr>
              <a:t>способный </a:t>
            </a:r>
            <a:r>
              <a:rPr lang="ru-RU" sz="1400" dirty="0">
                <a:latin typeface="Times New Roman" panose="02020603050405020304" pitchFamily="18" charset="0"/>
                <a:cs typeface="Times New Roman" panose="02020603050405020304" pitchFamily="18" charset="0"/>
              </a:rPr>
              <a:t>интенсивно окисляться. Процесс окисления угля приводит</a:t>
            </a:r>
          </a:p>
          <a:p>
            <a:r>
              <a:rPr lang="ru-RU" sz="1400" dirty="0">
                <a:latin typeface="Times New Roman" panose="02020603050405020304" pitchFamily="18" charset="0"/>
                <a:cs typeface="Times New Roman" panose="02020603050405020304" pitchFamily="18" charset="0"/>
              </a:rPr>
              <a:t>к дальнейшему повышению температуры вплоть до </a:t>
            </a:r>
            <a:r>
              <a:rPr lang="ru-RU" sz="1400" dirty="0" smtClean="0">
                <a:latin typeface="Times New Roman" panose="02020603050405020304" pitchFamily="18" charset="0"/>
                <a:cs typeface="Times New Roman" panose="02020603050405020304" pitchFamily="18" charset="0"/>
              </a:rPr>
              <a:t>возникновения горения.</a:t>
            </a:r>
          </a:p>
          <a:p>
            <a:r>
              <a:rPr lang="ru-RU" sz="1400" b="1" dirty="0">
                <a:latin typeface="Times New Roman" panose="02020603050405020304" pitchFamily="18" charset="0"/>
                <a:cs typeface="Times New Roman" panose="02020603050405020304" pitchFamily="18" charset="0"/>
              </a:rPr>
              <a:t>2. Уголь. </a:t>
            </a:r>
            <a:r>
              <a:rPr lang="ru-RU" sz="1400" dirty="0">
                <a:latin typeface="Times New Roman" panose="02020603050405020304" pitchFamily="18" charset="0"/>
                <a:cs typeface="Times New Roman" panose="02020603050405020304" pitchFamily="18" charset="0"/>
              </a:rPr>
              <a:t>Самовозгораться способен и уголь, получаемый при </a:t>
            </a:r>
            <a:r>
              <a:rPr lang="ru-RU" sz="1400" dirty="0" smtClean="0">
                <a:latin typeface="Times New Roman" panose="02020603050405020304" pitchFamily="18" charset="0"/>
                <a:cs typeface="Times New Roman" panose="02020603050405020304" pitchFamily="18" charset="0"/>
              </a:rPr>
              <a:t>термическом </a:t>
            </a:r>
            <a:r>
              <a:rPr lang="ru-RU" sz="1400" dirty="0">
                <a:latin typeface="Times New Roman" panose="02020603050405020304" pitchFamily="18" charset="0"/>
                <a:cs typeface="Times New Roman" panose="02020603050405020304" pitchFamily="18" charset="0"/>
              </a:rPr>
              <a:t>разложении целлюлозных материалов, например </a:t>
            </a:r>
            <a:r>
              <a:rPr lang="ru-RU" sz="1400" dirty="0" smtClean="0">
                <a:latin typeface="Times New Roman" panose="02020603050405020304" pitchFamily="18" charset="0"/>
                <a:cs typeface="Times New Roman" panose="02020603050405020304" pitchFamily="18" charset="0"/>
              </a:rPr>
              <a:t>древесный </a:t>
            </a:r>
            <a:r>
              <a:rPr lang="ru-RU" sz="1400" dirty="0">
                <a:latin typeface="Times New Roman" panose="02020603050405020304" pitchFamily="18" charset="0"/>
                <a:cs typeface="Times New Roman" panose="02020603050405020304" pitchFamily="18" charset="0"/>
              </a:rPr>
              <a:t>уголь, причем этот уголь способен самовозгораться тогда, </a:t>
            </a:r>
            <a:r>
              <a:rPr lang="ru-RU" sz="1400" dirty="0" smtClean="0">
                <a:latin typeface="Times New Roman" panose="02020603050405020304" pitchFamily="18" charset="0"/>
                <a:cs typeface="Times New Roman" panose="02020603050405020304" pitchFamily="18" charset="0"/>
              </a:rPr>
              <a:t>когда он </a:t>
            </a:r>
            <a:r>
              <a:rPr lang="ru-RU" sz="1400" dirty="0">
                <a:latin typeface="Times New Roman" panose="02020603050405020304" pitchFamily="18" charset="0"/>
                <a:cs typeface="Times New Roman" panose="02020603050405020304" pitchFamily="18" charset="0"/>
              </a:rPr>
              <a:t>только что изготовлен. С течением времени способность </a:t>
            </a:r>
            <a:r>
              <a:rPr lang="ru-RU" sz="1400" dirty="0" smtClean="0">
                <a:latin typeface="Times New Roman" panose="02020603050405020304" pitchFamily="18" charset="0"/>
                <a:cs typeface="Times New Roman" panose="02020603050405020304" pitchFamily="18" charset="0"/>
              </a:rPr>
              <a:t>поглощать пары </a:t>
            </a:r>
            <a:r>
              <a:rPr lang="ru-RU" sz="1400" dirty="0">
                <a:latin typeface="Times New Roman" panose="02020603050405020304" pitchFamily="18" charset="0"/>
                <a:cs typeface="Times New Roman" panose="02020603050405020304" pitchFamily="18" charset="0"/>
              </a:rPr>
              <a:t>и газы постепенно уменьшается, вследствие чего </a:t>
            </a:r>
            <a:r>
              <a:rPr lang="ru-RU" sz="1400" dirty="0" smtClean="0">
                <a:latin typeface="Times New Roman" panose="02020603050405020304" pitchFamily="18" charset="0"/>
                <a:cs typeface="Times New Roman" panose="02020603050405020304" pitchFamily="18" charset="0"/>
              </a:rPr>
              <a:t>древесный </a:t>
            </a:r>
            <a:r>
              <a:rPr lang="ru-RU" sz="1400" dirty="0">
                <a:latin typeface="Times New Roman" panose="02020603050405020304" pitchFamily="18" charset="0"/>
                <a:cs typeface="Times New Roman" panose="02020603050405020304" pitchFamily="18" charset="0"/>
              </a:rPr>
              <a:t>уголь, длительное</a:t>
            </a:r>
          </a:p>
          <a:p>
            <a:r>
              <a:rPr lang="ru-RU" sz="1400" dirty="0">
                <a:latin typeface="Times New Roman" panose="02020603050405020304" pitchFamily="18" charset="0"/>
                <a:cs typeface="Times New Roman" panose="02020603050405020304" pitchFamily="18" charset="0"/>
              </a:rPr>
              <a:t>время находившийся на воздухе, теряет </a:t>
            </a:r>
            <a:r>
              <a:rPr lang="ru-RU" sz="1400" dirty="0" smtClean="0">
                <a:latin typeface="Times New Roman" panose="02020603050405020304" pitchFamily="18" charset="0"/>
                <a:cs typeface="Times New Roman" panose="02020603050405020304" pitchFamily="18" charset="0"/>
              </a:rPr>
              <a:t>склонность </a:t>
            </a:r>
            <a:r>
              <a:rPr lang="ru-RU" sz="1400" dirty="0">
                <a:latin typeface="Times New Roman" panose="02020603050405020304" pitchFamily="18" charset="0"/>
                <a:cs typeface="Times New Roman" panose="02020603050405020304" pitchFamily="18" charset="0"/>
              </a:rPr>
              <a:t>к самовозгоранию</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Развитие процесса самовозгорания ископаемого угля зависит</a:t>
            </a:r>
          </a:p>
          <a:p>
            <a:r>
              <a:rPr lang="ru-RU" sz="1400" dirty="0">
                <a:latin typeface="Times New Roman" panose="02020603050405020304" pitchFamily="18" charset="0"/>
                <a:cs typeface="Times New Roman" panose="02020603050405020304" pitchFamily="18" charset="0"/>
              </a:rPr>
              <a:t>от степени его </a:t>
            </a:r>
            <a:r>
              <a:rPr lang="ru-RU" sz="1400" dirty="0" err="1">
                <a:latin typeface="Times New Roman" panose="02020603050405020304" pitchFamily="18" charset="0"/>
                <a:cs typeface="Times New Roman" panose="02020603050405020304" pitchFamily="18" charset="0"/>
              </a:rPr>
              <a:t>измельченности</a:t>
            </a:r>
            <a:r>
              <a:rPr lang="ru-RU" sz="1400" dirty="0">
                <a:latin typeface="Times New Roman" panose="02020603050405020304" pitchFamily="18" charset="0"/>
                <a:cs typeface="Times New Roman" panose="02020603050405020304" pitchFamily="18" charset="0"/>
              </a:rPr>
              <a:t>: чем мельче уголь, тем больше поверхность</a:t>
            </a:r>
          </a:p>
          <a:p>
            <a:r>
              <a:rPr lang="ru-RU" sz="1400" dirty="0">
                <a:latin typeface="Times New Roman" panose="02020603050405020304" pitchFamily="18" charset="0"/>
                <a:cs typeface="Times New Roman" panose="02020603050405020304" pitchFamily="18" charset="0"/>
              </a:rPr>
              <a:t>поглощения и окисления, больше скорость их протекания, </a:t>
            </a:r>
            <a:r>
              <a:rPr lang="ru-RU" sz="1400" dirty="0" smtClean="0">
                <a:latin typeface="Times New Roman" panose="02020603050405020304" pitchFamily="18" charset="0"/>
                <a:cs typeface="Times New Roman" panose="02020603050405020304" pitchFamily="18" charset="0"/>
              </a:rPr>
              <a:t>тем больше </a:t>
            </a:r>
            <a:r>
              <a:rPr lang="ru-RU" sz="1400" dirty="0">
                <a:latin typeface="Times New Roman" panose="02020603050405020304" pitchFamily="18" charset="0"/>
                <a:cs typeface="Times New Roman" panose="02020603050405020304" pitchFamily="18" charset="0"/>
              </a:rPr>
              <a:t>выделяется тепла.</a:t>
            </a:r>
          </a:p>
          <a:p>
            <a:r>
              <a:rPr lang="ru-RU" sz="1400" b="1" dirty="0">
                <a:latin typeface="Times New Roman" panose="02020603050405020304" pitchFamily="18" charset="0"/>
                <a:cs typeface="Times New Roman" panose="02020603050405020304" pitchFamily="18" charset="0"/>
              </a:rPr>
              <a:t>3. Жиры и масла. </a:t>
            </a:r>
            <a:r>
              <a:rPr lang="ru-RU" sz="1400" dirty="0">
                <a:latin typeface="Times New Roman" panose="02020603050405020304" pitchFamily="18" charset="0"/>
                <a:cs typeface="Times New Roman" panose="02020603050405020304" pitchFamily="18" charset="0"/>
              </a:rPr>
              <a:t>Нередко причиной пожара является </a:t>
            </a:r>
            <a:r>
              <a:rPr lang="ru-RU" sz="1400" dirty="0" smtClean="0">
                <a:latin typeface="Times New Roman" panose="02020603050405020304" pitchFamily="18" charset="0"/>
                <a:cs typeface="Times New Roman" panose="02020603050405020304" pitchFamily="18" charset="0"/>
              </a:rPr>
              <a:t>самовозгорание </a:t>
            </a:r>
            <a:r>
              <a:rPr lang="ru-RU" sz="1400" dirty="0">
                <a:latin typeface="Times New Roman" panose="02020603050405020304" pitchFamily="18" charset="0"/>
                <a:cs typeface="Times New Roman" panose="02020603050405020304" pitchFamily="18" charset="0"/>
              </a:rPr>
              <a:t>жиров и масел минерального, растительного или </a:t>
            </a:r>
            <a:r>
              <a:rPr lang="ru-RU" sz="1400" dirty="0" smtClean="0">
                <a:latin typeface="Times New Roman" panose="02020603050405020304" pitchFamily="18" charset="0"/>
                <a:cs typeface="Times New Roman" panose="02020603050405020304" pitchFamily="18" charset="0"/>
              </a:rPr>
              <a:t>животного </a:t>
            </a:r>
            <a:r>
              <a:rPr lang="ru-RU" sz="1400" dirty="0">
                <a:latin typeface="Times New Roman" panose="02020603050405020304" pitchFamily="18" charset="0"/>
                <a:cs typeface="Times New Roman" panose="02020603050405020304" pitchFamily="18" charset="0"/>
              </a:rPr>
              <a:t>происхождения, которыми пропитаны волокнистые </a:t>
            </a:r>
            <a:r>
              <a:rPr lang="ru-RU" sz="1400" dirty="0" smtClean="0">
                <a:latin typeface="Times New Roman" panose="02020603050405020304" pitchFamily="18" charset="0"/>
                <a:cs typeface="Times New Roman" panose="02020603050405020304" pitchFamily="18" charset="0"/>
              </a:rPr>
              <a:t>материалы и </a:t>
            </a:r>
            <a:r>
              <a:rPr lang="ru-RU" sz="1400" dirty="0">
                <a:latin typeface="Times New Roman" panose="02020603050405020304" pitchFamily="18" charset="0"/>
                <a:cs typeface="Times New Roman" panose="02020603050405020304" pitchFamily="18" charset="0"/>
              </a:rPr>
              <a:t>ткани.</a:t>
            </a:r>
          </a:p>
          <a:p>
            <a:r>
              <a:rPr lang="ru-RU" sz="1400" i="1" dirty="0">
                <a:latin typeface="Times New Roman" panose="02020603050405020304" pitchFamily="18" charset="0"/>
                <a:cs typeface="Times New Roman" panose="02020603050405020304" pitchFamily="18" charset="0"/>
              </a:rPr>
              <a:t>Минеральные масла </a:t>
            </a:r>
            <a:r>
              <a:rPr lang="ru-RU" sz="1400" dirty="0">
                <a:latin typeface="Times New Roman" panose="02020603050405020304" pitchFamily="18" charset="0"/>
                <a:cs typeface="Times New Roman" panose="02020603050405020304" pitchFamily="18" charset="0"/>
              </a:rPr>
              <a:t>(машинное, соляровое, </a:t>
            </a:r>
            <a:r>
              <a:rPr lang="ru-RU" sz="1400" dirty="0" smtClean="0">
                <a:latin typeface="Times New Roman" panose="02020603050405020304" pitchFamily="18" charset="0"/>
                <a:cs typeface="Times New Roman" panose="02020603050405020304" pitchFamily="18" charset="0"/>
              </a:rPr>
              <a:t>трансформаторное) представляют </a:t>
            </a:r>
            <a:r>
              <a:rPr lang="ru-RU" sz="1400" dirty="0">
                <a:latin typeface="Times New Roman" panose="02020603050405020304" pitchFamily="18" charset="0"/>
                <a:cs typeface="Times New Roman" panose="02020603050405020304" pitchFamily="18" charset="0"/>
              </a:rPr>
              <a:t>собой смесь предельных углеводородов и в чистом </a:t>
            </a:r>
            <a:r>
              <a:rPr lang="ru-RU" sz="1400" dirty="0" smtClean="0">
                <a:latin typeface="Times New Roman" panose="02020603050405020304" pitchFamily="18" charset="0"/>
                <a:cs typeface="Times New Roman" panose="02020603050405020304" pitchFamily="18" charset="0"/>
              </a:rPr>
              <a:t>виде самовозгораться </a:t>
            </a:r>
            <a:r>
              <a:rPr lang="ru-RU" sz="1400" dirty="0">
                <a:latin typeface="Times New Roman" panose="02020603050405020304" pitchFamily="18" charset="0"/>
                <a:cs typeface="Times New Roman" panose="02020603050405020304" pitchFamily="18" charset="0"/>
              </a:rPr>
              <a:t>не могут. Самовозгорание их возможно при </a:t>
            </a:r>
            <a:r>
              <a:rPr lang="ru-RU" sz="1400" dirty="0" smtClean="0">
                <a:latin typeface="Times New Roman" panose="02020603050405020304" pitchFamily="18" charset="0"/>
                <a:cs typeface="Times New Roman" panose="02020603050405020304" pitchFamily="18" charset="0"/>
              </a:rPr>
              <a:t>наличии примесей </a:t>
            </a:r>
            <a:r>
              <a:rPr lang="ru-RU" sz="1400" dirty="0">
                <a:latin typeface="Times New Roman" panose="02020603050405020304" pitchFamily="18" charset="0"/>
                <a:cs typeface="Times New Roman" panose="02020603050405020304" pitchFamily="18" charset="0"/>
              </a:rPr>
              <a:t>растительных масел. Растительные масла (</a:t>
            </a:r>
            <a:r>
              <a:rPr lang="ru-RU" sz="1400" dirty="0" smtClean="0">
                <a:latin typeface="Times New Roman" panose="02020603050405020304" pitchFamily="18" charset="0"/>
                <a:cs typeface="Times New Roman" panose="02020603050405020304" pitchFamily="18" charset="0"/>
              </a:rPr>
              <a:t>конопляное, льняное</a:t>
            </a:r>
            <a:r>
              <a:rPr lang="ru-RU" sz="1400" dirty="0">
                <a:latin typeface="Times New Roman" panose="02020603050405020304" pitchFamily="18" charset="0"/>
                <a:cs typeface="Times New Roman" panose="02020603050405020304" pitchFamily="18" charset="0"/>
              </a:rPr>
              <a:t>, подсолнечное, хлопковое) и масла животного </a:t>
            </a:r>
            <a:r>
              <a:rPr lang="ru-RU" sz="1400" dirty="0" smtClean="0">
                <a:latin typeface="Times New Roman" panose="02020603050405020304" pitchFamily="18" charset="0"/>
                <a:cs typeface="Times New Roman" panose="02020603050405020304" pitchFamily="18" charset="0"/>
              </a:rPr>
              <a:t>происхождения</a:t>
            </a:r>
            <a:endParaRPr lang="ru-RU" sz="1400"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(сливочное) представляют собой смесь глицеридов </a:t>
            </a:r>
            <a:r>
              <a:rPr lang="ru-RU" sz="1400" dirty="0" smtClean="0">
                <a:latin typeface="Times New Roman" panose="02020603050405020304" pitchFamily="18" charset="0"/>
                <a:cs typeface="Times New Roman" panose="02020603050405020304" pitchFamily="18" charset="0"/>
              </a:rPr>
              <a:t>жирных кислот</a:t>
            </a:r>
            <a:r>
              <a:rPr lang="ru-RU" sz="1400" dirty="0">
                <a:latin typeface="Times New Roman" panose="02020603050405020304" pitchFamily="18" charset="0"/>
                <a:cs typeface="Times New Roman" panose="02020603050405020304" pitchFamily="18" charset="0"/>
              </a:rPr>
              <a:t>.</a:t>
            </a:r>
          </a:p>
          <a:p>
            <a:r>
              <a:rPr lang="ru-RU" sz="1400" b="1" dirty="0">
                <a:latin typeface="Times New Roman" panose="02020603050405020304" pitchFamily="18" charset="0"/>
                <a:cs typeface="Times New Roman" panose="02020603050405020304" pitchFamily="18" charset="0"/>
              </a:rPr>
              <a:t>3. Химические вещества. </a:t>
            </a:r>
            <a:r>
              <a:rPr lang="ru-RU" sz="1400" dirty="0">
                <a:latin typeface="Times New Roman" panose="02020603050405020304" pitchFamily="18" charset="0"/>
                <a:cs typeface="Times New Roman" panose="02020603050405020304" pitchFamily="18" charset="0"/>
              </a:rPr>
              <a:t>Многие химические вещества и их </a:t>
            </a:r>
            <a:r>
              <a:rPr lang="ru-RU" sz="1400" dirty="0" smtClean="0">
                <a:latin typeface="Times New Roman" panose="02020603050405020304" pitchFamily="18" charset="0"/>
                <a:cs typeface="Times New Roman" panose="02020603050405020304" pitchFamily="18" charset="0"/>
              </a:rPr>
              <a:t>смеси </a:t>
            </a:r>
            <a:r>
              <a:rPr lang="ru-RU" sz="1400" dirty="0">
                <a:latin typeface="Times New Roman" panose="02020603050405020304" pitchFamily="18" charset="0"/>
                <a:cs typeface="Times New Roman" panose="02020603050405020304" pitchFamily="18" charset="0"/>
              </a:rPr>
              <a:t>при соприкосновении с воздухом или влагой способны </a:t>
            </a:r>
            <a:r>
              <a:rPr lang="ru-RU" sz="1400" dirty="0" err="1" smtClean="0">
                <a:latin typeface="Times New Roman" panose="02020603050405020304" pitchFamily="18" charset="0"/>
                <a:cs typeface="Times New Roman" panose="02020603050405020304" pitchFamily="18" charset="0"/>
              </a:rPr>
              <a:t>самонагреваться</a:t>
            </a:r>
            <a:r>
              <a:rPr lang="ru-RU" sz="1400" dirty="0">
                <a:latin typeface="Times New Roman" panose="02020603050405020304" pitchFamily="18" charset="0"/>
                <a:cs typeface="Times New Roman" panose="02020603050405020304" pitchFamily="18" charset="0"/>
              </a:rPr>
              <a:t>. Эти процессы нередко заканчиваются самовозгоранием.</a:t>
            </a:r>
          </a:p>
        </p:txBody>
      </p:sp>
    </p:spTree>
    <p:extLst>
      <p:ext uri="{BB962C8B-B14F-4D97-AF65-F5344CB8AC3E}">
        <p14:creationId xmlns:p14="http://schemas.microsoft.com/office/powerpoint/2010/main" val="407619357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9233297"/>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6.2.4. Влияние температуры пожара</a:t>
            </a:r>
          </a:p>
          <a:p>
            <a:r>
              <a:rPr lang="ru-RU" sz="1600" b="1" i="1" dirty="0">
                <a:latin typeface="Times New Roman" panose="02020603050405020304" pitchFamily="18" charset="0"/>
                <a:cs typeface="Times New Roman" panose="02020603050405020304" pitchFamily="18" charset="0"/>
              </a:rPr>
              <a:t>на опасность веществ и </a:t>
            </a:r>
            <a:r>
              <a:rPr lang="ru-RU" sz="1600" b="1" i="1" dirty="0" smtClean="0">
                <a:latin typeface="Times New Roman" panose="02020603050405020304" pitchFamily="18" charset="0"/>
                <a:cs typeface="Times New Roman" panose="02020603050405020304" pitchFamily="18" charset="0"/>
              </a:rPr>
              <a:t>материалов</a:t>
            </a:r>
          </a:p>
          <a:p>
            <a:endParaRPr lang="ru-RU" sz="16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Важнейшим параметром судового пожара, в значительной мере</a:t>
            </a:r>
          </a:p>
          <a:p>
            <a:r>
              <a:rPr lang="ru-RU" sz="1400" dirty="0">
                <a:latin typeface="Times New Roman" panose="02020603050405020304" pitchFamily="18" charset="0"/>
                <a:cs typeface="Times New Roman" panose="02020603050405020304" pitchFamily="18" charset="0"/>
              </a:rPr>
              <a:t>определяющим не только инженерно-профилактические </a:t>
            </a:r>
            <a:r>
              <a:rPr lang="ru-RU" sz="1400" dirty="0" smtClean="0">
                <a:latin typeface="Times New Roman" panose="02020603050405020304" pitchFamily="18" charset="0"/>
                <a:cs typeface="Times New Roman" panose="02020603050405020304" pitchFamily="18" charset="0"/>
              </a:rPr>
              <a:t>мероприятия</a:t>
            </a:r>
            <a:r>
              <a:rPr lang="ru-RU" sz="1400" dirty="0">
                <a:latin typeface="Times New Roman" panose="02020603050405020304" pitchFamily="18" charset="0"/>
                <a:cs typeface="Times New Roman" panose="02020603050405020304" pitchFamily="18" charset="0"/>
              </a:rPr>
              <a:t>, но и тактические действия аварийных партий и групп </a:t>
            </a:r>
            <a:r>
              <a:rPr lang="ru-RU" sz="1400" dirty="0" smtClean="0">
                <a:latin typeface="Times New Roman" panose="02020603050405020304" pitchFamily="18" charset="0"/>
                <a:cs typeface="Times New Roman" panose="02020603050405020304" pitchFamily="18" charset="0"/>
              </a:rPr>
              <a:t>судов, является </a:t>
            </a:r>
            <a:r>
              <a:rPr lang="ru-RU" sz="1400" dirty="0">
                <a:latin typeface="Times New Roman" panose="02020603050405020304" pitchFamily="18" charset="0"/>
                <a:cs typeface="Times New Roman" panose="02020603050405020304" pitchFamily="18" charset="0"/>
              </a:rPr>
              <a:t>температура. Особенно большое значение имеет </a:t>
            </a:r>
            <a:r>
              <a:rPr lang="ru-RU" sz="1400" dirty="0" smtClean="0">
                <a:latin typeface="Times New Roman" panose="02020603050405020304" pitchFamily="18" charset="0"/>
                <a:cs typeface="Times New Roman" panose="02020603050405020304" pitchFamily="18" charset="0"/>
              </a:rPr>
              <a:t>температура </a:t>
            </a:r>
            <a:r>
              <a:rPr lang="ru-RU" sz="1400" dirty="0">
                <a:latin typeface="Times New Roman" panose="02020603050405020304" pitchFamily="18" charset="0"/>
                <a:cs typeface="Times New Roman" panose="02020603050405020304" pitchFamily="18" charset="0"/>
              </a:rPr>
              <a:t>при внутренних судовых пожарах.</a:t>
            </a:r>
          </a:p>
          <a:p>
            <a:r>
              <a:rPr lang="ru-RU" sz="1400" dirty="0">
                <a:latin typeface="Times New Roman" panose="02020603050405020304" pitchFamily="18" charset="0"/>
                <a:cs typeface="Times New Roman" panose="02020603050405020304" pitchFamily="18" charset="0"/>
              </a:rPr>
              <a:t>От температуры пожара зависит интенсивность </a:t>
            </a:r>
            <a:r>
              <a:rPr lang="ru-RU" sz="1400" dirty="0" smtClean="0">
                <a:latin typeface="Times New Roman" panose="02020603050405020304" pitchFamily="18" charset="0"/>
                <a:cs typeface="Times New Roman" panose="02020603050405020304" pitchFamily="18" charset="0"/>
              </a:rPr>
              <a:t>теплопередач от </a:t>
            </a:r>
            <a:r>
              <a:rPr lang="ru-RU" sz="1400" dirty="0">
                <a:latin typeface="Times New Roman" panose="02020603050405020304" pitchFamily="18" charset="0"/>
                <a:cs typeface="Times New Roman" panose="02020603050405020304" pitchFamily="18" charset="0"/>
              </a:rPr>
              <a:t>зоны пожара в окружающую среду, скорость движения </a:t>
            </a:r>
            <a:r>
              <a:rPr lang="ru-RU" sz="1400" dirty="0" err="1" smtClean="0">
                <a:latin typeface="Times New Roman" panose="02020603050405020304" pitchFamily="18" charset="0"/>
                <a:cs typeface="Times New Roman" panose="02020603050405020304" pitchFamily="18" charset="0"/>
              </a:rPr>
              <a:t>газовых</a:t>
            </a:r>
            <a:r>
              <a:rPr lang="ru-RU" sz="1400" dirty="0" err="1">
                <a:latin typeface="Times New Roman" panose="02020603050405020304" pitchFamily="18" charset="0"/>
                <a:cs typeface="Times New Roman" panose="02020603050405020304" pitchFamily="18" charset="0"/>
              </a:rPr>
              <a:t>потоков</a:t>
            </a:r>
            <a:r>
              <a:rPr lang="ru-RU" sz="1400" dirty="0">
                <a:latin typeface="Times New Roman" panose="02020603050405020304" pitchFamily="18" charset="0"/>
                <a:cs typeface="Times New Roman" panose="02020603050405020304" pitchFamily="18" charset="0"/>
              </a:rPr>
              <a:t>, а также возможность взрывов, представляющих </a:t>
            </a:r>
            <a:r>
              <a:rPr lang="ru-RU" sz="1400" dirty="0" smtClean="0">
                <a:latin typeface="Times New Roman" panose="02020603050405020304" pitchFamily="18" charset="0"/>
                <a:cs typeface="Times New Roman" panose="02020603050405020304" pitchFamily="18" charset="0"/>
              </a:rPr>
              <a:t>крайнюю опасность </a:t>
            </a:r>
            <a:r>
              <a:rPr lang="ru-RU" sz="1400" dirty="0">
                <a:latin typeface="Times New Roman" panose="02020603050405020304" pitchFamily="18" charset="0"/>
                <a:cs typeface="Times New Roman" panose="02020603050405020304" pitchFamily="18" charset="0"/>
              </a:rPr>
              <a:t>при тушении пожара.</a:t>
            </a:r>
          </a:p>
          <a:p>
            <a:r>
              <a:rPr lang="ru-RU" sz="1400" dirty="0">
                <a:latin typeface="Times New Roman" panose="02020603050405020304" pitchFamily="18" charset="0"/>
                <a:cs typeface="Times New Roman" panose="02020603050405020304" pitchFamily="18" charset="0"/>
              </a:rPr>
              <a:t>Температурное поле пожара весьма неоднородно. Чем </a:t>
            </a:r>
            <a:r>
              <a:rPr lang="ru-RU" sz="1400" dirty="0" smtClean="0">
                <a:latin typeface="Times New Roman" panose="02020603050405020304" pitchFamily="18" charset="0"/>
                <a:cs typeface="Times New Roman" panose="02020603050405020304" pitchFamily="18" charset="0"/>
              </a:rPr>
              <a:t>ближе к </a:t>
            </a:r>
            <a:r>
              <a:rPr lang="ru-RU" sz="1400" dirty="0">
                <a:latin typeface="Times New Roman" panose="02020603050405020304" pitchFamily="18" charset="0"/>
                <a:cs typeface="Times New Roman" panose="02020603050405020304" pitchFamily="18" charset="0"/>
              </a:rPr>
              <a:t>зоне пожара, тем температура, как правило, выше. В верхней </a:t>
            </a:r>
            <a:r>
              <a:rPr lang="ru-RU" sz="1400" dirty="0" smtClean="0">
                <a:latin typeface="Times New Roman" panose="02020603050405020304" pitchFamily="18" charset="0"/>
                <a:cs typeface="Times New Roman" panose="02020603050405020304" pitchFamily="18" charset="0"/>
              </a:rPr>
              <a:t>части </a:t>
            </a:r>
            <a:r>
              <a:rPr lang="ru-RU" sz="1400" dirty="0">
                <a:latin typeface="Times New Roman" panose="02020603050405020304" pitchFamily="18" charset="0"/>
                <a:cs typeface="Times New Roman" panose="02020603050405020304" pitchFamily="18" charset="0"/>
              </a:rPr>
              <a:t>помещений воздух обычно более нагрет, чем у палуб. С </a:t>
            </a:r>
            <a:r>
              <a:rPr lang="ru-RU" sz="1400" dirty="0" smtClean="0">
                <a:latin typeface="Times New Roman" panose="02020603050405020304" pitchFamily="18" charset="0"/>
                <a:cs typeface="Times New Roman" panose="02020603050405020304" pitchFamily="18" charset="0"/>
              </a:rPr>
              <a:t>учетом поведения судовых </a:t>
            </a:r>
            <a:r>
              <a:rPr lang="ru-RU" sz="1400" dirty="0">
                <a:latin typeface="Times New Roman" panose="02020603050405020304" pitchFamily="18" charset="0"/>
                <a:cs typeface="Times New Roman" panose="02020603050405020304" pitchFamily="18" charset="0"/>
              </a:rPr>
              <a:t>конструкций и материалов, и с </a:t>
            </a:r>
            <a:r>
              <a:rPr lang="ru-RU" sz="1400" dirty="0" smtClean="0">
                <a:latin typeface="Times New Roman" panose="02020603050405020304" pitchFamily="18" charset="0"/>
                <a:cs typeface="Times New Roman" panose="02020603050405020304" pitchFamily="18" charset="0"/>
              </a:rPr>
              <a:t>пожарно-тактической </a:t>
            </a:r>
            <a:r>
              <a:rPr lang="ru-RU" sz="1400" dirty="0">
                <a:latin typeface="Times New Roman" panose="02020603050405020304" pitchFamily="18" charset="0"/>
                <a:cs typeface="Times New Roman" panose="02020603050405020304" pitchFamily="18" charset="0"/>
              </a:rPr>
              <a:t>точки зрения удобнее всего за температуру пожара </a:t>
            </a:r>
            <a:r>
              <a:rPr lang="ru-RU" sz="1400" dirty="0" smtClean="0">
                <a:latin typeface="Times New Roman" panose="02020603050405020304" pitchFamily="18" charset="0"/>
                <a:cs typeface="Times New Roman" panose="02020603050405020304" pitchFamily="18" charset="0"/>
              </a:rPr>
              <a:t>принять среднюю </a:t>
            </a:r>
            <a:r>
              <a:rPr lang="ru-RU" sz="1400" dirty="0">
                <a:latin typeface="Times New Roman" panose="02020603050405020304" pitchFamily="18" charset="0"/>
                <a:cs typeface="Times New Roman" panose="02020603050405020304" pitchFamily="18" charset="0"/>
              </a:rPr>
              <a:t>температуру дымовых газов, заполняющих зону пожара.</a:t>
            </a:r>
          </a:p>
          <a:p>
            <a:r>
              <a:rPr lang="ru-RU" sz="1400" dirty="0">
                <a:latin typeface="Times New Roman" panose="02020603050405020304" pitchFamily="18" charset="0"/>
                <a:cs typeface="Times New Roman" panose="02020603050405020304" pitchFamily="18" charset="0"/>
              </a:rPr>
              <a:t>Существенное значение имеют также температуры на </a:t>
            </a:r>
            <a:r>
              <a:rPr lang="ru-RU" sz="1400" dirty="0" smtClean="0">
                <a:latin typeface="Times New Roman" panose="02020603050405020304" pitchFamily="18" charset="0"/>
                <a:cs typeface="Times New Roman" panose="02020603050405020304" pitchFamily="18" charset="0"/>
              </a:rPr>
              <a:t>поверхностях </a:t>
            </a:r>
            <a:r>
              <a:rPr lang="ru-RU" sz="1400" dirty="0">
                <a:latin typeface="Times New Roman" panose="02020603050405020304" pitchFamily="18" charset="0"/>
                <a:cs typeface="Times New Roman" panose="02020603050405020304" pitchFamily="18" charset="0"/>
              </a:rPr>
              <a:t>судовых конструкций, ограждающих зону пожара: </a:t>
            </a:r>
            <a:r>
              <a:rPr lang="ru-RU" sz="1400" dirty="0" smtClean="0">
                <a:latin typeface="Times New Roman" panose="02020603050405020304" pitchFamily="18" charset="0"/>
                <a:cs typeface="Times New Roman" panose="02020603050405020304" pitchFamily="18" charset="0"/>
              </a:rPr>
              <a:t>температура </a:t>
            </a:r>
            <a:r>
              <a:rPr lang="ru-RU" sz="1400" dirty="0">
                <a:latin typeface="Times New Roman" panose="02020603050405020304" pitchFamily="18" charset="0"/>
                <a:cs typeface="Times New Roman" panose="02020603050405020304" pitchFamily="18" charset="0"/>
              </a:rPr>
              <a:t>на поверхности, обращенной к огню, и температура на </a:t>
            </a:r>
            <a:r>
              <a:rPr lang="ru-RU" sz="1400" dirty="0" smtClean="0">
                <a:latin typeface="Times New Roman" panose="02020603050405020304" pitchFamily="18" charset="0"/>
                <a:cs typeface="Times New Roman" panose="02020603050405020304" pitchFamily="18" charset="0"/>
              </a:rPr>
              <a:t>противоположной </a:t>
            </a:r>
            <a:r>
              <a:rPr lang="ru-RU" sz="1400" dirty="0">
                <a:latin typeface="Times New Roman" panose="02020603050405020304" pitchFamily="18" charset="0"/>
                <a:cs typeface="Times New Roman" panose="02020603050405020304" pitchFamily="18" charset="0"/>
              </a:rPr>
              <a:t>огню поверхности</a:t>
            </a:r>
            <a:r>
              <a:rPr lang="ru-RU" sz="1400" dirty="0" smtClean="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В условиях ограниченного газообмена, например при </a:t>
            </a:r>
            <a:r>
              <a:rPr lang="ru-RU" sz="1400" dirty="0" smtClean="0">
                <a:latin typeface="Times New Roman" panose="02020603050405020304" pitchFamily="18" charset="0"/>
                <a:cs typeface="Times New Roman" panose="02020603050405020304" pitchFamily="18" charset="0"/>
              </a:rPr>
              <a:t>закрытых проемах </a:t>
            </a:r>
            <a:r>
              <a:rPr lang="ru-RU" sz="1400" dirty="0">
                <a:latin typeface="Times New Roman" panose="02020603050405020304" pitchFamily="18" charset="0"/>
                <a:cs typeface="Times New Roman" panose="02020603050405020304" pitchFamily="18" charset="0"/>
              </a:rPr>
              <a:t>в жилом помещении, увеличение температур </a:t>
            </a:r>
            <a:r>
              <a:rPr lang="ru-RU" sz="1400" dirty="0" smtClean="0">
                <a:latin typeface="Times New Roman" panose="02020603050405020304" pitchFamily="18" charset="0"/>
                <a:cs typeface="Times New Roman" panose="02020603050405020304" pitchFamily="18" charset="0"/>
              </a:rPr>
              <a:t>происходит значительно медленнее</a:t>
            </a:r>
            <a:r>
              <a:rPr lang="ru-RU" sz="1400" dirty="0">
                <a:latin typeface="Times New Roman" panose="02020603050405020304" pitchFamily="18" charset="0"/>
                <a:cs typeface="Times New Roman" panose="02020603050405020304" pitchFamily="18" charset="0"/>
              </a:rPr>
              <a:t>. Максимальная температура в таких </a:t>
            </a:r>
            <a:r>
              <a:rPr lang="ru-RU" sz="1400" dirty="0" smtClean="0">
                <a:latin typeface="Times New Roman" panose="02020603050405020304" pitchFamily="18" charset="0"/>
                <a:cs typeface="Times New Roman" panose="02020603050405020304" pitchFamily="18" charset="0"/>
              </a:rPr>
              <a:t>условиях </a:t>
            </a:r>
            <a:r>
              <a:rPr lang="ru-RU" sz="1400" dirty="0">
                <a:latin typeface="Times New Roman" panose="02020603050405020304" pitchFamily="18" charset="0"/>
                <a:cs typeface="Times New Roman" panose="02020603050405020304" pitchFamily="18" charset="0"/>
              </a:rPr>
              <a:t>достигает 800–900 °С.</a:t>
            </a:r>
          </a:p>
          <a:p>
            <a:r>
              <a:rPr lang="ru-RU" sz="1400" dirty="0">
                <a:latin typeface="Times New Roman" panose="02020603050405020304" pitchFamily="18" charset="0"/>
                <a:cs typeface="Times New Roman" panose="02020603050405020304" pitchFamily="18" charset="0"/>
              </a:rPr>
              <a:t>Температурный режим в помещениях при горении </a:t>
            </a:r>
            <a:r>
              <a:rPr lang="ru-RU" sz="1400" dirty="0" smtClean="0">
                <a:latin typeface="Times New Roman" panose="02020603050405020304" pitchFamily="18" charset="0"/>
                <a:cs typeface="Times New Roman" panose="02020603050405020304" pitchFamily="18" charset="0"/>
              </a:rPr>
              <a:t>жидкостей имеет </a:t>
            </a:r>
            <a:r>
              <a:rPr lang="ru-RU" sz="1400" dirty="0">
                <a:latin typeface="Times New Roman" panose="02020603050405020304" pitchFamily="18" charset="0"/>
                <a:cs typeface="Times New Roman" panose="02020603050405020304" pitchFamily="18" charset="0"/>
              </a:rPr>
              <a:t>свои особенности. Жидкости обычно находятся в </a:t>
            </a:r>
            <a:r>
              <a:rPr lang="ru-RU" sz="1400" dirty="0" smtClean="0">
                <a:latin typeface="Times New Roman" panose="02020603050405020304" pitchFamily="18" charset="0"/>
                <a:cs typeface="Times New Roman" panose="02020603050405020304" pitchFamily="18" charset="0"/>
              </a:rPr>
              <a:t>каких-либо сосудах </a:t>
            </a:r>
            <a:r>
              <a:rPr lang="ru-RU" sz="1400" dirty="0">
                <a:latin typeface="Times New Roman" panose="02020603050405020304" pitchFamily="18" charset="0"/>
                <a:cs typeface="Times New Roman" panose="02020603050405020304" pitchFamily="18" charset="0"/>
              </a:rPr>
              <a:t>(в поддонах, цистернах и т. д.), поэтому их горение </a:t>
            </a:r>
            <a:r>
              <a:rPr lang="ru-RU" sz="1400" dirty="0" smtClean="0">
                <a:latin typeface="Times New Roman" panose="02020603050405020304" pitchFamily="18" charset="0"/>
                <a:cs typeface="Times New Roman" panose="02020603050405020304" pitchFamily="18" charset="0"/>
              </a:rPr>
              <a:t>зачастую носит </a:t>
            </a:r>
            <a:r>
              <a:rPr lang="ru-RU" sz="1400" dirty="0">
                <a:latin typeface="Times New Roman" panose="02020603050405020304" pitchFamily="18" charset="0"/>
                <a:cs typeface="Times New Roman" panose="02020603050405020304" pitchFamily="18" charset="0"/>
              </a:rPr>
              <a:t>локальный характер. В этих условиях, если отношение </a:t>
            </a:r>
            <a:r>
              <a:rPr lang="ru-RU" sz="1400" dirty="0" smtClean="0">
                <a:latin typeface="Times New Roman" panose="02020603050405020304" pitchFamily="18" charset="0"/>
                <a:cs typeface="Times New Roman" panose="02020603050405020304" pitchFamily="18" charset="0"/>
              </a:rPr>
              <a:t>площади </a:t>
            </a:r>
            <a:r>
              <a:rPr lang="ru-RU" sz="1400" dirty="0">
                <a:latin typeface="Times New Roman" panose="02020603050405020304" pitchFamily="18" charset="0"/>
                <a:cs typeface="Times New Roman" panose="02020603050405020304" pitchFamily="18" charset="0"/>
              </a:rPr>
              <a:t>горения к площади палубы близко к единице, </a:t>
            </a:r>
            <a:r>
              <a:rPr lang="ru-RU" sz="1400" dirty="0" smtClean="0">
                <a:latin typeface="Times New Roman" panose="02020603050405020304" pitchFamily="18" charset="0"/>
                <a:cs typeface="Times New Roman" panose="02020603050405020304" pitchFamily="18" charset="0"/>
              </a:rPr>
              <a:t>температура пожара </a:t>
            </a:r>
            <a:r>
              <a:rPr lang="ru-RU" sz="1400" dirty="0">
                <a:latin typeface="Times New Roman" panose="02020603050405020304" pitchFamily="18" charset="0"/>
                <a:cs typeface="Times New Roman" panose="02020603050405020304" pitchFamily="18" charset="0"/>
              </a:rPr>
              <a:t>составляет приблизительно 1100 °С. Если же площадь </a:t>
            </a:r>
            <a:r>
              <a:rPr lang="ru-RU" sz="1400" dirty="0" smtClean="0">
                <a:latin typeface="Times New Roman" panose="02020603050405020304" pitchFamily="18" charset="0"/>
                <a:cs typeface="Times New Roman" panose="02020603050405020304" pitchFamily="18" charset="0"/>
              </a:rPr>
              <a:t>горения составляет лишь </a:t>
            </a:r>
            <a:r>
              <a:rPr lang="ru-RU" sz="1400" dirty="0">
                <a:latin typeface="Times New Roman" panose="02020603050405020304" pitchFamily="18" charset="0"/>
                <a:cs typeface="Times New Roman" panose="02020603050405020304" pitchFamily="18" charset="0"/>
              </a:rPr>
              <a:t>небольшую часть площади палубы, </a:t>
            </a:r>
            <a:r>
              <a:rPr lang="ru-RU" sz="1400" dirty="0" smtClean="0">
                <a:latin typeface="Times New Roman" panose="02020603050405020304" pitchFamily="18" charset="0"/>
                <a:cs typeface="Times New Roman" panose="02020603050405020304" pitchFamily="18" charset="0"/>
              </a:rPr>
              <a:t>температура значительно ниже. Температурный </a:t>
            </a:r>
            <a:r>
              <a:rPr lang="ru-RU" sz="1400" dirty="0">
                <a:latin typeface="Times New Roman" panose="02020603050405020304" pitchFamily="18" charset="0"/>
                <a:cs typeface="Times New Roman" panose="02020603050405020304" pitchFamily="18" charset="0"/>
              </a:rPr>
              <a:t>режим пожара при одновременном горении </a:t>
            </a:r>
            <a:r>
              <a:rPr lang="ru-RU" sz="1400" dirty="0" smtClean="0">
                <a:latin typeface="Times New Roman" panose="02020603050405020304" pitchFamily="18" charset="0"/>
                <a:cs typeface="Times New Roman" panose="02020603050405020304" pitchFamily="18" charset="0"/>
              </a:rPr>
              <a:t>жидкостей </a:t>
            </a:r>
            <a:r>
              <a:rPr lang="ru-RU" sz="1400" dirty="0">
                <a:latin typeface="Times New Roman" panose="02020603050405020304" pitchFamily="18" charset="0"/>
                <a:cs typeface="Times New Roman" panose="02020603050405020304" pitchFamily="18" charset="0"/>
              </a:rPr>
              <a:t>и твердых материалов зависит от того, какие горючие </a:t>
            </a:r>
            <a:r>
              <a:rPr lang="ru-RU" sz="1400" dirty="0" smtClean="0">
                <a:latin typeface="Times New Roman" panose="02020603050405020304" pitchFamily="18" charset="0"/>
                <a:cs typeface="Times New Roman" panose="02020603050405020304" pitchFamily="18" charset="0"/>
              </a:rPr>
              <a:t>материалы преобладают</a:t>
            </a:r>
            <a:r>
              <a:rPr lang="ru-RU" sz="1400" dirty="0">
                <a:latin typeface="Times New Roman" panose="02020603050405020304" pitchFamily="18" charset="0"/>
                <a:cs typeface="Times New Roman" panose="02020603050405020304" pitchFamily="18" charset="0"/>
              </a:rPr>
              <a:t>: если жидкости составляют лишь </a:t>
            </a:r>
            <a:r>
              <a:rPr lang="ru-RU" sz="1400" dirty="0" smtClean="0">
                <a:latin typeface="Times New Roman" panose="02020603050405020304" pitchFamily="18" charset="0"/>
                <a:cs typeface="Times New Roman" panose="02020603050405020304" pitchFamily="18" charset="0"/>
              </a:rPr>
              <a:t>небольшую часть </a:t>
            </a:r>
            <a:r>
              <a:rPr lang="ru-RU" sz="1400" dirty="0">
                <a:latin typeface="Times New Roman" panose="02020603050405020304" pitchFamily="18" charset="0"/>
                <a:cs typeface="Times New Roman" panose="02020603050405020304" pitchFamily="18" charset="0"/>
              </a:rPr>
              <a:t>пожарной нагрузки, то температурный режим мало </a:t>
            </a:r>
            <a:r>
              <a:rPr lang="ru-RU" sz="1400" dirty="0" smtClean="0">
                <a:latin typeface="Times New Roman" panose="02020603050405020304" pitchFamily="18" charset="0"/>
                <a:cs typeface="Times New Roman" panose="02020603050405020304" pitchFamily="18" charset="0"/>
              </a:rPr>
              <a:t>отличается </a:t>
            </a:r>
            <a:r>
              <a:rPr lang="ru-RU" sz="1400" dirty="0">
                <a:latin typeface="Times New Roman" panose="02020603050405020304" pitchFamily="18" charset="0"/>
                <a:cs typeface="Times New Roman" panose="02020603050405020304" pitchFamily="18" charset="0"/>
              </a:rPr>
              <a:t>от режима твердых материалов.</a:t>
            </a:r>
          </a:p>
          <a:p>
            <a:r>
              <a:rPr lang="ru-RU" sz="1400" dirty="0">
                <a:latin typeface="Times New Roman" panose="02020603050405020304" pitchFamily="18" charset="0"/>
                <a:cs typeface="Times New Roman" panose="02020603050405020304" pitchFamily="18" charset="0"/>
              </a:rPr>
              <a:t>При внутренних пожарах в зоне агрессивного воздействия </a:t>
            </a:r>
            <a:r>
              <a:rPr lang="ru-RU" sz="1400" dirty="0" smtClean="0">
                <a:latin typeface="Times New Roman" panose="02020603050405020304" pitchFamily="18" charset="0"/>
                <a:cs typeface="Times New Roman" panose="02020603050405020304" pitchFamily="18" charset="0"/>
              </a:rPr>
              <a:t>тепла могут </a:t>
            </a:r>
            <a:r>
              <a:rPr lang="ru-RU" sz="1400" dirty="0">
                <a:latin typeface="Times New Roman" panose="02020603050405020304" pitchFamily="18" charset="0"/>
                <a:cs typeface="Times New Roman" panose="02020603050405020304" pitchFamily="18" charset="0"/>
              </a:rPr>
              <a:t>быть внезапные конвективные потоки раскаленных газов, </a:t>
            </a:r>
            <a:r>
              <a:rPr lang="ru-RU" sz="1400" dirty="0" smtClean="0">
                <a:latin typeface="Times New Roman" panose="02020603050405020304" pitchFamily="18" charset="0"/>
                <a:cs typeface="Times New Roman" panose="02020603050405020304" pitchFamily="18" charset="0"/>
              </a:rPr>
              <a:t>которые </a:t>
            </a:r>
            <a:r>
              <a:rPr lang="ru-RU" sz="1400" dirty="0">
                <a:latin typeface="Times New Roman" panose="02020603050405020304" pitchFamily="18" charset="0"/>
                <a:cs typeface="Times New Roman" panose="02020603050405020304" pitchFamily="18" charset="0"/>
              </a:rPr>
              <a:t>возникают при изменении условий газообмена, </a:t>
            </a:r>
            <a:r>
              <a:rPr lang="ru-RU" sz="1400" dirty="0" smtClean="0">
                <a:latin typeface="Times New Roman" panose="02020603050405020304" pitchFamily="18" charset="0"/>
                <a:cs typeface="Times New Roman" panose="02020603050405020304" pitchFamily="18" charset="0"/>
              </a:rPr>
              <a:t>вызываемых открыванием </a:t>
            </a:r>
            <a:r>
              <a:rPr lang="ru-RU" sz="1400" dirty="0">
                <a:latin typeface="Times New Roman" panose="02020603050405020304" pitchFamily="18" charset="0"/>
                <a:cs typeface="Times New Roman" panose="02020603050405020304" pitchFamily="18" charset="0"/>
              </a:rPr>
              <a:t>дверей и других проемов.</a:t>
            </a:r>
          </a:p>
          <a:p>
            <a:r>
              <a:rPr lang="ru-RU" sz="1400" dirty="0">
                <a:latin typeface="Times New Roman" panose="02020603050405020304" pitchFamily="18" charset="0"/>
                <a:cs typeface="Times New Roman" panose="02020603050405020304" pitchFamily="18" charset="0"/>
              </a:rPr>
              <a:t>Поскольку зона агрессивного воздействия тепла является </a:t>
            </a:r>
            <a:r>
              <a:rPr lang="ru-RU" sz="1400" dirty="0" smtClean="0">
                <a:latin typeface="Times New Roman" panose="02020603050405020304" pitchFamily="18" charset="0"/>
                <a:cs typeface="Times New Roman" panose="02020603050405020304" pitchFamily="18" charset="0"/>
              </a:rPr>
              <a:t>частью зоны </a:t>
            </a:r>
            <a:r>
              <a:rPr lang="ru-RU" sz="1400" dirty="0">
                <a:latin typeface="Times New Roman" panose="02020603050405020304" pitchFamily="18" charset="0"/>
                <a:cs typeface="Times New Roman" panose="02020603050405020304" pitchFamily="18" charset="0"/>
              </a:rPr>
              <a:t>задымления, в этой зоне возможны опасные для человека </a:t>
            </a:r>
            <a:r>
              <a:rPr lang="ru-RU" sz="1400" dirty="0" smtClean="0">
                <a:latin typeface="Times New Roman" panose="02020603050405020304" pitchFamily="18" charset="0"/>
                <a:cs typeface="Times New Roman" panose="02020603050405020304" pitchFamily="18" charset="0"/>
              </a:rPr>
              <a:t>температуры</a:t>
            </a:r>
            <a:r>
              <a:rPr lang="ru-RU" sz="1400" dirty="0">
                <a:latin typeface="Times New Roman" panose="02020603050405020304" pitchFamily="18" charset="0"/>
                <a:cs typeface="Times New Roman" panose="02020603050405020304" pitchFamily="18" charset="0"/>
              </a:rPr>
              <a:t>, учитывая, что человек способен очень короткое время </a:t>
            </a:r>
            <a:r>
              <a:rPr lang="ru-RU" sz="1400" dirty="0" smtClean="0">
                <a:latin typeface="Times New Roman" panose="02020603050405020304" pitchFamily="18" charset="0"/>
                <a:cs typeface="Times New Roman" panose="02020603050405020304" pitchFamily="18" charset="0"/>
              </a:rPr>
              <a:t>находиться </a:t>
            </a:r>
            <a:r>
              <a:rPr lang="ru-RU" sz="1400" dirty="0">
                <a:latin typeface="Times New Roman" panose="02020603050405020304" pitchFamily="18" charset="0"/>
                <a:cs typeface="Times New Roman" panose="02020603050405020304" pitchFamily="18" charset="0"/>
              </a:rPr>
              <a:t>в сухом воздухе, имеющем температуру 80–100 °С. </a:t>
            </a:r>
            <a:r>
              <a:rPr lang="ru-RU" sz="1400" dirty="0" smtClean="0">
                <a:latin typeface="Times New Roman" panose="02020603050405020304" pitchFamily="18" charset="0"/>
                <a:cs typeface="Times New Roman" panose="02020603050405020304" pitchFamily="18" charset="0"/>
              </a:rPr>
              <a:t>Длительное </a:t>
            </a:r>
            <a:r>
              <a:rPr lang="ru-RU" sz="1400" dirty="0">
                <a:latin typeface="Times New Roman" panose="02020603050405020304" pitchFamily="18" charset="0"/>
                <a:cs typeface="Times New Roman" panose="02020603050405020304" pitchFamily="18" charset="0"/>
              </a:rPr>
              <a:t>пребывание при температуре 50–60 °С вызывает </a:t>
            </a:r>
            <a:r>
              <a:rPr lang="ru-RU" sz="1400" dirty="0" smtClean="0">
                <a:latin typeface="Times New Roman" panose="02020603050405020304" pitchFamily="18" charset="0"/>
                <a:cs typeface="Times New Roman" panose="02020603050405020304" pitchFamily="18" charset="0"/>
              </a:rPr>
              <a:t>тягчайшие последствия</a:t>
            </a:r>
            <a:endParaRPr lang="ru-RU" sz="1400"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от перегревания. Влажный воздух при температуре в </a:t>
            </a:r>
            <a:r>
              <a:rPr lang="ru-RU" sz="1400" dirty="0" smtClean="0">
                <a:latin typeface="Times New Roman" panose="02020603050405020304" pitchFamily="18" charset="0"/>
                <a:cs typeface="Times New Roman" panose="02020603050405020304" pitchFamily="18" charset="0"/>
              </a:rPr>
              <a:t>пределах </a:t>
            </a:r>
            <a:r>
              <a:rPr lang="ru-RU" sz="1400" dirty="0">
                <a:latin typeface="Times New Roman" panose="02020603050405020304" pitchFamily="18" charset="0"/>
                <a:cs typeface="Times New Roman" panose="02020603050405020304" pitchFamily="18" charset="0"/>
              </a:rPr>
              <a:t>50–60 °С для многих людей становится непереносимым </a:t>
            </a:r>
            <a:r>
              <a:rPr lang="ru-RU" sz="1400" dirty="0" smtClean="0">
                <a:latin typeface="Times New Roman" panose="02020603050405020304" pitchFamily="18" charset="0"/>
                <a:cs typeface="Times New Roman" panose="02020603050405020304" pitchFamily="18" charset="0"/>
              </a:rPr>
              <a:t>через несколько </a:t>
            </a:r>
            <a:r>
              <a:rPr lang="ru-RU" sz="1400" dirty="0">
                <a:latin typeface="Times New Roman" panose="02020603050405020304" pitchFamily="18" charset="0"/>
                <a:cs typeface="Times New Roman" panose="02020603050405020304" pitchFamily="18" charset="0"/>
              </a:rPr>
              <a:t>минут.</a:t>
            </a:r>
          </a:p>
        </p:txBody>
      </p:sp>
    </p:spTree>
    <p:extLst>
      <p:ext uri="{BB962C8B-B14F-4D97-AF65-F5344CB8AC3E}">
        <p14:creationId xmlns:p14="http://schemas.microsoft.com/office/powerpoint/2010/main" val="19501427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6632" y="488504"/>
            <a:ext cx="6552728" cy="7109639"/>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6.2.5. Оценка пожарной опасности веществ и </a:t>
            </a:r>
            <a:r>
              <a:rPr lang="ru-RU" sz="1400" b="1" i="1" dirty="0" smtClean="0">
                <a:latin typeface="Times New Roman" panose="02020603050405020304" pitchFamily="18" charset="0"/>
                <a:cs typeface="Times New Roman" panose="02020603050405020304" pitchFamily="18" charset="0"/>
              </a:rPr>
              <a:t>материалов</a:t>
            </a:r>
          </a:p>
          <a:p>
            <a:endParaRPr lang="ru-RU" sz="1400" b="1" i="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При оценке пожарной опасности газов определяют область </a:t>
            </a:r>
            <a:r>
              <a:rPr lang="ru-RU" sz="1200" dirty="0" smtClean="0">
                <a:latin typeface="Times New Roman" panose="02020603050405020304" pitchFamily="18" charset="0"/>
                <a:cs typeface="Times New Roman" panose="02020603050405020304" pitchFamily="18" charset="0"/>
              </a:rPr>
              <a:t>воспламенения </a:t>
            </a:r>
            <a:r>
              <a:rPr lang="ru-RU" sz="1200" dirty="0">
                <a:latin typeface="Times New Roman" panose="02020603050405020304" pitchFamily="18" charset="0"/>
                <a:cs typeface="Times New Roman" panose="02020603050405020304" pitchFamily="18" charset="0"/>
              </a:rPr>
              <a:t>в воздухе, максимальное давление взрыва, </a:t>
            </a:r>
            <a:r>
              <a:rPr lang="ru-RU" sz="1200" dirty="0" smtClean="0">
                <a:latin typeface="Times New Roman" panose="02020603050405020304" pitchFamily="18" charset="0"/>
                <a:cs typeface="Times New Roman" panose="02020603050405020304" pitchFamily="18" charset="0"/>
              </a:rPr>
              <a:t>температуру самовоспламенения</a:t>
            </a:r>
            <a:r>
              <a:rPr lang="ru-RU" sz="1200" dirty="0">
                <a:latin typeface="Times New Roman" panose="02020603050405020304" pitchFamily="18" charset="0"/>
                <a:cs typeface="Times New Roman" panose="02020603050405020304" pitchFamily="18" charset="0"/>
              </a:rPr>
              <a:t>, категорию взрывоопасной смеси, </a:t>
            </a:r>
            <a:r>
              <a:rPr lang="ru-RU" sz="1200" dirty="0" smtClean="0">
                <a:latin typeface="Times New Roman" panose="02020603050405020304" pitchFamily="18" charset="0"/>
                <a:cs typeface="Times New Roman" panose="02020603050405020304" pitchFamily="18" charset="0"/>
              </a:rPr>
              <a:t>минимальную </a:t>
            </a:r>
            <a:r>
              <a:rPr lang="ru-RU" sz="1200" dirty="0">
                <a:latin typeface="Times New Roman" panose="02020603050405020304" pitchFamily="18" charset="0"/>
                <a:cs typeface="Times New Roman" panose="02020603050405020304" pitchFamily="18" charset="0"/>
              </a:rPr>
              <a:t>энергию зажигания, минимальное взрывоопасное </a:t>
            </a:r>
            <a:r>
              <a:rPr lang="ru-RU" sz="1200" dirty="0" smtClean="0">
                <a:latin typeface="Times New Roman" panose="02020603050405020304" pitchFamily="18" charset="0"/>
                <a:cs typeface="Times New Roman" panose="02020603050405020304" pitchFamily="18" charset="0"/>
              </a:rPr>
              <a:t>содержание кислорода</a:t>
            </a:r>
            <a:r>
              <a:rPr lang="ru-RU" sz="1200" dirty="0">
                <a:latin typeface="Times New Roman" panose="02020603050405020304" pitchFamily="18" charset="0"/>
                <a:cs typeface="Times New Roman" panose="02020603050405020304" pitchFamily="18" charset="0"/>
              </a:rPr>
              <a:t>, номинальную скорость горения.</a:t>
            </a:r>
          </a:p>
          <a:p>
            <a:r>
              <a:rPr lang="ru-RU" sz="1200" dirty="0">
                <a:latin typeface="Times New Roman" panose="02020603050405020304" pitchFamily="18" charset="0"/>
                <a:cs typeface="Times New Roman" panose="02020603050405020304" pitchFamily="18" charset="0"/>
              </a:rPr>
              <a:t>При оценке пожарной опасности жидкостей определяют </a:t>
            </a:r>
            <a:r>
              <a:rPr lang="ru-RU" sz="1200" dirty="0" smtClean="0">
                <a:latin typeface="Times New Roman" panose="02020603050405020304" pitchFamily="18" charset="0"/>
                <a:cs typeface="Times New Roman" panose="02020603050405020304" pitchFamily="18" charset="0"/>
              </a:rPr>
              <a:t>группу горючести</a:t>
            </a:r>
            <a:r>
              <a:rPr lang="ru-RU" sz="1200" dirty="0">
                <a:latin typeface="Times New Roman" panose="02020603050405020304" pitchFamily="18" charset="0"/>
                <a:cs typeface="Times New Roman" panose="02020603050405020304" pitchFamily="18" charset="0"/>
              </a:rPr>
              <a:t>, температуру вспышки, температуру </a:t>
            </a:r>
            <a:r>
              <a:rPr lang="ru-RU" sz="1200" dirty="0" smtClean="0">
                <a:latin typeface="Times New Roman" panose="02020603050405020304" pitchFamily="18" charset="0"/>
                <a:cs typeface="Times New Roman" panose="02020603050405020304" pitchFamily="18" charset="0"/>
              </a:rPr>
              <a:t>воспламенения, температурные </a:t>
            </a:r>
            <a:r>
              <a:rPr lang="ru-RU" sz="1200" dirty="0">
                <a:latin typeface="Times New Roman" panose="02020603050405020304" pitchFamily="18" charset="0"/>
                <a:cs typeface="Times New Roman" panose="02020603050405020304" pitchFamily="18" charset="0"/>
              </a:rPr>
              <a:t>пределы воспламенения, скорость выгорания. Для </a:t>
            </a:r>
            <a:r>
              <a:rPr lang="ru-RU" sz="1200" dirty="0" smtClean="0">
                <a:latin typeface="Times New Roman" panose="02020603050405020304" pitchFamily="18" charset="0"/>
                <a:cs typeface="Times New Roman" panose="02020603050405020304" pitchFamily="18" charset="0"/>
              </a:rPr>
              <a:t>легковоспламеняющихся жидкостей </a:t>
            </a:r>
            <a:r>
              <a:rPr lang="ru-RU" sz="1200" dirty="0">
                <a:latin typeface="Times New Roman" panose="02020603050405020304" pitchFamily="18" charset="0"/>
                <a:cs typeface="Times New Roman" panose="02020603050405020304" pitchFamily="18" charset="0"/>
              </a:rPr>
              <a:t>дополнительно определяют: область</a:t>
            </a:r>
          </a:p>
          <a:p>
            <a:r>
              <a:rPr lang="ru-RU" sz="1200" dirty="0">
                <a:latin typeface="Times New Roman" panose="02020603050405020304" pitchFamily="18" charset="0"/>
                <a:cs typeface="Times New Roman" panose="02020603050405020304" pitchFamily="18" charset="0"/>
              </a:rPr>
              <a:t>воспламенения в воздухе, категорию взрывоопасной </a:t>
            </a:r>
            <a:r>
              <a:rPr lang="ru-RU" sz="1200" dirty="0" smtClean="0">
                <a:latin typeface="Times New Roman" panose="02020603050405020304" pitchFamily="18" charset="0"/>
                <a:cs typeface="Times New Roman" panose="02020603050405020304" pitchFamily="18" charset="0"/>
              </a:rPr>
              <a:t>смеси, максимальное </a:t>
            </a:r>
            <a:r>
              <a:rPr lang="ru-RU" sz="1200" dirty="0">
                <a:latin typeface="Times New Roman" panose="02020603050405020304" pitchFamily="18" charset="0"/>
                <a:cs typeface="Times New Roman" panose="02020603050405020304" pitchFamily="18" charset="0"/>
              </a:rPr>
              <a:t>давление взрыва, минимальную энергию </a:t>
            </a:r>
            <a:r>
              <a:rPr lang="ru-RU" sz="1200" dirty="0" smtClean="0">
                <a:latin typeface="Times New Roman" panose="02020603050405020304" pitchFamily="18" charset="0"/>
                <a:cs typeface="Times New Roman" panose="02020603050405020304" pitchFamily="18" charset="0"/>
              </a:rPr>
              <a:t>зажигания, минимальное</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взрывоопасное содержание кислорода, </a:t>
            </a:r>
            <a:r>
              <a:rPr lang="ru-RU" sz="1200" dirty="0" smtClean="0">
                <a:latin typeface="Times New Roman" panose="02020603050405020304" pitchFamily="18" charset="0"/>
                <a:cs typeface="Times New Roman" panose="02020603050405020304" pitchFamily="18" charset="0"/>
              </a:rPr>
              <a:t>нормальную скорость </a:t>
            </a:r>
            <a:r>
              <a:rPr lang="ru-RU" sz="1200" dirty="0">
                <a:latin typeface="Times New Roman" panose="02020603050405020304" pitchFamily="18" charset="0"/>
                <a:cs typeface="Times New Roman" panose="02020603050405020304" pitchFamily="18" charset="0"/>
              </a:rPr>
              <a:t>горения.</a:t>
            </a:r>
          </a:p>
          <a:p>
            <a:r>
              <a:rPr lang="ru-RU" sz="1200" dirty="0">
                <a:latin typeface="Times New Roman" panose="02020603050405020304" pitchFamily="18" charset="0"/>
                <a:cs typeface="Times New Roman" panose="02020603050405020304" pitchFamily="18" charset="0"/>
              </a:rPr>
              <a:t>При оценке пожарной опасности всех твердых веществ и </a:t>
            </a:r>
            <a:r>
              <a:rPr lang="ru-RU" sz="1200" dirty="0" smtClean="0">
                <a:latin typeface="Times New Roman" panose="02020603050405020304" pitchFamily="18" charset="0"/>
                <a:cs typeface="Times New Roman" panose="02020603050405020304" pitchFamily="18" charset="0"/>
              </a:rPr>
              <a:t>материалов </a:t>
            </a:r>
            <a:r>
              <a:rPr lang="ru-RU" sz="1200" dirty="0">
                <a:latin typeface="Times New Roman" panose="02020603050405020304" pitchFamily="18" charset="0"/>
                <a:cs typeface="Times New Roman" panose="02020603050405020304" pitchFamily="18" charset="0"/>
              </a:rPr>
              <a:t>определяют: группу возгораемости, температуру </a:t>
            </a:r>
            <a:r>
              <a:rPr lang="ru-RU" sz="1200" dirty="0" smtClean="0">
                <a:latin typeface="Times New Roman" panose="02020603050405020304" pitchFamily="18" charset="0"/>
                <a:cs typeface="Times New Roman" panose="02020603050405020304" pitchFamily="18" charset="0"/>
              </a:rPr>
              <a:t>воспламенения</a:t>
            </a:r>
            <a:r>
              <a:rPr lang="ru-RU" sz="1200" dirty="0">
                <a:latin typeface="Times New Roman" panose="02020603050405020304" pitchFamily="18" charset="0"/>
                <a:cs typeface="Times New Roman" panose="02020603050405020304" pitchFamily="18" charset="0"/>
              </a:rPr>
              <a:t>. Для твердых веществ с температурой плавления ниже 300 °</a:t>
            </a:r>
            <a:r>
              <a:rPr lang="ru-RU" sz="1200" dirty="0" smtClean="0">
                <a:latin typeface="Times New Roman" panose="02020603050405020304" pitchFamily="18" charset="0"/>
                <a:cs typeface="Times New Roman" panose="02020603050405020304" pitchFamily="18" charset="0"/>
              </a:rPr>
              <a:t>С дополнительно </a:t>
            </a:r>
            <a:r>
              <a:rPr lang="ru-RU" sz="1200" dirty="0">
                <a:latin typeface="Times New Roman" panose="02020603050405020304" pitchFamily="18" charset="0"/>
                <a:cs typeface="Times New Roman" panose="02020603050405020304" pitchFamily="18" charset="0"/>
              </a:rPr>
              <a:t>определяют: температуру вспышки, температурные</a:t>
            </a:r>
          </a:p>
          <a:p>
            <a:r>
              <a:rPr lang="ru-RU" sz="1200" dirty="0">
                <a:latin typeface="Times New Roman" panose="02020603050405020304" pitchFamily="18" charset="0"/>
                <a:cs typeface="Times New Roman" panose="02020603050405020304" pitchFamily="18" charset="0"/>
              </a:rPr>
              <a:t>пределы воспламенения паров в воздухе. Для пористых, </a:t>
            </a:r>
            <a:r>
              <a:rPr lang="ru-RU" sz="1200" dirty="0" smtClean="0">
                <a:latin typeface="Times New Roman" panose="02020603050405020304" pitchFamily="18" charset="0"/>
                <a:cs typeface="Times New Roman" panose="02020603050405020304" pitchFamily="18" charset="0"/>
              </a:rPr>
              <a:t>волокнистых </a:t>
            </a:r>
            <a:r>
              <a:rPr lang="ru-RU" sz="1200" dirty="0">
                <a:latin typeface="Times New Roman" panose="02020603050405020304" pitchFamily="18" charset="0"/>
                <a:cs typeface="Times New Roman" panose="02020603050405020304" pitchFamily="18" charset="0"/>
              </a:rPr>
              <a:t>и сыпучих материалов при необходимости </a:t>
            </a:r>
            <a:r>
              <a:rPr lang="ru-RU" sz="1200" dirty="0" smtClean="0">
                <a:latin typeface="Times New Roman" panose="02020603050405020304" pitchFamily="18" charset="0"/>
                <a:cs typeface="Times New Roman" panose="02020603050405020304" pitchFamily="18" charset="0"/>
              </a:rPr>
              <a:t>дополнительно определяют</a:t>
            </a:r>
            <a:r>
              <a:rPr lang="ru-RU" sz="1200" dirty="0">
                <a:latin typeface="Times New Roman" panose="02020603050405020304" pitchFamily="18" charset="0"/>
                <a:cs typeface="Times New Roman" panose="02020603050405020304" pitchFamily="18" charset="0"/>
              </a:rPr>
              <a:t>: температуру самонагревания, температуру тления</a:t>
            </a:r>
          </a:p>
          <a:p>
            <a:r>
              <a:rPr lang="ru-RU" sz="1200" dirty="0">
                <a:latin typeface="Times New Roman" panose="02020603050405020304" pitchFamily="18" charset="0"/>
                <a:cs typeface="Times New Roman" panose="02020603050405020304" pitchFamily="18" charset="0"/>
              </a:rPr>
              <a:t>при самовозгорании, температурные условия теплового </a:t>
            </a:r>
            <a:r>
              <a:rPr lang="ru-RU" sz="1200" dirty="0" smtClean="0">
                <a:latin typeface="Times New Roman" panose="02020603050405020304" pitchFamily="18" charset="0"/>
                <a:cs typeface="Times New Roman" panose="02020603050405020304" pitchFamily="18" charset="0"/>
              </a:rPr>
              <a:t>самовозгорания</a:t>
            </a:r>
            <a:r>
              <a:rPr lang="ru-RU" sz="1200" dirty="0">
                <a:latin typeface="Times New Roman" panose="02020603050405020304" pitchFamily="18" charset="0"/>
                <a:cs typeface="Times New Roman" panose="02020603050405020304" pitchFamily="18" charset="0"/>
              </a:rPr>
              <a:t>. Для веществ порошкообразных или способных </a:t>
            </a:r>
            <a:r>
              <a:rPr lang="ru-RU" sz="1200" dirty="0" smtClean="0">
                <a:latin typeface="Times New Roman" panose="02020603050405020304" pitchFamily="18" charset="0"/>
                <a:cs typeface="Times New Roman" panose="02020603050405020304" pitchFamily="18" charset="0"/>
              </a:rPr>
              <a:t>образовать пыль </a:t>
            </a:r>
            <a:r>
              <a:rPr lang="ru-RU" sz="1200" dirty="0">
                <a:latin typeface="Times New Roman" panose="02020603050405020304" pitchFamily="18" charset="0"/>
                <a:cs typeface="Times New Roman" panose="02020603050405020304" pitchFamily="18" charset="0"/>
              </a:rPr>
              <a:t>дополнительно</a:t>
            </a:r>
          </a:p>
          <a:p>
            <a:r>
              <a:rPr lang="ru-RU" sz="1200" dirty="0">
                <a:latin typeface="Times New Roman" panose="02020603050405020304" pitchFamily="18" charset="0"/>
                <a:cs typeface="Times New Roman" panose="02020603050405020304" pitchFamily="18" charset="0"/>
              </a:rPr>
              <a:t>определяют: нижний предел </a:t>
            </a:r>
            <a:r>
              <a:rPr lang="ru-RU" sz="1200" dirty="0" smtClean="0">
                <a:latin typeface="Times New Roman" panose="02020603050405020304" pitchFamily="18" charset="0"/>
                <a:cs typeface="Times New Roman" panose="02020603050405020304" pitchFamily="18" charset="0"/>
              </a:rPr>
              <a:t>воспламенения </a:t>
            </a:r>
            <a:r>
              <a:rPr lang="ru-RU" sz="1200" dirty="0" err="1" smtClean="0">
                <a:latin typeface="Times New Roman" panose="02020603050405020304" pitchFamily="18" charset="0"/>
                <a:cs typeface="Times New Roman" panose="02020603050405020304" pitchFamily="18" charset="0"/>
              </a:rPr>
              <a:t>аэровзвеси</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максимальное давление взрыва </a:t>
            </a:r>
            <a:r>
              <a:rPr lang="ru-RU" sz="1200" dirty="0" err="1">
                <a:latin typeface="Times New Roman" panose="02020603050405020304" pitchFamily="18" charset="0"/>
                <a:cs typeface="Times New Roman" panose="02020603050405020304" pitchFamily="18" charset="0"/>
              </a:rPr>
              <a:t>аэровзвеси</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минимальную </a:t>
            </a:r>
            <a:r>
              <a:rPr lang="ru-RU" sz="1200" dirty="0">
                <a:latin typeface="Times New Roman" panose="02020603050405020304" pitchFamily="18" charset="0"/>
                <a:cs typeface="Times New Roman" panose="02020603050405020304" pitchFamily="18" charset="0"/>
              </a:rPr>
              <a:t>энергию зажигания </a:t>
            </a:r>
            <a:r>
              <a:rPr lang="ru-RU" sz="1200" dirty="0" err="1">
                <a:latin typeface="Times New Roman" panose="02020603050405020304" pitchFamily="18" charset="0"/>
                <a:cs typeface="Times New Roman" panose="02020603050405020304" pitchFamily="18" charset="0"/>
              </a:rPr>
              <a:t>аэровзвеси</a:t>
            </a:r>
            <a:r>
              <a:rPr lang="ru-RU" sz="1200" dirty="0">
                <a:latin typeface="Times New Roman" panose="02020603050405020304" pitchFamily="18" charset="0"/>
                <a:cs typeface="Times New Roman" panose="02020603050405020304" pitchFamily="18" charset="0"/>
              </a:rPr>
              <a:t>, минимальное </a:t>
            </a:r>
            <a:r>
              <a:rPr lang="ru-RU" sz="1200" dirty="0" smtClean="0">
                <a:latin typeface="Times New Roman" panose="02020603050405020304" pitchFamily="18" charset="0"/>
                <a:cs typeface="Times New Roman" panose="02020603050405020304" pitchFamily="18" charset="0"/>
              </a:rPr>
              <a:t>взрывоопасное содержание </a:t>
            </a:r>
            <a:r>
              <a:rPr lang="ru-RU" sz="1200" dirty="0">
                <a:latin typeface="Times New Roman" panose="02020603050405020304" pitchFamily="18" charset="0"/>
                <a:cs typeface="Times New Roman" panose="02020603050405020304" pitchFamily="18" charset="0"/>
              </a:rPr>
              <a:t>кислорода.</a:t>
            </a:r>
          </a:p>
          <a:p>
            <a:r>
              <a:rPr lang="ru-RU" sz="1200" dirty="0">
                <a:latin typeface="Times New Roman" panose="02020603050405020304" pitchFamily="18" charset="0"/>
                <a:cs typeface="Times New Roman" panose="02020603050405020304" pitchFamily="18" charset="0"/>
              </a:rPr>
              <a:t>При оценке пожарной опасности вещества необходимо </a:t>
            </a:r>
            <a:r>
              <a:rPr lang="ru-RU" sz="1200" dirty="0" smtClean="0">
                <a:latin typeface="Times New Roman" panose="02020603050405020304" pitchFamily="18" charset="0"/>
                <a:cs typeface="Times New Roman" panose="02020603050405020304" pitchFamily="18" charset="0"/>
              </a:rPr>
              <a:t>изучить его </a:t>
            </a:r>
            <a:r>
              <a:rPr lang="ru-RU" sz="1200" dirty="0">
                <a:latin typeface="Times New Roman" panose="02020603050405020304" pitchFamily="18" charset="0"/>
                <a:cs typeface="Times New Roman" panose="02020603050405020304" pitchFamily="18" charset="0"/>
              </a:rPr>
              <a:t>свойства, выявить возможность их изменения с течением </a:t>
            </a:r>
            <a:r>
              <a:rPr lang="ru-RU" sz="1200" dirty="0" smtClean="0">
                <a:latin typeface="Times New Roman" panose="02020603050405020304" pitchFamily="18" charset="0"/>
                <a:cs typeface="Times New Roman" panose="02020603050405020304" pitchFamily="18" charset="0"/>
              </a:rPr>
              <a:t>времени </a:t>
            </a:r>
            <a:r>
              <a:rPr lang="ru-RU" sz="1200" dirty="0">
                <a:latin typeface="Times New Roman" panose="02020603050405020304" pitchFamily="18" charset="0"/>
                <a:cs typeface="Times New Roman" panose="02020603050405020304" pitchFamily="18" charset="0"/>
              </a:rPr>
              <a:t>и при использовании в определенных условиях. В </a:t>
            </a:r>
            <a:r>
              <a:rPr lang="ru-RU" sz="1200" dirty="0" smtClean="0">
                <a:latin typeface="Times New Roman" panose="02020603050405020304" pitchFamily="18" charset="0"/>
                <a:cs typeface="Times New Roman" panose="02020603050405020304" pitchFamily="18" charset="0"/>
              </a:rPr>
              <a:t>особенности это важно учитывать при контакте вещества с другими активными</a:t>
            </a:r>
          </a:p>
          <a:p>
            <a:r>
              <a:rPr lang="ru-RU" sz="1200" dirty="0" smtClean="0">
                <a:latin typeface="Times New Roman" panose="02020603050405020304" pitchFamily="18" charset="0"/>
                <a:cs typeface="Times New Roman" panose="02020603050405020304" pitchFamily="18" charset="0"/>
              </a:rPr>
              <a:t>веществами</a:t>
            </a:r>
            <a:r>
              <a:rPr lang="ru-RU" sz="1200" dirty="0">
                <a:latin typeface="Times New Roman" panose="02020603050405020304" pitchFamily="18" charset="0"/>
                <a:cs typeface="Times New Roman" panose="02020603050405020304" pitchFamily="18" charset="0"/>
              </a:rPr>
              <a:t>, при длительном нагреве, облучении и при других </a:t>
            </a:r>
            <a:r>
              <a:rPr lang="ru-RU" sz="1200" dirty="0" smtClean="0">
                <a:latin typeface="Times New Roman" panose="02020603050405020304" pitchFamily="18" charset="0"/>
                <a:cs typeface="Times New Roman" panose="02020603050405020304" pitchFamily="18" charset="0"/>
              </a:rPr>
              <a:t>внешних </a:t>
            </a:r>
            <a:r>
              <a:rPr lang="ru-RU" sz="1200" dirty="0">
                <a:latin typeface="Times New Roman" panose="02020603050405020304" pitchFamily="18" charset="0"/>
                <a:cs typeface="Times New Roman" panose="02020603050405020304" pitchFamily="18" charset="0"/>
              </a:rPr>
              <a:t>воздействиях, в результате которых могут измениться его </a:t>
            </a:r>
            <a:r>
              <a:rPr lang="ru-RU" sz="1200" dirty="0" smtClean="0">
                <a:latin typeface="Times New Roman" panose="02020603050405020304" pitchFamily="18" charset="0"/>
                <a:cs typeface="Times New Roman" panose="02020603050405020304" pitchFamily="18" charset="0"/>
              </a:rPr>
              <a:t>физико-химические </a:t>
            </a:r>
            <a:r>
              <a:rPr lang="ru-RU" sz="1200" dirty="0">
                <a:latin typeface="Times New Roman" panose="02020603050405020304" pitchFamily="18" charset="0"/>
                <a:cs typeface="Times New Roman" panose="02020603050405020304" pitchFamily="18" charset="0"/>
              </a:rPr>
              <a:t>свойства.</a:t>
            </a:r>
          </a:p>
          <a:p>
            <a:r>
              <a:rPr lang="ru-RU" sz="1200" dirty="0">
                <a:latin typeface="Times New Roman" panose="02020603050405020304" pitchFamily="18" charset="0"/>
                <a:cs typeface="Times New Roman" panose="02020603050405020304" pitchFamily="18" charset="0"/>
              </a:rPr>
              <a:t>При испытании судостроительных, а также других </a:t>
            </a:r>
            <a:r>
              <a:rPr lang="ru-RU" sz="1200" dirty="0" smtClean="0">
                <a:latin typeface="Times New Roman" panose="02020603050405020304" pitchFamily="18" charset="0"/>
                <a:cs typeface="Times New Roman" panose="02020603050405020304" pitchFamily="18" charset="0"/>
              </a:rPr>
              <a:t>твердых материалов на </a:t>
            </a:r>
            <a:r>
              <a:rPr lang="ru-RU" sz="1200" dirty="0">
                <a:latin typeface="Times New Roman" panose="02020603050405020304" pitchFamily="18" charset="0"/>
                <a:cs typeface="Times New Roman" panose="02020603050405020304" pitchFamily="18" charset="0"/>
              </a:rPr>
              <a:t>возгораемость первоначально выявляется </a:t>
            </a:r>
            <a:r>
              <a:rPr lang="ru-RU" sz="1200" dirty="0" smtClean="0">
                <a:latin typeface="Times New Roman" panose="02020603050405020304" pitchFamily="18" charset="0"/>
                <a:cs typeface="Times New Roman" panose="02020603050405020304" pitchFamily="18" charset="0"/>
              </a:rPr>
              <a:t>группа </a:t>
            </a:r>
            <a:r>
              <a:rPr lang="ru-RU" sz="1200" dirty="0">
                <a:latin typeface="Times New Roman" panose="02020603050405020304" pitchFamily="18" charset="0"/>
                <a:cs typeface="Times New Roman" panose="02020603050405020304" pitchFamily="18" charset="0"/>
              </a:rPr>
              <a:t>сгораемых</a:t>
            </a:r>
          </a:p>
          <a:p>
            <a:r>
              <a:rPr lang="ru-RU" sz="1200" dirty="0">
                <a:latin typeface="Times New Roman" panose="02020603050405020304" pitchFamily="18" charset="0"/>
                <a:cs typeface="Times New Roman" panose="02020603050405020304" pitchFamily="18" charset="0"/>
              </a:rPr>
              <a:t>материалов методом «огневой трубы». Материал </a:t>
            </a:r>
            <a:r>
              <a:rPr lang="ru-RU" sz="1200" dirty="0" smtClean="0">
                <a:latin typeface="Times New Roman" panose="02020603050405020304" pitchFamily="18" charset="0"/>
                <a:cs typeface="Times New Roman" panose="02020603050405020304" pitchFamily="18" charset="0"/>
              </a:rPr>
              <a:t>считается </a:t>
            </a:r>
            <a:r>
              <a:rPr lang="ru-RU" sz="1200" dirty="0">
                <a:latin typeface="Times New Roman" panose="02020603050405020304" pitchFamily="18" charset="0"/>
                <a:cs typeface="Times New Roman" panose="02020603050405020304" pitchFamily="18" charset="0"/>
              </a:rPr>
              <a:t>сгораемым, если при испытании методом «огневой трубы» </a:t>
            </a:r>
            <a:r>
              <a:rPr lang="ru-RU" sz="1200" dirty="0" smtClean="0">
                <a:latin typeface="Times New Roman" panose="02020603050405020304" pitchFamily="18" charset="0"/>
                <a:cs typeface="Times New Roman" panose="02020603050405020304" pitchFamily="18" charset="0"/>
              </a:rPr>
              <a:t>время </a:t>
            </a:r>
            <a:r>
              <a:rPr lang="ru-RU" sz="1200" dirty="0">
                <a:latin typeface="Times New Roman" panose="02020603050405020304" pitchFamily="18" charset="0"/>
                <a:cs typeface="Times New Roman" panose="02020603050405020304" pitchFamily="18" charset="0"/>
              </a:rPr>
              <a:t>самостоятельного горения или тления превышает 1 мин, а поте-</a:t>
            </a:r>
          </a:p>
          <a:p>
            <a:r>
              <a:rPr lang="ru-RU" sz="1200" dirty="0" err="1">
                <a:latin typeface="Times New Roman" panose="02020603050405020304" pitchFamily="18" charset="0"/>
                <a:cs typeface="Times New Roman" panose="02020603050405020304" pitchFamily="18" charset="0"/>
              </a:rPr>
              <a:t>ря</a:t>
            </a:r>
            <a:r>
              <a:rPr lang="ru-RU" sz="1200" dirty="0">
                <a:latin typeface="Times New Roman" panose="02020603050405020304" pitchFamily="18" charset="0"/>
                <a:cs typeface="Times New Roman" panose="02020603050405020304" pitchFamily="18" charset="0"/>
              </a:rPr>
              <a:t> веса образца — 20 %. К сгораемым материалам относятся также</a:t>
            </a:r>
          </a:p>
          <a:p>
            <a:r>
              <a:rPr lang="ru-RU" sz="1200" dirty="0">
                <a:latin typeface="Times New Roman" panose="02020603050405020304" pitchFamily="18" charset="0"/>
                <a:cs typeface="Times New Roman" panose="02020603050405020304" pitchFamily="18" charset="0"/>
              </a:rPr>
              <a:t>материалы, самостоятельно горящие пламенем по всей поверхности</a:t>
            </a:r>
          </a:p>
          <a:p>
            <a:r>
              <a:rPr lang="ru-RU" sz="1200" dirty="0">
                <a:latin typeface="Times New Roman" panose="02020603050405020304" pitchFamily="18" charset="0"/>
                <a:cs typeface="Times New Roman" panose="02020603050405020304" pitchFamily="18" charset="0"/>
              </a:rPr>
              <a:t>образца, независимо от потери веса и времени его горения. </a:t>
            </a:r>
            <a:r>
              <a:rPr lang="ru-RU" sz="1200" dirty="0" smtClean="0">
                <a:latin typeface="Times New Roman" panose="02020603050405020304" pitchFamily="18" charset="0"/>
                <a:cs typeface="Times New Roman" panose="02020603050405020304" pitchFamily="18" charset="0"/>
              </a:rPr>
              <a:t>Такие материалы </a:t>
            </a:r>
            <a:r>
              <a:rPr lang="ru-RU" sz="1200" dirty="0">
                <a:latin typeface="Times New Roman" panose="02020603050405020304" pitchFamily="18" charset="0"/>
                <a:cs typeface="Times New Roman" panose="02020603050405020304" pitchFamily="18" charset="0"/>
              </a:rPr>
              <a:t>дальнейшим испытаниям не подвергаются.</a:t>
            </a:r>
          </a:p>
          <a:p>
            <a:r>
              <a:rPr lang="ru-RU" sz="1200" dirty="0">
                <a:latin typeface="Times New Roman" panose="02020603050405020304" pitchFamily="18" charset="0"/>
                <a:cs typeface="Times New Roman" panose="02020603050405020304" pitchFamily="18" charset="0"/>
              </a:rPr>
              <a:t>Материалы, имеющие потерю веса менее 20 %, а также </a:t>
            </a:r>
            <a:r>
              <a:rPr lang="ru-RU" sz="1200" dirty="0" smtClean="0">
                <a:latin typeface="Times New Roman" panose="02020603050405020304" pitchFamily="18" charset="0"/>
                <a:cs typeface="Times New Roman" panose="02020603050405020304" pitchFamily="18" charset="0"/>
              </a:rPr>
              <a:t>материалы</a:t>
            </a:r>
            <a:r>
              <a:rPr lang="ru-RU" sz="1200" dirty="0">
                <a:latin typeface="Times New Roman" panose="02020603050405020304" pitchFamily="18" charset="0"/>
                <a:cs typeface="Times New Roman" panose="02020603050405020304" pitchFamily="18" charset="0"/>
              </a:rPr>
              <a:t>, которые теряют 20 % веса и более, но самостоятельно </a:t>
            </a:r>
            <a:r>
              <a:rPr lang="ru-RU" sz="1200" dirty="0" smtClean="0">
                <a:latin typeface="Times New Roman" panose="02020603050405020304" pitchFamily="18" charset="0"/>
                <a:cs typeface="Times New Roman" panose="02020603050405020304" pitchFamily="18" charset="0"/>
              </a:rPr>
              <a:t>горящие или </a:t>
            </a:r>
            <a:r>
              <a:rPr lang="ru-RU" sz="1200" dirty="0">
                <a:latin typeface="Times New Roman" panose="02020603050405020304" pitchFamily="18" charset="0"/>
                <a:cs typeface="Times New Roman" panose="02020603050405020304" pitchFamily="18" charset="0"/>
              </a:rPr>
              <a:t>тлеющие менее 1 мин, для окончательной оценки степени их </a:t>
            </a:r>
            <a:r>
              <a:rPr lang="ru-RU" sz="1200" dirty="0" smtClean="0">
                <a:latin typeface="Times New Roman" panose="02020603050405020304" pitchFamily="18" charset="0"/>
                <a:cs typeface="Times New Roman" panose="02020603050405020304" pitchFamily="18" charset="0"/>
              </a:rPr>
              <a:t>возгораемости подвергаются </a:t>
            </a:r>
            <a:r>
              <a:rPr lang="ru-RU" sz="1200" dirty="0">
                <a:latin typeface="Times New Roman" panose="02020603050405020304" pitchFamily="18" charset="0"/>
                <a:cs typeface="Times New Roman" panose="02020603050405020304" pitchFamily="18" charset="0"/>
              </a:rPr>
              <a:t>дополнительным испытаниям по </a:t>
            </a:r>
            <a:r>
              <a:rPr lang="ru-RU" sz="1200" dirty="0" smtClean="0">
                <a:latin typeface="Times New Roman" panose="02020603050405020304" pitchFamily="18" charset="0"/>
                <a:cs typeface="Times New Roman" panose="02020603050405020304" pitchFamily="18" charset="0"/>
              </a:rPr>
              <a:t>методу калориметрии</a:t>
            </a:r>
            <a:r>
              <a:rPr lang="ru-RU" sz="1200" dirty="0">
                <a:latin typeface="Times New Roman" panose="02020603050405020304" pitchFamily="18" charset="0"/>
                <a:cs typeface="Times New Roman" panose="02020603050405020304" pitchFamily="18" charset="0"/>
              </a:rPr>
              <a:t>.</a:t>
            </a:r>
            <a:r>
              <a:rPr lang="ru-RU" sz="1200" dirty="0" smtClean="0">
                <a:latin typeface="Times New Roman" panose="02020603050405020304" pitchFamily="18" charset="0"/>
                <a:cs typeface="Times New Roman" panose="02020603050405020304" pitchFamily="18" charset="0"/>
              </a:rPr>
              <a:t> </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014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8640" y="272480"/>
            <a:ext cx="6669360" cy="9602629"/>
          </a:xfrm>
          <a:prstGeom prst="rect">
            <a:avLst/>
          </a:prstGeom>
        </p:spPr>
        <p:txBody>
          <a:bodyPr wrap="square">
            <a:spAutoFit/>
          </a:bodyPr>
          <a:lstStyle/>
          <a:p>
            <a:r>
              <a:rPr lang="ru-RU" sz="1400" b="1" dirty="0"/>
              <a:t>ГЛАВА 4.</a:t>
            </a:r>
            <a:r>
              <a:rPr lang="ru-RU" sz="1200" dirty="0"/>
              <a:t> Аварийно-спасательное имущество на морском судне </a:t>
            </a:r>
          </a:p>
          <a:p>
            <a:r>
              <a:rPr lang="ru-RU" sz="1200" dirty="0"/>
              <a:t>4.1. Спасательные средства. Классификация </a:t>
            </a:r>
          </a:p>
          <a:p>
            <a:r>
              <a:rPr lang="ru-RU" sz="1200" dirty="0"/>
              <a:t>4.2. Требования и нормы, предъявляемые к спасательным средствам </a:t>
            </a:r>
          </a:p>
          <a:p>
            <a:r>
              <a:rPr lang="ru-RU" sz="1200" dirty="0"/>
              <a:t>4.2.1. Оборудование спасательных шлюпок и плотов </a:t>
            </a:r>
          </a:p>
          <a:p>
            <a:r>
              <a:rPr lang="ru-RU" sz="1200" dirty="0"/>
              <a:t>4.2.2. Снабжение спасательных шлюпок и плотов </a:t>
            </a:r>
          </a:p>
          <a:p>
            <a:r>
              <a:rPr lang="ru-RU" sz="1200" dirty="0"/>
              <a:t>4.3. Аварийное оборудование </a:t>
            </a:r>
          </a:p>
          <a:p>
            <a:r>
              <a:rPr lang="ru-RU" sz="1200" dirty="0"/>
              <a:t>4.3.1. Пластыри. Виды и назначение </a:t>
            </a:r>
          </a:p>
          <a:p>
            <a:r>
              <a:rPr lang="ru-RU" sz="1200" dirty="0"/>
              <a:t>4.3.2. Универсальная струбцина </a:t>
            </a:r>
          </a:p>
          <a:p>
            <a:r>
              <a:rPr lang="ru-RU" sz="1200" dirty="0"/>
              <a:t>4.3.3. Раздвижной металлический упор </a:t>
            </a:r>
          </a:p>
          <a:p>
            <a:r>
              <a:rPr lang="ru-RU" sz="1200" dirty="0"/>
              <a:t>4.4. Спасательные спусковые устройства </a:t>
            </a:r>
          </a:p>
          <a:p>
            <a:r>
              <a:rPr lang="ru-RU" sz="1200" dirty="0"/>
              <a:t>4.4.1. Спусковые устройства с лопарями и лебедкой </a:t>
            </a:r>
          </a:p>
          <a:p>
            <a:r>
              <a:rPr lang="ru-RU" sz="1200" dirty="0"/>
              <a:t>4.4.2. Методы спуска спасательных средств</a:t>
            </a:r>
          </a:p>
          <a:p>
            <a:r>
              <a:rPr lang="ru-RU" sz="1200" dirty="0"/>
              <a:t>4.4.3. Требования к спусковым устройствам</a:t>
            </a:r>
          </a:p>
          <a:p>
            <a:r>
              <a:rPr lang="ru-RU" sz="1200" dirty="0"/>
              <a:t>Контрольные вопросы </a:t>
            </a:r>
          </a:p>
          <a:p>
            <a:endParaRPr lang="ru-RU" sz="1200" dirty="0"/>
          </a:p>
          <a:p>
            <a:r>
              <a:rPr lang="ru-RU" sz="1400" b="1" dirty="0"/>
              <a:t>ГЛАВА 5</a:t>
            </a:r>
            <a:r>
              <a:rPr lang="ru-RU" sz="1400" dirty="0"/>
              <a:t>.</a:t>
            </a:r>
            <a:r>
              <a:rPr lang="ru-RU" sz="1200" dirty="0"/>
              <a:t> Нарушение водонепроницаемости судна. Борьба экипажа</a:t>
            </a:r>
          </a:p>
          <a:p>
            <a:r>
              <a:rPr lang="ru-RU" sz="1200" dirty="0"/>
              <a:t>с водой и паром </a:t>
            </a:r>
          </a:p>
          <a:p>
            <a:r>
              <a:rPr lang="ru-RU" sz="1200" dirty="0"/>
              <a:t>5.1. Обнаружение поступления забортной воды в отсеки</a:t>
            </a:r>
          </a:p>
          <a:p>
            <a:r>
              <a:rPr lang="ru-RU" sz="1200" dirty="0"/>
              <a:t>и распространения ее по судну </a:t>
            </a:r>
          </a:p>
          <a:p>
            <a:r>
              <a:rPr lang="ru-RU" sz="1200" dirty="0"/>
              <a:t>5.2. Действия экипажа при нарушении водонепроницаемости судна </a:t>
            </a:r>
          </a:p>
          <a:p>
            <a:r>
              <a:rPr lang="ru-RU" sz="1200" dirty="0"/>
              <a:t>5.2.1. Действия каждого члена экипажа «без приказания» </a:t>
            </a:r>
          </a:p>
          <a:p>
            <a:r>
              <a:rPr lang="ru-RU" sz="1200" dirty="0"/>
              <a:t>5.2.2. Действия аварийных партий по обследованию района</a:t>
            </a:r>
          </a:p>
          <a:p>
            <a:r>
              <a:rPr lang="ru-RU" sz="1200" dirty="0"/>
              <a:t>поступления воды </a:t>
            </a:r>
          </a:p>
          <a:p>
            <a:r>
              <a:rPr lang="ru-RU" sz="1200" dirty="0"/>
              <a:t>5.2.3. Борьба с распространением воды по судну </a:t>
            </a:r>
          </a:p>
          <a:p>
            <a:r>
              <a:rPr lang="ru-RU" sz="1200" dirty="0"/>
              <a:t>5.2.4. Действия по спрямлению судна. Нормирование плавучести</a:t>
            </a:r>
          </a:p>
          <a:p>
            <a:r>
              <a:rPr lang="ru-RU" sz="1200" dirty="0"/>
              <a:t>и остойчивости аварийного судна </a:t>
            </a:r>
          </a:p>
          <a:p>
            <a:r>
              <a:rPr lang="ru-RU" sz="1200" dirty="0"/>
              <a:t>5.3. Использование аварийного имущества при нарушении</a:t>
            </a:r>
          </a:p>
          <a:p>
            <a:r>
              <a:rPr lang="ru-RU" sz="1200" dirty="0"/>
              <a:t>водонепроницаемости судна </a:t>
            </a:r>
          </a:p>
          <a:p>
            <a:r>
              <a:rPr lang="ru-RU" sz="1200" dirty="0"/>
              <a:t>5.3.1. Постановка мягких и жестких пластырей </a:t>
            </a:r>
          </a:p>
          <a:p>
            <a:r>
              <a:rPr lang="ru-RU" sz="1200" dirty="0"/>
              <a:t>5.3.2. Заделка пробоин бетонированием </a:t>
            </a:r>
          </a:p>
          <a:p>
            <a:r>
              <a:rPr lang="ru-RU" sz="1200" dirty="0"/>
              <a:t>5.4. Оперативный план по борьбе с водой, восстановлению остойчивости</a:t>
            </a:r>
          </a:p>
          <a:p>
            <a:r>
              <a:rPr lang="ru-RU" sz="1200" dirty="0"/>
              <a:t>и спрямлению аварийного судна </a:t>
            </a:r>
          </a:p>
          <a:p>
            <a:r>
              <a:rPr lang="ru-RU" sz="1200" dirty="0"/>
              <a:t>5.5. Научная методология расчета непотопляемости судна </a:t>
            </a:r>
          </a:p>
          <a:p>
            <a:r>
              <a:rPr lang="ru-RU" sz="1200" dirty="0"/>
              <a:t>5.6. Борьба экипажа с паром </a:t>
            </a:r>
            <a:endParaRPr lang="ru-RU" sz="1200" dirty="0" smtClean="0"/>
          </a:p>
          <a:p>
            <a:r>
              <a:rPr lang="ru-RU" sz="1200" dirty="0" smtClean="0"/>
              <a:t>Контрольные </a:t>
            </a:r>
            <a:r>
              <a:rPr lang="ru-RU" sz="1200" dirty="0"/>
              <a:t>вопросы </a:t>
            </a:r>
          </a:p>
          <a:p>
            <a:endParaRPr lang="ru-RU" sz="1200" dirty="0"/>
          </a:p>
          <a:p>
            <a:r>
              <a:rPr lang="ru-RU" sz="1400" b="1" dirty="0"/>
              <a:t>ГЛАВА 6</a:t>
            </a:r>
            <a:r>
              <a:rPr lang="ru-RU" sz="1200" dirty="0"/>
              <a:t>. Возникновение пожара на судне. Основы теории пожара</a:t>
            </a:r>
          </a:p>
          <a:p>
            <a:r>
              <a:rPr lang="ru-RU" sz="1200" dirty="0"/>
              <a:t>и противопожарной безопасности </a:t>
            </a:r>
          </a:p>
          <a:p>
            <a:r>
              <a:rPr lang="ru-RU" sz="1200" dirty="0"/>
              <a:t>6.1. Условия возникновения и распространения пожара </a:t>
            </a:r>
          </a:p>
          <a:p>
            <a:r>
              <a:rPr lang="ru-RU" sz="1200" dirty="0"/>
              <a:t>6.1.1. Пожарный треугольник и пожарный тетраэдр </a:t>
            </a:r>
          </a:p>
          <a:p>
            <a:r>
              <a:rPr lang="ru-RU" sz="1200" dirty="0"/>
              <a:t>6.1.2. Опасные факторы пожара </a:t>
            </a:r>
          </a:p>
          <a:p>
            <a:r>
              <a:rPr lang="ru-RU" sz="1200" dirty="0"/>
              <a:t>6.1.3. Распространение пожара </a:t>
            </a:r>
          </a:p>
          <a:p>
            <a:r>
              <a:rPr lang="ru-RU" sz="1200" dirty="0"/>
              <a:t>6.2. Пожарная опасность веществ и материалов </a:t>
            </a:r>
          </a:p>
          <a:p>
            <a:r>
              <a:rPr lang="ru-RU" sz="1200" dirty="0"/>
              <a:t>6.2.1. Группы горючих веществ в зависимости от их агрегатного состояния </a:t>
            </a:r>
          </a:p>
          <a:p>
            <a:r>
              <a:rPr lang="ru-RU" sz="1200" dirty="0"/>
              <a:t>6.2.2. Показатели пожарной опасности веществ и материалов </a:t>
            </a:r>
          </a:p>
          <a:p>
            <a:r>
              <a:rPr lang="ru-RU" sz="1200" dirty="0"/>
              <a:t>6.2.3. Особенности процесса самовозгорания различных веществ</a:t>
            </a:r>
          </a:p>
          <a:p>
            <a:r>
              <a:rPr lang="ru-RU" sz="1200" dirty="0"/>
              <a:t>и материалов </a:t>
            </a:r>
          </a:p>
          <a:p>
            <a:r>
              <a:rPr lang="ru-RU" sz="1200" dirty="0"/>
              <a:t>6.2.4. Влияние температуры пожара на опасность веществ и материалов </a:t>
            </a:r>
          </a:p>
          <a:p>
            <a:r>
              <a:rPr lang="ru-RU" sz="1200" dirty="0"/>
              <a:t>6.2.5. Оценка пожарной опасности веществ и материалов </a:t>
            </a:r>
          </a:p>
          <a:p>
            <a:r>
              <a:rPr lang="ru-RU" sz="1200" dirty="0"/>
              <a:t>6.3. Классификация пожаров</a:t>
            </a:r>
          </a:p>
          <a:p>
            <a:r>
              <a:rPr lang="ru-RU" sz="1200" dirty="0"/>
              <a:t>6.3.1. Признаки, по которым классифицируют пожары</a:t>
            </a:r>
          </a:p>
        </p:txBody>
      </p:sp>
    </p:spTree>
    <p:extLst>
      <p:ext uri="{BB962C8B-B14F-4D97-AF65-F5344CB8AC3E}">
        <p14:creationId xmlns:p14="http://schemas.microsoft.com/office/powerpoint/2010/main" val="312312630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6632" y="181816"/>
            <a:ext cx="6624736" cy="7555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600" b="1" i="1" dirty="0" smtClean="0">
                <a:latin typeface="Times New Roman"/>
              </a:rPr>
              <a:t>6.3. Классификация </a:t>
            </a:r>
            <a:r>
              <a:rPr lang="ru-RU" sz="1600" b="1" i="1" dirty="0">
                <a:latin typeface="Times New Roman"/>
              </a:rPr>
              <a:t>пожаров</a:t>
            </a:r>
            <a:r>
              <a:rPr lang="ru-RU" sz="1600" b="1" i="1" dirty="0" smtClean="0">
                <a:latin typeface="Times New Roman"/>
              </a:rPr>
              <a:t>.</a:t>
            </a:r>
          </a:p>
          <a:p>
            <a:pPr algn="just">
              <a:spcBef>
                <a:spcPts val="1200"/>
              </a:spcBef>
              <a:spcAft>
                <a:spcPts val="300"/>
              </a:spcAft>
            </a:pPr>
            <a:r>
              <a:rPr lang="ru-RU" sz="1600" b="1" i="1" dirty="0">
                <a:latin typeface="Times New Roman"/>
              </a:rPr>
              <a:t>6.3.1. Признаки, по которым классифицируют пожары</a:t>
            </a:r>
          </a:p>
          <a:p>
            <a:pPr algn="just">
              <a:spcAft>
                <a:spcPts val="0"/>
              </a:spcAft>
            </a:pPr>
            <a:r>
              <a:rPr lang="ru-RU" sz="1200" dirty="0">
                <a:latin typeface="Times New Roman"/>
                <a:ea typeface="Times New Roman"/>
              </a:rPr>
              <a:t> </a:t>
            </a:r>
          </a:p>
          <a:p>
            <a:pPr algn="just">
              <a:spcAft>
                <a:spcPts val="600"/>
              </a:spcAft>
            </a:pPr>
            <a:r>
              <a:rPr lang="ru-RU" sz="1200" dirty="0">
                <a:latin typeface="Times New Roman"/>
                <a:ea typeface="Times New Roman"/>
              </a:rPr>
              <a:t>Для успешного тушения пожара необходимо применение наиболее подходящего огнетушащего вещества, вопрос, о выборе которого, должен быть решен практически мгновенно. Правильный выбор огнетушащего вещества позволит снизить повреждения судна и опасность для его экипажа. Эта задача значительно облегчается введением классификации пожаров и подразделения их на четыре типа, или класса, обозначаемых латинскими буквами A, B, C, D. В каждый класс включены пожары, связанные с загоранием материалов, имеющих одинаковые свойства при горении и требующих применения одних и тех же огнетушащих веществ. Поэтому для успешной борьбы с пожаром совершенно необходимо знание этих классов, а также характеристик горючести материалов, имеющихся на судне.</a:t>
            </a:r>
          </a:p>
          <a:p>
            <a:pPr algn="just">
              <a:spcAft>
                <a:spcPts val="600"/>
              </a:spcAft>
            </a:pPr>
            <a:r>
              <a:rPr lang="ru-RU" sz="1200" dirty="0">
                <a:latin typeface="Times New Roman"/>
                <a:ea typeface="Times New Roman"/>
              </a:rPr>
              <a:t>Классификация пожаров имеет несколько стандартов, например:  ISO 3941 (стандарт международной организации стандартов) и стандарт NFPA10 (</a:t>
            </a:r>
            <a:r>
              <a:rPr lang="ru-RU" sz="1200" dirty="0" err="1">
                <a:latin typeface="Times New Roman"/>
                <a:ea typeface="Times New Roman"/>
              </a:rPr>
              <a:t>National</a:t>
            </a:r>
            <a:r>
              <a:rPr lang="ru-RU" sz="1200" dirty="0">
                <a:latin typeface="Times New Roman"/>
                <a:ea typeface="Times New Roman"/>
              </a:rPr>
              <a:t> </a:t>
            </a:r>
            <a:r>
              <a:rPr lang="ru-RU" sz="1200" dirty="0" err="1">
                <a:latin typeface="Times New Roman"/>
                <a:ea typeface="Times New Roman"/>
              </a:rPr>
              <a:t>Fire</a:t>
            </a:r>
            <a:r>
              <a:rPr lang="ru-RU" sz="1200" dirty="0">
                <a:latin typeface="Times New Roman"/>
                <a:ea typeface="Times New Roman"/>
              </a:rPr>
              <a:t> </a:t>
            </a:r>
            <a:r>
              <a:rPr lang="ru-RU" sz="1200" dirty="0" err="1">
                <a:latin typeface="Times New Roman"/>
                <a:ea typeface="Times New Roman"/>
              </a:rPr>
              <a:t>Protection</a:t>
            </a:r>
            <a:r>
              <a:rPr lang="ru-RU" sz="1200" dirty="0">
                <a:latin typeface="Times New Roman"/>
                <a:ea typeface="Times New Roman"/>
              </a:rPr>
              <a:t> </a:t>
            </a:r>
            <a:r>
              <a:rPr lang="ru-RU" sz="1200" dirty="0" err="1">
                <a:latin typeface="Times New Roman"/>
                <a:ea typeface="Times New Roman"/>
              </a:rPr>
              <a:t>Association</a:t>
            </a:r>
            <a:r>
              <a:rPr lang="ru-RU" sz="1200" dirty="0">
                <a:latin typeface="Times New Roman"/>
                <a:ea typeface="Times New Roman"/>
              </a:rPr>
              <a:t>). Здесь, по ряду причин, приводится последний.</a:t>
            </a:r>
          </a:p>
          <a:p>
            <a:pPr algn="just">
              <a:spcAft>
                <a:spcPts val="600"/>
              </a:spcAft>
            </a:pPr>
            <a:r>
              <a:rPr lang="ru-RU" sz="1200" b="1" i="1" dirty="0">
                <a:latin typeface="Times New Roman"/>
                <a:ea typeface="Times New Roman"/>
              </a:rPr>
              <a:t>Пожары класса A</a:t>
            </a:r>
            <a:r>
              <a:rPr lang="ru-RU" sz="1200" dirty="0">
                <a:latin typeface="Times New Roman"/>
                <a:ea typeface="Times New Roman"/>
              </a:rPr>
              <a:t> - это пожары, связанные с горением твердых (образующих золу) горючих материалов и которые могут быть потушены с помощью воды и водных растворов. К таким материалам относятся древесина и древесные материалы, ткани, бумага, резина и некоторые пластмассы.</a:t>
            </a:r>
          </a:p>
          <a:p>
            <a:pPr algn="just">
              <a:spcAft>
                <a:spcPts val="600"/>
              </a:spcAft>
            </a:pPr>
            <a:r>
              <a:rPr lang="ru-RU" sz="1200" b="1" i="1" dirty="0">
                <a:latin typeface="Times New Roman"/>
                <a:ea typeface="Times New Roman"/>
              </a:rPr>
              <a:t>Пожары класса B</a:t>
            </a:r>
            <a:r>
              <a:rPr lang="ru-RU" sz="1200" dirty="0">
                <a:latin typeface="Times New Roman"/>
                <a:ea typeface="Times New Roman"/>
              </a:rPr>
              <a:t> - это пожары, вызванные горением воспламеняющихся или горючих жидкостей, воспламеняющихся газов, жиров и других подобных веществ. Тушение этих пожаров осуществляют прекращением поступления кислорода к огню или предотвращением выделения горючих паров.</a:t>
            </a:r>
          </a:p>
          <a:p>
            <a:pPr algn="just">
              <a:spcAft>
                <a:spcPts val="600"/>
              </a:spcAft>
            </a:pPr>
            <a:r>
              <a:rPr lang="ru-RU" sz="1200" b="1" i="1" dirty="0">
                <a:latin typeface="Times New Roman"/>
                <a:ea typeface="Times New Roman"/>
              </a:rPr>
              <a:t>Пожары класса С</a:t>
            </a:r>
            <a:r>
              <a:rPr lang="ru-RU" sz="1200" dirty="0">
                <a:latin typeface="Times New Roman"/>
                <a:ea typeface="Times New Roman"/>
              </a:rPr>
              <a:t>  - это пожары, возникающие при воспламенении находящегося под напряжением электрооборудования, проводников или </a:t>
            </a:r>
            <a:r>
              <a:rPr lang="ru-RU" sz="1200" dirty="0" err="1">
                <a:latin typeface="Times New Roman"/>
                <a:ea typeface="Times New Roman"/>
              </a:rPr>
              <a:t>электроустройств</a:t>
            </a:r>
            <a:r>
              <a:rPr lang="ru-RU" sz="1200" dirty="0">
                <a:latin typeface="Times New Roman"/>
                <a:ea typeface="Times New Roman"/>
              </a:rPr>
              <a:t>. Для борьбы с такими пожарами используют огнетушащие вещества, не являющиеся проводником электричества.</a:t>
            </a:r>
          </a:p>
          <a:p>
            <a:pPr algn="just">
              <a:spcAft>
                <a:spcPts val="600"/>
              </a:spcAft>
            </a:pPr>
            <a:r>
              <a:rPr lang="ru-RU" sz="1200" b="1" i="1" dirty="0">
                <a:latin typeface="Times New Roman"/>
                <a:ea typeface="Times New Roman"/>
              </a:rPr>
              <a:t>Пожары класса D</a:t>
            </a:r>
            <a:r>
              <a:rPr lang="ru-RU" sz="1200" dirty="0">
                <a:latin typeface="Times New Roman"/>
                <a:ea typeface="Times New Roman"/>
              </a:rPr>
              <a:t> - это пожары, связанные с возгоранием горючих металлов: натрия, калия, магния, титана или алюминия и др. Для тушения таких пожаров используют теплопоглощающие огнетушащие вещества, например некоторые порошки, не вступающие в реакцию с горящими металлами.</a:t>
            </a:r>
          </a:p>
          <a:p>
            <a:pPr algn="just">
              <a:spcAft>
                <a:spcPts val="600"/>
              </a:spcAft>
            </a:pPr>
            <a:r>
              <a:rPr lang="ru-RU" sz="1200" dirty="0">
                <a:latin typeface="Times New Roman"/>
                <a:ea typeface="Times New Roman"/>
              </a:rPr>
              <a:t>Основная цель разработки такой классификации - помочь экипажам судов при выборе соответствующего огнетушащего вещества. Но знать, что вода - наилучшее средство борьбы с пожарами класса А, поскольку она обеспечивает охлаждение, или что порошок хорошо использовать для сбивания пламени при горении жидкости, недостаточно. Огнетушащее вещество нужно уметь правильно подавать, пользуясь при этом точными техническими приемами борьбы с огнем. </a:t>
            </a:r>
            <a:endParaRPr lang="ru-RU" sz="1200" dirty="0">
              <a:effectLst/>
              <a:latin typeface="Times New Roman"/>
              <a:ea typeface="Times New Roman"/>
            </a:endParaRPr>
          </a:p>
        </p:txBody>
      </p:sp>
    </p:spTree>
    <p:extLst>
      <p:ext uri="{BB962C8B-B14F-4D97-AF65-F5344CB8AC3E}">
        <p14:creationId xmlns:p14="http://schemas.microsoft.com/office/powerpoint/2010/main" val="25775960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6632" y="324948"/>
            <a:ext cx="6614580" cy="9210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600" b="1" dirty="0" smtClean="0">
                <a:latin typeface="Times New Roman"/>
              </a:rPr>
              <a:t>6.3.2.</a:t>
            </a:r>
            <a:r>
              <a:rPr lang="en-US" sz="1600" b="1" dirty="0" smtClean="0">
                <a:latin typeface="Times New Roman"/>
              </a:rPr>
              <a:t> </a:t>
            </a:r>
            <a:r>
              <a:rPr lang="ru-RU" sz="1600" b="1" dirty="0" smtClean="0">
                <a:latin typeface="Times New Roman"/>
              </a:rPr>
              <a:t> </a:t>
            </a:r>
            <a:r>
              <a:rPr lang="ru-RU" sz="1600" b="1" dirty="0">
                <a:latin typeface="Times New Roman"/>
              </a:rPr>
              <a:t>Пожары класса А</a:t>
            </a:r>
            <a:endParaRPr lang="ru-RU" sz="1600" b="1" i="1" dirty="0">
              <a:latin typeface="Times New Roman"/>
            </a:endParaRPr>
          </a:p>
          <a:p>
            <a:pPr algn="just">
              <a:spcAft>
                <a:spcPts val="600"/>
              </a:spcAft>
            </a:pPr>
            <a:r>
              <a:rPr lang="ru-RU" sz="1200" b="1" dirty="0">
                <a:latin typeface="Times New Roman"/>
                <a:ea typeface="Times New Roman"/>
              </a:rPr>
              <a:t> </a:t>
            </a:r>
            <a:endParaRPr lang="ru-RU" sz="1200" dirty="0">
              <a:latin typeface="Times New Roman"/>
              <a:ea typeface="Times New Roman"/>
            </a:endParaRPr>
          </a:p>
          <a:p>
            <a:pPr algn="just">
              <a:spcAft>
                <a:spcPts val="600"/>
              </a:spcAft>
            </a:pPr>
            <a:r>
              <a:rPr lang="ru-RU" sz="1200" b="1" dirty="0">
                <a:latin typeface="Times New Roman"/>
                <a:ea typeface="Times New Roman"/>
              </a:rPr>
              <a:t>Древесина  и древесные материалы.</a:t>
            </a:r>
            <a:r>
              <a:rPr lang="ru-RU" sz="1200" dirty="0">
                <a:latin typeface="Times New Roman"/>
                <a:ea typeface="Times New Roman"/>
              </a:rPr>
              <a:t> </a:t>
            </a:r>
          </a:p>
          <a:p>
            <a:pPr algn="just">
              <a:spcAft>
                <a:spcPts val="600"/>
              </a:spcAft>
            </a:pPr>
            <a:r>
              <a:rPr lang="ru-RU" sz="1200" b="1" i="1" dirty="0">
                <a:latin typeface="Times New Roman"/>
                <a:ea typeface="Times New Roman"/>
              </a:rPr>
              <a:t>Характеристики горючести</a:t>
            </a:r>
            <a:r>
              <a:rPr lang="ru-RU" sz="1200" dirty="0">
                <a:latin typeface="Times New Roman"/>
                <a:ea typeface="Times New Roman"/>
              </a:rPr>
              <a:t>. </a:t>
            </a:r>
          </a:p>
          <a:p>
            <a:pPr algn="just">
              <a:spcAft>
                <a:spcPts val="600"/>
              </a:spcAft>
            </a:pPr>
            <a:r>
              <a:rPr lang="ru-RU" sz="1200" b="1" i="1" dirty="0">
                <a:latin typeface="Times New Roman"/>
                <a:ea typeface="Times New Roman"/>
              </a:rPr>
              <a:t>Продукты сгорания</a:t>
            </a:r>
            <a:r>
              <a:rPr lang="ru-RU" sz="1200" dirty="0">
                <a:latin typeface="Times New Roman"/>
                <a:ea typeface="Times New Roman"/>
              </a:rPr>
              <a:t>. </a:t>
            </a:r>
          </a:p>
          <a:p>
            <a:pPr algn="just">
              <a:spcAft>
                <a:spcPts val="600"/>
              </a:spcAft>
            </a:pPr>
            <a:r>
              <a:rPr lang="ru-RU" sz="1200" b="1" i="1" dirty="0">
                <a:latin typeface="Times New Roman"/>
                <a:ea typeface="Times New Roman"/>
              </a:rPr>
              <a:t>Текстильные и волокнистые материалы</a:t>
            </a:r>
            <a:r>
              <a:rPr lang="ru-RU" sz="1200" dirty="0">
                <a:latin typeface="Times New Roman"/>
                <a:ea typeface="Times New Roman"/>
              </a:rPr>
              <a:t>. </a:t>
            </a:r>
          </a:p>
          <a:p>
            <a:pPr algn="just">
              <a:spcAft>
                <a:spcPts val="600"/>
              </a:spcAft>
            </a:pPr>
            <a:r>
              <a:rPr lang="ru-RU" sz="1200" b="1" i="1" dirty="0">
                <a:latin typeface="Times New Roman"/>
                <a:ea typeface="Times New Roman"/>
              </a:rPr>
              <a:t>Характеристики горючести.</a:t>
            </a:r>
            <a:r>
              <a:rPr lang="ru-RU" sz="1200" dirty="0">
                <a:latin typeface="Times New Roman"/>
                <a:ea typeface="Times New Roman"/>
              </a:rPr>
              <a:t> </a:t>
            </a:r>
          </a:p>
          <a:p>
            <a:pPr algn="just">
              <a:spcAft>
                <a:spcPts val="600"/>
              </a:spcAft>
            </a:pPr>
            <a:r>
              <a:rPr lang="ru-RU" sz="1200" b="1" i="1" dirty="0">
                <a:latin typeface="Times New Roman"/>
                <a:ea typeface="Times New Roman"/>
              </a:rPr>
              <a:t>Продукты сгорания.</a:t>
            </a:r>
            <a:r>
              <a:rPr lang="ru-RU" sz="1200" dirty="0">
                <a:latin typeface="Times New Roman"/>
                <a:ea typeface="Times New Roman"/>
              </a:rPr>
              <a:t> </a:t>
            </a:r>
          </a:p>
          <a:p>
            <a:pPr algn="just">
              <a:spcAft>
                <a:spcPts val="600"/>
              </a:spcAft>
            </a:pPr>
            <a:r>
              <a:rPr lang="ru-RU" sz="1200" b="1" i="1" dirty="0">
                <a:latin typeface="Times New Roman"/>
                <a:ea typeface="Times New Roman"/>
              </a:rPr>
              <a:t>Характеристики горючести</a:t>
            </a:r>
            <a:r>
              <a:rPr lang="ru-RU" sz="1200" dirty="0">
                <a:latin typeface="Times New Roman"/>
                <a:ea typeface="Times New Roman"/>
              </a:rPr>
              <a:t>. </a:t>
            </a:r>
          </a:p>
          <a:p>
            <a:pPr marL="179705" algn="just">
              <a:spcAft>
                <a:spcPts val="600"/>
              </a:spcAft>
            </a:pPr>
            <a:r>
              <a:rPr lang="ru-RU" sz="1200" dirty="0">
                <a:latin typeface="Times New Roman"/>
                <a:ea typeface="Times New Roman"/>
              </a:rPr>
              <a:t>В зависимости от скорости горения пластмассы можно разделить на три группы:</a:t>
            </a:r>
          </a:p>
          <a:p>
            <a:pPr algn="just">
              <a:spcAft>
                <a:spcPts val="600"/>
              </a:spcAft>
            </a:pPr>
            <a:r>
              <a:rPr lang="ru-RU" sz="1200" i="1" dirty="0">
                <a:latin typeface="Times New Roman"/>
                <a:ea typeface="Times New Roman"/>
              </a:rPr>
              <a:t>1-я группа</a:t>
            </a:r>
            <a:r>
              <a:rPr lang="ru-RU" sz="1200" dirty="0">
                <a:latin typeface="Times New Roman"/>
                <a:ea typeface="Times New Roman"/>
              </a:rPr>
              <a:t>. Материалы, которые вообще не горят или прекращают гореть при удалении источника воспламенения; в эту группу входят </a:t>
            </a:r>
            <a:r>
              <a:rPr lang="ru-RU" sz="1200" dirty="0" err="1">
                <a:latin typeface="Times New Roman"/>
                <a:ea typeface="Times New Roman"/>
              </a:rPr>
              <a:t>асбонаполненные</a:t>
            </a:r>
            <a:r>
              <a:rPr lang="ru-RU" sz="1200" dirty="0">
                <a:latin typeface="Times New Roman"/>
                <a:ea typeface="Times New Roman"/>
              </a:rPr>
              <a:t> </a:t>
            </a:r>
            <a:r>
              <a:rPr lang="ru-RU" sz="1200" dirty="0" err="1">
                <a:latin typeface="Times New Roman"/>
                <a:ea typeface="Times New Roman"/>
              </a:rPr>
              <a:t>фенолальдегидные</a:t>
            </a:r>
            <a:r>
              <a:rPr lang="ru-RU" sz="1200" dirty="0">
                <a:latin typeface="Times New Roman"/>
                <a:ea typeface="Times New Roman"/>
              </a:rPr>
              <a:t> смолы, некоторые поливинилхлориды, нейлон и фторированные углеводороды.</a:t>
            </a:r>
          </a:p>
          <a:p>
            <a:pPr algn="just">
              <a:spcAft>
                <a:spcPts val="600"/>
              </a:spcAft>
            </a:pPr>
            <a:r>
              <a:rPr lang="ru-RU" sz="1200" i="1" dirty="0">
                <a:latin typeface="Times New Roman"/>
                <a:ea typeface="Times New Roman"/>
              </a:rPr>
              <a:t>2-я группа. </a:t>
            </a:r>
            <a:r>
              <a:rPr lang="ru-RU" sz="1200" dirty="0">
                <a:latin typeface="Times New Roman"/>
                <a:ea typeface="Times New Roman"/>
              </a:rPr>
              <a:t>Материалы, которые являются горючими, горят сравнительно медленно; при удалении источника воспламенения горение их может прекратиться, а может и продолжаться; эта группа пластмасс включает формальдегиды с древесными заполнителями и некоторые производные винила.</a:t>
            </a:r>
          </a:p>
          <a:p>
            <a:pPr algn="just">
              <a:spcAft>
                <a:spcPts val="600"/>
              </a:spcAft>
            </a:pPr>
            <a:r>
              <a:rPr lang="ru-RU" sz="1200" i="1" dirty="0">
                <a:latin typeface="Times New Roman"/>
                <a:ea typeface="Times New Roman"/>
              </a:rPr>
              <a:t>3-я группа. </a:t>
            </a:r>
            <a:r>
              <a:rPr lang="ru-RU" sz="1200" dirty="0">
                <a:latin typeface="Times New Roman"/>
                <a:ea typeface="Times New Roman"/>
              </a:rPr>
              <a:t> Материалы, которые легко горят и продолжают гореть после удаления источника воспламенения; в состав этой группы входят полистирол, акрилы, некоторые ацетилцеллюлозы и полиэтилен.</a:t>
            </a:r>
          </a:p>
          <a:p>
            <a:pPr algn="just">
              <a:spcAft>
                <a:spcPts val="600"/>
              </a:spcAft>
            </a:pPr>
            <a:r>
              <a:rPr lang="ru-RU" sz="1200" b="1" i="1" dirty="0">
                <a:latin typeface="Times New Roman"/>
                <a:ea typeface="Times New Roman"/>
              </a:rPr>
              <a:t>Продукты сгорания.</a:t>
            </a:r>
            <a:r>
              <a:rPr lang="ru-RU" sz="1200" dirty="0">
                <a:latin typeface="Times New Roman"/>
                <a:ea typeface="Times New Roman"/>
              </a:rPr>
              <a:t> Горящие пластмассы и резины выделяют газы, теплоту, пламя и дым, при этом образуются продукты сгорания, воздействие которых может привести к интоксикации или смерти.</a:t>
            </a:r>
          </a:p>
          <a:p>
            <a:pPr algn="just">
              <a:spcAft>
                <a:spcPts val="600"/>
              </a:spcAft>
            </a:pPr>
            <a:r>
              <a:rPr lang="ru-RU" sz="1200" b="1" i="1" dirty="0">
                <a:latin typeface="Times New Roman"/>
                <a:ea typeface="Times New Roman"/>
              </a:rPr>
              <a:t>Обычные места расположения горючих материалов на судне</a:t>
            </a:r>
            <a:r>
              <a:rPr lang="ru-RU" sz="1200" dirty="0">
                <a:latin typeface="Times New Roman"/>
                <a:ea typeface="Times New Roman"/>
              </a:rPr>
              <a:t>  Хотя суда строят из металла и они кажутся негорючими, на них всегда большое количество воспламеняющихся материалов. В салонах и помещениях для отдыха могут находиться диваны, кресла, столы, телевизоры, книги и другие предметы, полностью или частично изготовленные из этих материалов. </a:t>
            </a:r>
          </a:p>
          <a:p>
            <a:pPr marL="179705" algn="just">
              <a:spcAft>
                <a:spcPts val="600"/>
              </a:spcAft>
            </a:pPr>
            <a:r>
              <a:rPr lang="ru-RU" sz="1200" dirty="0">
                <a:latin typeface="Times New Roman"/>
                <a:ea typeface="Times New Roman"/>
              </a:rPr>
              <a:t>Среди мест нахождения таких материалов следующие: </a:t>
            </a:r>
          </a:p>
          <a:p>
            <a:pPr algn="just">
              <a:spcAft>
                <a:spcPts val="600"/>
              </a:spcAft>
            </a:pPr>
            <a:r>
              <a:rPr lang="ru-RU" sz="1200" dirty="0">
                <a:latin typeface="Times New Roman"/>
                <a:ea typeface="Times New Roman"/>
              </a:rPr>
              <a:t>-ходовой мостик, где установлены деревянные столы, сосредоточены карты, астрономические ежегодники и другие предметы, изготовленные из горючих материалов; </a:t>
            </a:r>
          </a:p>
          <a:p>
            <a:pPr algn="just">
              <a:spcAft>
                <a:spcPts val="600"/>
              </a:spcAft>
            </a:pPr>
            <a:r>
              <a:rPr lang="ru-RU" sz="1200" dirty="0">
                <a:latin typeface="Times New Roman"/>
                <a:ea typeface="Times New Roman"/>
              </a:rPr>
              <a:t>- плотницкая, так как здесь могут находиться  различные виды древесины;</a:t>
            </a:r>
          </a:p>
          <a:p>
            <a:pPr algn="just">
              <a:spcAft>
                <a:spcPts val="600"/>
              </a:spcAft>
            </a:pPr>
            <a:r>
              <a:rPr lang="ru-RU" sz="1200" dirty="0">
                <a:latin typeface="Times New Roman"/>
                <a:ea typeface="Times New Roman"/>
              </a:rPr>
              <a:t>- боцманская кладовая, в которой хранятся различные виды растительных тросов;</a:t>
            </a:r>
          </a:p>
          <a:p>
            <a:pPr algn="just">
              <a:spcAft>
                <a:spcPts val="600"/>
              </a:spcAft>
            </a:pPr>
            <a:r>
              <a:rPr lang="ru-RU" sz="1200" dirty="0">
                <a:latin typeface="Times New Roman"/>
                <a:ea typeface="Times New Roman"/>
              </a:rPr>
              <a:t>- аварийный ящик с пиротехникой на крыльях мостика;</a:t>
            </a:r>
          </a:p>
          <a:p>
            <a:pPr algn="just">
              <a:spcAft>
                <a:spcPts val="600"/>
              </a:spcAft>
            </a:pPr>
            <a:r>
              <a:rPr lang="ru-RU" sz="1200" dirty="0">
                <a:latin typeface="Times New Roman"/>
                <a:ea typeface="Times New Roman"/>
              </a:rPr>
              <a:t>-  металлические грузовые контейнеры, которые снизу обычно обшиты деревом или древесными материалами;</a:t>
            </a:r>
          </a:p>
          <a:p>
            <a:pPr algn="just">
              <a:spcAft>
                <a:spcPts val="600"/>
              </a:spcAft>
            </a:pPr>
            <a:r>
              <a:rPr lang="ru-RU" sz="1200" dirty="0">
                <a:latin typeface="Times New Roman"/>
                <a:ea typeface="Times New Roman"/>
              </a:rPr>
              <a:t>- трюм, где могут храниться лесоматериалы для подтоварника, лесов и т. п.;</a:t>
            </a:r>
          </a:p>
          <a:p>
            <a:pPr algn="just">
              <a:spcAft>
                <a:spcPts val="600"/>
              </a:spcAft>
            </a:pPr>
            <a:r>
              <a:rPr lang="ru-RU" sz="1200" dirty="0">
                <a:latin typeface="Times New Roman"/>
                <a:ea typeface="Times New Roman"/>
              </a:rPr>
              <a:t>-  коридоры, здесь часто оставляют большое количество мешков с бельем для переноски их в прачечную и обратно. </a:t>
            </a:r>
          </a:p>
          <a:p>
            <a:pPr algn="just">
              <a:spcAft>
                <a:spcPts val="600"/>
              </a:spcAft>
            </a:pPr>
            <a:r>
              <a:rPr lang="ru-RU" sz="1200" b="1" i="1" dirty="0">
                <a:latin typeface="Times New Roman"/>
                <a:ea typeface="Times New Roman"/>
              </a:rPr>
              <a:t>Тушение пожаров класса А.</a:t>
            </a:r>
            <a:r>
              <a:rPr lang="ru-RU" sz="1200" dirty="0">
                <a:latin typeface="Times New Roman"/>
                <a:ea typeface="Times New Roman"/>
              </a:rPr>
              <a:t> Материалы, наиболее часто склонные к загоранию, лучше всего тушить водой – самым распространенным огнетушащим веществом.</a:t>
            </a:r>
            <a:endParaRPr lang="ru-RU" sz="1200" dirty="0">
              <a:effectLst/>
              <a:latin typeface="Times New Roman"/>
              <a:ea typeface="Times New Roman"/>
            </a:endParaRPr>
          </a:p>
        </p:txBody>
      </p:sp>
    </p:spTree>
    <p:extLst>
      <p:ext uri="{BB962C8B-B14F-4D97-AF65-F5344CB8AC3E}">
        <p14:creationId xmlns:p14="http://schemas.microsoft.com/office/powerpoint/2010/main" val="16497808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6632" y="370330"/>
            <a:ext cx="6669360" cy="7940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600" b="1" dirty="0" smtClean="0">
                <a:latin typeface="Times New Roman"/>
              </a:rPr>
              <a:t>6.3.3. </a:t>
            </a:r>
            <a:r>
              <a:rPr lang="ru-RU" sz="1600" b="1" dirty="0">
                <a:latin typeface="Times New Roman"/>
              </a:rPr>
              <a:t>Пожары класса В</a:t>
            </a:r>
            <a:endParaRPr lang="ru-RU" sz="1600" b="1" i="1" dirty="0">
              <a:latin typeface="Times New Roman"/>
            </a:endParaRPr>
          </a:p>
          <a:p>
            <a:pPr algn="just">
              <a:spcAft>
                <a:spcPts val="0"/>
              </a:spcAft>
            </a:pPr>
            <a:r>
              <a:rPr lang="ru-RU" sz="1200" dirty="0">
                <a:latin typeface="Times New Roman"/>
                <a:ea typeface="Times New Roman"/>
              </a:rPr>
              <a:t> </a:t>
            </a:r>
          </a:p>
          <a:p>
            <a:pPr algn="just">
              <a:spcAft>
                <a:spcPts val="600"/>
              </a:spcAft>
            </a:pPr>
            <a:r>
              <a:rPr lang="ru-RU" sz="1200" dirty="0">
                <a:latin typeface="Times New Roman"/>
                <a:ea typeface="Times New Roman"/>
              </a:rPr>
              <a:t>Материалы, загорание которых может привести к пожарам класса В, можно подразделить на три группы: воспламеняющиеся и горючие жидкости, краски и лаки, воспламеняющиеся газы. Рассмотрим каждую группу отдельно.</a:t>
            </a:r>
          </a:p>
          <a:p>
            <a:pPr algn="just">
              <a:spcAft>
                <a:spcPts val="600"/>
              </a:spcAft>
            </a:pPr>
            <a:r>
              <a:rPr lang="ru-RU" sz="1200" b="1" i="1" dirty="0">
                <a:latin typeface="Times New Roman"/>
                <a:ea typeface="Times New Roman"/>
              </a:rPr>
              <a:t>Легковоспламеняющиеся и горючие жидкости</a:t>
            </a:r>
            <a:r>
              <a:rPr lang="ru-RU" sz="1200" dirty="0">
                <a:latin typeface="Times New Roman"/>
                <a:ea typeface="Times New Roman"/>
              </a:rPr>
              <a:t>. </a:t>
            </a:r>
          </a:p>
          <a:p>
            <a:pPr algn="just">
              <a:spcAft>
                <a:spcPts val="600"/>
              </a:spcAft>
            </a:pPr>
            <a:r>
              <a:rPr lang="ru-RU" sz="1200" b="1" i="1" dirty="0">
                <a:latin typeface="Times New Roman"/>
                <a:ea typeface="Times New Roman"/>
              </a:rPr>
              <a:t>Характеристики горючести</a:t>
            </a:r>
            <a:endParaRPr lang="ru-RU" sz="1200" dirty="0">
              <a:latin typeface="Times New Roman"/>
              <a:ea typeface="Times New Roman"/>
            </a:endParaRPr>
          </a:p>
          <a:p>
            <a:pPr algn="just">
              <a:spcAft>
                <a:spcPts val="600"/>
              </a:spcAft>
            </a:pPr>
            <a:r>
              <a:rPr lang="ru-RU" sz="1200" b="1" i="1" dirty="0">
                <a:latin typeface="Times New Roman"/>
                <a:ea typeface="Times New Roman"/>
              </a:rPr>
              <a:t>Продукты сгорания.</a:t>
            </a:r>
            <a:r>
              <a:rPr lang="ru-RU" sz="1200" dirty="0">
                <a:latin typeface="Times New Roman"/>
                <a:ea typeface="Times New Roman"/>
              </a:rPr>
              <a:t> </a:t>
            </a:r>
          </a:p>
          <a:p>
            <a:pPr algn="just">
              <a:spcAft>
                <a:spcPts val="600"/>
              </a:spcAft>
            </a:pPr>
            <a:r>
              <a:rPr lang="ru-RU" sz="1200" b="1" i="1" dirty="0">
                <a:latin typeface="Times New Roman"/>
                <a:ea typeface="Times New Roman"/>
              </a:rPr>
              <a:t>Обычное местонахождение на судне.</a:t>
            </a:r>
            <a:r>
              <a:rPr lang="ru-RU" sz="1200" dirty="0">
                <a:latin typeface="Times New Roman"/>
                <a:ea typeface="Times New Roman"/>
              </a:rPr>
              <a:t> </a:t>
            </a:r>
          </a:p>
          <a:p>
            <a:pPr algn="just">
              <a:spcAft>
                <a:spcPts val="600"/>
              </a:spcAft>
            </a:pPr>
            <a:r>
              <a:rPr lang="ru-RU" sz="1200" b="1" i="1" dirty="0">
                <a:latin typeface="Times New Roman"/>
                <a:ea typeface="Times New Roman"/>
              </a:rPr>
              <a:t>Тушение</a:t>
            </a:r>
            <a:r>
              <a:rPr lang="ru-RU" sz="1200" dirty="0">
                <a:latin typeface="Times New Roman"/>
                <a:ea typeface="Times New Roman"/>
              </a:rPr>
              <a:t>. </a:t>
            </a:r>
          </a:p>
          <a:p>
            <a:pPr algn="just">
              <a:spcAft>
                <a:spcPts val="600"/>
              </a:spcAft>
            </a:pPr>
            <a:r>
              <a:rPr lang="ru-RU" sz="1200" b="1" i="1" dirty="0">
                <a:latin typeface="Times New Roman"/>
                <a:ea typeface="Times New Roman"/>
              </a:rPr>
              <a:t>Характеристики горючести и продукты сгорания.</a:t>
            </a:r>
            <a:r>
              <a:rPr lang="ru-RU" sz="1200" dirty="0">
                <a:latin typeface="Times New Roman"/>
                <a:ea typeface="Times New Roman"/>
              </a:rPr>
              <a:t> </a:t>
            </a:r>
          </a:p>
          <a:p>
            <a:pPr algn="just">
              <a:spcAft>
                <a:spcPts val="600"/>
              </a:spcAft>
            </a:pPr>
            <a:r>
              <a:rPr lang="ru-RU" sz="1200" b="1" i="1" dirty="0">
                <a:latin typeface="Times New Roman"/>
                <a:ea typeface="Times New Roman"/>
              </a:rPr>
              <a:t>Обычные места нахождения на судне</a:t>
            </a:r>
            <a:r>
              <a:rPr lang="ru-RU" sz="1200" dirty="0">
                <a:latin typeface="Times New Roman"/>
                <a:ea typeface="Times New Roman"/>
              </a:rPr>
              <a:t>. </a:t>
            </a:r>
          </a:p>
          <a:p>
            <a:pPr algn="just">
              <a:spcAft>
                <a:spcPts val="600"/>
              </a:spcAft>
            </a:pPr>
            <a:r>
              <a:rPr lang="ru-RU" sz="1200" b="1" i="1" dirty="0">
                <a:latin typeface="Times New Roman"/>
                <a:ea typeface="Times New Roman"/>
              </a:rPr>
              <a:t>Свойства некоторых газов.</a:t>
            </a:r>
            <a:r>
              <a:rPr lang="ru-RU" sz="1200" dirty="0">
                <a:latin typeface="Times New Roman"/>
                <a:ea typeface="Times New Roman"/>
              </a:rPr>
              <a:t> </a:t>
            </a:r>
          </a:p>
          <a:p>
            <a:pPr algn="just">
              <a:spcBef>
                <a:spcPts val="1200"/>
              </a:spcBef>
              <a:spcAft>
                <a:spcPts val="300"/>
              </a:spcAft>
            </a:pPr>
            <a:r>
              <a:rPr lang="ru-RU" sz="1600" b="1" dirty="0" smtClean="0">
                <a:latin typeface="Times New Roman"/>
              </a:rPr>
              <a:t>6.3.4 Пожары </a:t>
            </a:r>
            <a:r>
              <a:rPr lang="ru-RU" sz="1600" b="1" dirty="0">
                <a:latin typeface="Times New Roman"/>
              </a:rPr>
              <a:t>класса С.</a:t>
            </a:r>
            <a:endParaRPr lang="ru-RU" sz="1600" b="1" i="1" dirty="0">
              <a:latin typeface="Times New Roman"/>
            </a:endParaRPr>
          </a:p>
          <a:p>
            <a:pPr algn="just">
              <a:spcAft>
                <a:spcPts val="0"/>
              </a:spcAft>
            </a:pPr>
            <a:r>
              <a:rPr lang="ru-RU" sz="1200" dirty="0">
                <a:latin typeface="Times New Roman"/>
                <a:ea typeface="Times New Roman"/>
              </a:rPr>
              <a:t> </a:t>
            </a:r>
          </a:p>
          <a:p>
            <a:pPr algn="just">
              <a:spcAft>
                <a:spcPts val="600"/>
              </a:spcAft>
            </a:pPr>
            <a:r>
              <a:rPr lang="ru-RU" sz="1200" dirty="0">
                <a:latin typeface="Times New Roman"/>
                <a:ea typeface="Times New Roman"/>
              </a:rPr>
              <a:t>Электрооборудование, находящееся в зоне пожара или вблизи него, может стать причиной поражения электрическим током или ожогов людей, ведущих борьбу с пожаром. В данном разделе будут рассмотрены электрооборудование, имеющееся на судах, опасности, которые оно представляет, и способы тушения пожаров, связанных с его загоранием. </a:t>
            </a:r>
          </a:p>
          <a:p>
            <a:pPr algn="just">
              <a:spcAft>
                <a:spcPts val="600"/>
              </a:spcAft>
            </a:pPr>
            <a:r>
              <a:rPr lang="ru-RU" sz="1200" b="1" dirty="0">
                <a:latin typeface="Times New Roman"/>
                <a:ea typeface="Times New Roman"/>
              </a:rPr>
              <a:t>Генераторы </a:t>
            </a:r>
            <a:endParaRPr lang="ru-RU" sz="1200" dirty="0">
              <a:latin typeface="Times New Roman"/>
              <a:ea typeface="Times New Roman"/>
            </a:endParaRPr>
          </a:p>
          <a:p>
            <a:pPr algn="just">
              <a:spcAft>
                <a:spcPts val="600"/>
              </a:spcAft>
            </a:pPr>
            <a:r>
              <a:rPr lang="ru-RU" sz="1200" b="1" dirty="0">
                <a:latin typeface="Times New Roman"/>
                <a:ea typeface="Times New Roman"/>
              </a:rPr>
              <a:t>Электрические щиты</a:t>
            </a:r>
            <a:r>
              <a:rPr lang="ru-RU" sz="1200" dirty="0">
                <a:latin typeface="Times New Roman"/>
                <a:ea typeface="Times New Roman"/>
              </a:rPr>
              <a:t>. </a:t>
            </a:r>
          </a:p>
          <a:p>
            <a:pPr algn="just">
              <a:spcAft>
                <a:spcPts val="600"/>
              </a:spcAft>
            </a:pPr>
            <a:r>
              <a:rPr lang="ru-RU" sz="1200" b="1" dirty="0">
                <a:latin typeface="Times New Roman"/>
                <a:ea typeface="Times New Roman"/>
              </a:rPr>
              <a:t>Выключатели.</a:t>
            </a:r>
            <a:r>
              <a:rPr lang="ru-RU" sz="1200" dirty="0">
                <a:latin typeface="Times New Roman"/>
                <a:ea typeface="Times New Roman"/>
              </a:rPr>
              <a:t> </a:t>
            </a:r>
          </a:p>
          <a:p>
            <a:pPr algn="just">
              <a:spcAft>
                <a:spcPts val="600"/>
              </a:spcAft>
            </a:pPr>
            <a:r>
              <a:rPr lang="ru-RU" sz="1200" b="1" dirty="0">
                <a:latin typeface="Times New Roman"/>
                <a:ea typeface="Times New Roman"/>
              </a:rPr>
              <a:t>Электродвигатели.</a:t>
            </a:r>
            <a:r>
              <a:rPr lang="ru-RU" sz="1200" dirty="0">
                <a:latin typeface="Times New Roman"/>
                <a:ea typeface="Times New Roman"/>
              </a:rPr>
              <a:t> </a:t>
            </a:r>
          </a:p>
          <a:p>
            <a:pPr algn="just">
              <a:spcBef>
                <a:spcPts val="1200"/>
              </a:spcBef>
              <a:spcAft>
                <a:spcPts val="300"/>
              </a:spcAft>
            </a:pPr>
            <a:r>
              <a:rPr lang="ru-RU" sz="1100" b="1" dirty="0">
                <a:latin typeface="Times New Roman"/>
              </a:rPr>
              <a:t>Неисправности электрооборудования, которые могут стать причиной пожара.</a:t>
            </a:r>
          </a:p>
          <a:p>
            <a:pPr algn="just">
              <a:spcBef>
                <a:spcPts val="1200"/>
              </a:spcBef>
              <a:spcAft>
                <a:spcPts val="300"/>
              </a:spcAft>
            </a:pPr>
            <a:r>
              <a:rPr lang="ru-RU" sz="1100" b="1" dirty="0">
                <a:latin typeface="Times New Roman"/>
              </a:rPr>
              <a:t>Опасности, связанные с пожарами электрооборудования. </a:t>
            </a:r>
          </a:p>
          <a:p>
            <a:pPr algn="just">
              <a:spcAft>
                <a:spcPts val="600"/>
              </a:spcAft>
            </a:pPr>
            <a:r>
              <a:rPr lang="ru-RU" sz="1200" b="1" i="1" dirty="0">
                <a:latin typeface="Times New Roman"/>
                <a:ea typeface="Times New Roman"/>
              </a:rPr>
              <a:t>Тушение пожаров класса С</a:t>
            </a:r>
            <a:r>
              <a:rPr lang="ru-RU" sz="1200" i="1" dirty="0">
                <a:latin typeface="Times New Roman"/>
                <a:ea typeface="Times New Roman"/>
              </a:rPr>
              <a:t>.</a:t>
            </a:r>
            <a:r>
              <a:rPr lang="ru-RU" sz="1200" dirty="0">
                <a:latin typeface="Times New Roman"/>
                <a:ea typeface="Times New Roman"/>
              </a:rPr>
              <a:t> Если пожар распространился на какое-либо электрооборудование, необходимо обесточить соответствующую цепь. Но независимо от того, обесточена цепь или нет, при тушении пожара нужно использовать только вещества, не проводящие электрического тока, такие как огнетушащий порошок, углекислый газ или хладон. Люди, ведущие борьбу с пожаром класса С, должны всегда считать, что электрическая цепь находится под напряжением. Применение воды ни в какой форме не допускается. В помещении, где горит электрооборудование, следует пользоваться дыхательными аппаратами, поскольку горящая изоляция выделяет токсичные пары.</a:t>
            </a:r>
            <a:endParaRPr lang="ru-RU" sz="1200" dirty="0">
              <a:effectLst/>
              <a:latin typeface="Times New Roman"/>
              <a:ea typeface="Times New Roman"/>
            </a:endParaRPr>
          </a:p>
        </p:txBody>
      </p:sp>
    </p:spTree>
    <p:extLst>
      <p:ext uri="{BB962C8B-B14F-4D97-AF65-F5344CB8AC3E}">
        <p14:creationId xmlns:p14="http://schemas.microsoft.com/office/powerpoint/2010/main" val="30568718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6632" y="200472"/>
            <a:ext cx="6597352" cy="9240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fontAlgn="base">
              <a:spcBef>
                <a:spcPct val="0"/>
              </a:spcBef>
              <a:spcAft>
                <a:spcPct val="0"/>
              </a:spcAft>
              <a:tabLst>
                <a:tab pos="2514600" algn="l"/>
              </a:tabLst>
              <a:defRPr>
                <a:solidFill>
                  <a:schemeClr val="tx1"/>
                </a:solidFill>
                <a:latin typeface="Arial" pitchFamily="34" charset="0"/>
                <a:cs typeface="Arial" pitchFamily="34" charset="0"/>
              </a:defRPr>
            </a:lvl1pPr>
            <a:lvl2pPr fontAlgn="base">
              <a:spcBef>
                <a:spcPct val="0"/>
              </a:spcBef>
              <a:spcAft>
                <a:spcPct val="0"/>
              </a:spcAft>
              <a:tabLst>
                <a:tab pos="2514600" algn="l"/>
              </a:tabLst>
              <a:defRPr>
                <a:solidFill>
                  <a:schemeClr val="tx1"/>
                </a:solidFill>
                <a:latin typeface="Arial" pitchFamily="34" charset="0"/>
                <a:cs typeface="Arial" pitchFamily="34" charset="0"/>
              </a:defRPr>
            </a:lvl2pPr>
            <a:lvl3pPr fontAlgn="base">
              <a:spcBef>
                <a:spcPct val="0"/>
              </a:spcBef>
              <a:spcAft>
                <a:spcPct val="0"/>
              </a:spcAft>
              <a:tabLst>
                <a:tab pos="2514600" algn="l"/>
              </a:tabLst>
              <a:defRPr>
                <a:solidFill>
                  <a:schemeClr val="tx1"/>
                </a:solidFill>
                <a:latin typeface="Arial" pitchFamily="34" charset="0"/>
                <a:cs typeface="Arial" pitchFamily="34" charset="0"/>
              </a:defRPr>
            </a:lvl3pPr>
            <a:lvl4pPr fontAlgn="base">
              <a:spcBef>
                <a:spcPct val="0"/>
              </a:spcBef>
              <a:spcAft>
                <a:spcPct val="0"/>
              </a:spcAft>
              <a:tabLst>
                <a:tab pos="2514600" algn="l"/>
              </a:tabLst>
              <a:defRPr>
                <a:solidFill>
                  <a:schemeClr val="tx1"/>
                </a:solidFill>
                <a:latin typeface="Arial" pitchFamily="34" charset="0"/>
                <a:cs typeface="Arial" pitchFamily="34" charset="0"/>
              </a:defRPr>
            </a:lvl4pPr>
            <a:lvl5pPr fontAlgn="base">
              <a:spcBef>
                <a:spcPct val="0"/>
              </a:spcBef>
              <a:spcAft>
                <a:spcPct val="0"/>
              </a:spcAft>
              <a:tabLst>
                <a:tab pos="2514600" algn="l"/>
              </a:tabLst>
              <a:defRPr>
                <a:solidFill>
                  <a:schemeClr val="tx1"/>
                </a:solidFill>
                <a:latin typeface="Arial" pitchFamily="34" charset="0"/>
                <a:cs typeface="Arial" pitchFamily="34" charset="0"/>
              </a:defRPr>
            </a:lvl5pPr>
            <a:lvl6pPr fontAlgn="base">
              <a:spcBef>
                <a:spcPct val="0"/>
              </a:spcBef>
              <a:spcAft>
                <a:spcPct val="0"/>
              </a:spcAft>
              <a:tabLst>
                <a:tab pos="2514600" algn="l"/>
              </a:tabLst>
              <a:defRPr>
                <a:solidFill>
                  <a:schemeClr val="tx1"/>
                </a:solidFill>
                <a:latin typeface="Arial" pitchFamily="34" charset="0"/>
                <a:cs typeface="Arial" pitchFamily="34" charset="0"/>
              </a:defRPr>
            </a:lvl6pPr>
            <a:lvl7pPr fontAlgn="base">
              <a:spcBef>
                <a:spcPct val="0"/>
              </a:spcBef>
              <a:spcAft>
                <a:spcPct val="0"/>
              </a:spcAft>
              <a:tabLst>
                <a:tab pos="2514600" algn="l"/>
              </a:tabLst>
              <a:defRPr>
                <a:solidFill>
                  <a:schemeClr val="tx1"/>
                </a:solidFill>
                <a:latin typeface="Arial" pitchFamily="34" charset="0"/>
                <a:cs typeface="Arial" pitchFamily="34" charset="0"/>
              </a:defRPr>
            </a:lvl7pPr>
            <a:lvl8pPr fontAlgn="base">
              <a:spcBef>
                <a:spcPct val="0"/>
              </a:spcBef>
              <a:spcAft>
                <a:spcPct val="0"/>
              </a:spcAft>
              <a:tabLst>
                <a:tab pos="2514600" algn="l"/>
              </a:tabLst>
              <a:defRPr>
                <a:solidFill>
                  <a:schemeClr val="tx1"/>
                </a:solidFill>
                <a:latin typeface="Arial" pitchFamily="34" charset="0"/>
                <a:cs typeface="Arial" pitchFamily="34" charset="0"/>
              </a:defRPr>
            </a:lvl8pPr>
            <a:lvl9pPr fontAlgn="base">
              <a:spcBef>
                <a:spcPct val="0"/>
              </a:spcBef>
              <a:spcAft>
                <a:spcPct val="0"/>
              </a:spcAft>
              <a:tabLst>
                <a:tab pos="2514600" algn="l"/>
              </a:tabLst>
              <a:defRPr>
                <a:solidFill>
                  <a:schemeClr val="tx1"/>
                </a:solidFill>
                <a:latin typeface="Arial" pitchFamily="34" charset="0"/>
                <a:cs typeface="Arial" pitchFamily="34" charset="0"/>
              </a:defRPr>
            </a:lvl9pPr>
          </a:lstStyle>
          <a:p>
            <a:pPr algn="just">
              <a:spcBef>
                <a:spcPts val="1200"/>
              </a:spcBef>
              <a:spcAft>
                <a:spcPts val="300"/>
              </a:spcAft>
            </a:pPr>
            <a:r>
              <a:rPr lang="ru-RU" sz="1600" b="1" dirty="0" smtClean="0">
                <a:latin typeface="Times New Roman"/>
              </a:rPr>
              <a:t>6.3.5. </a:t>
            </a:r>
            <a:r>
              <a:rPr lang="ru-RU" sz="1600" b="1" dirty="0">
                <a:latin typeface="Times New Roman"/>
              </a:rPr>
              <a:t>Пожары класса D.</a:t>
            </a:r>
            <a:endParaRPr lang="ru-RU" sz="1600" b="1" i="1" dirty="0">
              <a:latin typeface="Times New Roman"/>
            </a:endParaRPr>
          </a:p>
          <a:p>
            <a:pPr algn="just">
              <a:spcAft>
                <a:spcPts val="0"/>
              </a:spcAft>
            </a:pPr>
            <a:r>
              <a:rPr lang="ru-RU" sz="1000" dirty="0">
                <a:latin typeface="Times New Roman"/>
                <a:ea typeface="Times New Roman"/>
              </a:rPr>
              <a:t> </a:t>
            </a:r>
            <a:endParaRPr lang="ru-RU" sz="1200" dirty="0">
              <a:latin typeface="Times New Roman"/>
              <a:ea typeface="Times New Roman"/>
            </a:endParaRPr>
          </a:p>
          <a:p>
            <a:pPr algn="just">
              <a:spcAft>
                <a:spcPts val="600"/>
              </a:spcAft>
            </a:pPr>
            <a:r>
              <a:rPr lang="ru-RU" sz="1300" dirty="0">
                <a:latin typeface="Times New Roman"/>
                <a:ea typeface="Times New Roman"/>
              </a:rPr>
              <a:t>Принято считать, что металлы не воспламеняются. Но в ряде случаев они могут способствовать усилению пожара и пожарной опасности. Искры от чугуна и стали могут воспламенить находящиеся вблизи горючие материалы. Размельченные металлы могут легко воспламениться при высоких температурах. Некоторые металлы, особенно в размельченном виде, при определенных условиях склонны к самовоспламенению. Щелочные металлы, такие как натрий, калий и литий, бурно реагируют с водой, выделяя водород; при этом образуется теплота, достаточная для воспламенения водорода. Большинство металлов в форме порошка могут воспламениться подобно облаку пыли; при этом возможен сильный взрыв. Кроме того, металлы могут стать причиной травм людей, ведущих борьбу с пожаром, в виде ожогов, увечий и отравлений токсичными парами.</a:t>
            </a:r>
          </a:p>
          <a:p>
            <a:pPr algn="just">
              <a:spcAft>
                <a:spcPts val="600"/>
              </a:spcAft>
            </a:pPr>
            <a:r>
              <a:rPr lang="ru-RU" sz="1300" dirty="0">
                <a:latin typeface="Times New Roman"/>
                <a:ea typeface="Times New Roman"/>
              </a:rPr>
              <a:t>Многие металлы, например кадмий, под воздействием высокой температуры, возникающей во время пожара, выделяют ядовитые пары. Пары одних металлов более токсичны, чем пары других, но при тушении любых пожаров, связанных с горением металлов, всегда следует пользоваться дыхательными аппаратами. </a:t>
            </a:r>
          </a:p>
          <a:p>
            <a:pPr algn="just">
              <a:spcAft>
                <a:spcPts val="0"/>
              </a:spcAft>
            </a:pPr>
            <a:r>
              <a:rPr lang="ru-RU" sz="1300" dirty="0">
                <a:latin typeface="Times New Roman"/>
                <a:ea typeface="Times New Roman"/>
              </a:rPr>
              <a:t>                </a:t>
            </a:r>
            <a:r>
              <a:rPr lang="ru-RU" sz="1300" b="1" i="1" dirty="0">
                <a:latin typeface="Times New Roman"/>
                <a:ea typeface="Times New Roman"/>
              </a:rPr>
              <a:t>Тушение пожаров класса D.</a:t>
            </a:r>
            <a:r>
              <a:rPr lang="ru-RU" sz="1300" dirty="0">
                <a:latin typeface="Times New Roman"/>
                <a:ea typeface="Times New Roman"/>
              </a:rPr>
              <a:t> Тушение пожаров, связанных с горением большинства металлов, представляет значительные трудности. Часто эти металлы бурно реагируют с водой, что приводит к распространению пожара и даже взрыву. Если горит небольшое количество металла в ограниченном пространстве, рекомендуется дать возможность ему выгореть до конца. Окружающие поверхности следует защитить, используя воду или другое подходящее огнетушащее вещество.</a:t>
            </a:r>
          </a:p>
          <a:p>
            <a:pPr algn="just">
              <a:spcAft>
                <a:spcPts val="600"/>
              </a:spcAft>
            </a:pPr>
            <a:r>
              <a:rPr lang="ru-RU" sz="1300" dirty="0">
                <a:latin typeface="Times New Roman"/>
                <a:ea typeface="Times New Roman"/>
              </a:rPr>
              <a:t>Для тушения пожаров металлов используют некоторые синтетические жидкости, но на судне они, как правило, не имеются. Определенного успеха при борьбе с такими пожарами позволяет добиться применение огнетушителей с универсальным огнетушащим  порошком. Такие огнетушители обычно имеются на судах.</a:t>
            </a:r>
          </a:p>
          <a:p>
            <a:pPr algn="just">
              <a:spcAft>
                <a:spcPts val="600"/>
              </a:spcAft>
            </a:pPr>
            <a:r>
              <a:rPr lang="ru-RU" sz="1300" dirty="0">
                <a:latin typeface="Times New Roman"/>
                <a:ea typeface="Times New Roman"/>
              </a:rPr>
              <a:t>С разным успехом для тушения пожаров металлов употребляют песок, графит, различные порошки и соли. Но ни один из способов тушения нельзя считать эффективным для пожаров, связанных с горением любого металла.</a:t>
            </a:r>
          </a:p>
          <a:p>
            <a:pPr algn="just">
              <a:spcAft>
                <a:spcPts val="600"/>
              </a:spcAft>
            </a:pPr>
            <a:r>
              <a:rPr lang="ru-RU" sz="1300" dirty="0">
                <a:latin typeface="Times New Roman"/>
                <a:ea typeface="Times New Roman"/>
              </a:rPr>
              <a:t>Вода и огнетушащие вещества на водяной основе, такие как пена, не должны применяться для тушения пожаров горючих металлов. Вода может вызывать химическую реакцию, сопровождающуюся взрывом. Даже если химической реакции не происходит, капли воды, попадающие на поверхность расплавленного металла, будут расширяться и разбрызгивать расплавленный металл. Но в некоторых случаях можно осторожно применять воду: например, при горении больших кусков магния можно подавать воду на те участки, которые еще не охвачены огнем, для их охлаждения и предупреждения распространения пожара. Воду никогда не следует подавать на сами расплавленные металлы, ее нужно направлять на районы, находящиеся под угрозой распространения пожара. В ряде стран издаются перечни, содержащие технические характеристики горючих металлов. В этих перечнях указываются способы тушения пожаров и необходимые огнетушащие вещества. Владельцам, суда которых могут быть использованы для перевозки горючих металлов, рекомендуется иметь такие перечни с указанием физико-химических характеристик этих металлов.</a:t>
            </a:r>
            <a:endParaRPr lang="ru-RU" sz="1300" dirty="0">
              <a:effectLst/>
              <a:latin typeface="Times New Roman"/>
              <a:ea typeface="Times New Roman"/>
            </a:endParaRPr>
          </a:p>
        </p:txBody>
      </p:sp>
    </p:spTree>
    <p:extLst>
      <p:ext uri="{BB962C8B-B14F-4D97-AF65-F5344CB8AC3E}">
        <p14:creationId xmlns:p14="http://schemas.microsoft.com/office/powerpoint/2010/main" val="356534493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6632" y="416496"/>
            <a:ext cx="6552728" cy="8863965"/>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6.4. Огнетушащие вещества </a:t>
            </a:r>
            <a:endParaRPr lang="ru-RU" sz="1400" b="1" dirty="0" smtClean="0">
              <a:latin typeface="Times New Roman" panose="02020603050405020304" pitchFamily="18" charset="0"/>
              <a:cs typeface="Times New Roman" panose="02020603050405020304" pitchFamily="18" charset="0"/>
            </a:endParaRPr>
          </a:p>
          <a:p>
            <a:endParaRPr lang="ru-RU" sz="1400" b="1" dirty="0" smtClean="0">
              <a:latin typeface="Times New Roman" panose="02020603050405020304" pitchFamily="18" charset="0"/>
              <a:cs typeface="Times New Roman" panose="02020603050405020304" pitchFamily="18" charset="0"/>
            </a:endParaRPr>
          </a:p>
          <a:p>
            <a:r>
              <a:rPr lang="ru-RU" sz="1200" dirty="0" smtClean="0">
                <a:latin typeface="Times New Roman"/>
                <a:ea typeface="Times New Roman"/>
              </a:rPr>
              <a:t>Огнетушащее </a:t>
            </a:r>
            <a:r>
              <a:rPr lang="ru-RU" sz="1200" dirty="0">
                <a:latin typeface="Times New Roman"/>
                <a:ea typeface="Times New Roman"/>
              </a:rPr>
              <a:t>вещество – это вещество, с помощью которого можно потушить пожар. Каждое огнетушащее вещество воздействует на одну или несколько граней пожарного тетраэдра.</a:t>
            </a:r>
          </a:p>
          <a:p>
            <a:pPr indent="133350" algn="just">
              <a:spcAft>
                <a:spcPts val="600"/>
              </a:spcAft>
              <a:tabLst>
                <a:tab pos="2514600" algn="l"/>
              </a:tabLst>
            </a:pPr>
            <a:r>
              <a:rPr lang="ru-RU" sz="1200" i="1" dirty="0">
                <a:latin typeface="Times New Roman"/>
                <a:ea typeface="Times New Roman"/>
              </a:rPr>
              <a:t>Охлаждение </a:t>
            </a:r>
            <a:endParaRPr lang="ru-RU" sz="1200" dirty="0">
              <a:latin typeface="Times New Roman"/>
              <a:ea typeface="Times New Roman"/>
            </a:endParaRPr>
          </a:p>
          <a:p>
            <a:pPr indent="133350" algn="just">
              <a:spcAft>
                <a:spcPts val="600"/>
              </a:spcAft>
              <a:tabLst>
                <a:tab pos="2514600" algn="l"/>
              </a:tabLst>
            </a:pPr>
            <a:r>
              <a:rPr lang="ru-RU" sz="1200" i="1" dirty="0">
                <a:latin typeface="Times New Roman"/>
                <a:ea typeface="Times New Roman"/>
              </a:rPr>
              <a:t>Тушение</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Снижение концентрации кислорода</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Прерывание цепкой реакции</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Пожары класса А</a:t>
            </a:r>
            <a:r>
              <a:rPr lang="ru-RU" sz="1200" dirty="0">
                <a:latin typeface="Times New Roman"/>
                <a:ea typeface="Times New Roman"/>
              </a:rPr>
              <a:t>. Пожары, связанные с горением обычных твердых горючих веществ, таких как древесина, бумага, ткани и пластмассы, наиболее эффективно тушатся водой, которая является средством охлаждения. Можно использовать также пену или огнетушащие порошки, обеспечивающие в основном поверхностное тушение. </a:t>
            </a:r>
          </a:p>
          <a:p>
            <a:pPr indent="133350" algn="just">
              <a:spcAft>
                <a:spcPts val="600"/>
              </a:spcAft>
              <a:tabLst>
                <a:tab pos="2514600" algn="l"/>
              </a:tabLst>
            </a:pPr>
            <a:r>
              <a:rPr lang="ru-RU" sz="1200" b="1" i="1" dirty="0">
                <a:latin typeface="Times New Roman"/>
                <a:ea typeface="Times New Roman"/>
              </a:rPr>
              <a:t>Пожары класса В</a:t>
            </a:r>
            <a:r>
              <a:rPr lang="ru-RU" sz="1200" dirty="0">
                <a:latin typeface="Times New Roman"/>
                <a:ea typeface="Times New Roman"/>
              </a:rPr>
              <a:t>. Для пожаров, связанных с горением масел, смазок, газов и других веществ, выделяющих значительное количество воспламеняющихся паров, эффективно поверхностное и объемное  тушение. Можно использовать </a:t>
            </a:r>
            <a:r>
              <a:rPr lang="ru-RU" sz="1200" dirty="0" err="1">
                <a:latin typeface="Times New Roman"/>
                <a:ea typeface="Times New Roman"/>
              </a:rPr>
              <a:t>мелкораспыленную</a:t>
            </a:r>
            <a:r>
              <a:rPr lang="ru-RU" sz="1200" dirty="0">
                <a:latin typeface="Times New Roman"/>
                <a:ea typeface="Times New Roman"/>
              </a:rPr>
              <a:t> воду, огнетушащие порошки, пену, углекислый газ СО</a:t>
            </a:r>
            <a:r>
              <a:rPr lang="ru-RU" sz="1200" baseline="-25000" dirty="0">
                <a:latin typeface="Times New Roman"/>
                <a:ea typeface="Times New Roman"/>
              </a:rPr>
              <a:t>2</a:t>
            </a:r>
            <a:r>
              <a:rPr lang="ru-RU" sz="1200" dirty="0">
                <a:latin typeface="Times New Roman"/>
                <a:ea typeface="Times New Roman"/>
              </a:rPr>
              <a:t>. Но если горючее вещество поступает к пожару от открытого клапана или из разрыва трубопровода, следует перекрыть клапан со стороны поступления горючего вещества. Этим можно прекратить пожар или в значительной степени облегчить его тушение, сильно сократив при этом расход огнетушащего вещества. </a:t>
            </a:r>
          </a:p>
          <a:p>
            <a:pPr indent="133350" algn="just">
              <a:spcAft>
                <a:spcPts val="600"/>
              </a:spcAft>
              <a:tabLst>
                <a:tab pos="2514600" algn="l"/>
              </a:tabLst>
            </a:pPr>
            <a:r>
              <a:rPr lang="ru-RU" sz="1200" b="1" i="1" dirty="0">
                <a:latin typeface="Times New Roman"/>
                <a:ea typeface="Times New Roman"/>
              </a:rPr>
              <a:t>Сочетание пожаров классов А и В</a:t>
            </a:r>
            <a:r>
              <a:rPr lang="ru-RU" sz="1200" dirty="0">
                <a:latin typeface="Times New Roman"/>
                <a:ea typeface="Times New Roman"/>
              </a:rPr>
              <a:t>. Для тушения пожаров, связанных с одновременным горением твердых горючих веществ и воспламеняющихся жидкостей или газов, можно использовать </a:t>
            </a:r>
            <a:r>
              <a:rPr lang="ru-RU" sz="1200" dirty="0" err="1">
                <a:latin typeface="Times New Roman"/>
                <a:ea typeface="Times New Roman"/>
              </a:rPr>
              <a:t>мелкораспыленную</a:t>
            </a:r>
            <a:r>
              <a:rPr lang="ru-RU" sz="1200" dirty="0">
                <a:latin typeface="Times New Roman"/>
                <a:ea typeface="Times New Roman"/>
              </a:rPr>
              <a:t> воду и пену. Эти вещества, имеют также и определенный охлаждающий эффект. Для тушения таких пожаров в закрытых помещениях можно использовать также углекислый газ. </a:t>
            </a:r>
          </a:p>
          <a:p>
            <a:pPr indent="133350" algn="just">
              <a:spcAft>
                <a:spcPts val="600"/>
              </a:spcAft>
              <a:tabLst>
                <a:tab pos="2514600" algn="l"/>
              </a:tabLst>
            </a:pPr>
            <a:r>
              <a:rPr lang="ru-RU" sz="1200" b="1" i="1" dirty="0">
                <a:latin typeface="Times New Roman"/>
                <a:ea typeface="Times New Roman"/>
              </a:rPr>
              <a:t>Сочетание пожаров классов А и С.</a:t>
            </a:r>
            <a:r>
              <a:rPr lang="ru-RU" sz="1200" dirty="0">
                <a:latin typeface="Times New Roman"/>
                <a:ea typeface="Times New Roman"/>
              </a:rPr>
              <a:t> Поскольку эти пожары связаны с горением электрооборудования, следует использовать огнетушащее вещество, которое не является проводником электричества. Наиболее эффективными веществами считаются углекислый газ, хладоны и огнетушащие порошки. Углекислый газ снижает содержание кислорода, остальные вещества перерывают цепную реакцию горения. </a:t>
            </a:r>
          </a:p>
          <a:p>
            <a:pPr indent="133350" algn="just">
              <a:spcAft>
                <a:spcPts val="600"/>
              </a:spcAft>
              <a:tabLst>
                <a:tab pos="2514600" algn="l"/>
              </a:tabLst>
            </a:pPr>
            <a:r>
              <a:rPr lang="ru-RU" sz="1200" b="1" i="1" dirty="0">
                <a:latin typeface="Times New Roman"/>
                <a:ea typeface="Times New Roman"/>
              </a:rPr>
              <a:t>Сочетание пожаров классов В и С.</a:t>
            </a:r>
            <a:r>
              <a:rPr lang="ru-RU" sz="1200" dirty="0">
                <a:latin typeface="Times New Roman"/>
                <a:ea typeface="Times New Roman"/>
              </a:rPr>
              <a:t> В этом случае также требуется огнетушащее вещество, которое не является проводником электричества. Пожары, связанные с горением воспламеняющихся жидкостей или газов и электрооборудования, могут быть потушены с помощью хладонов или огнетушащих порошков, прерывающих цепную реакцию горения. Для тушения таких пожаров в закрытых помещениях может также использоваться углекислый газ. </a:t>
            </a:r>
          </a:p>
          <a:p>
            <a:pPr indent="133350" algn="just">
              <a:spcAft>
                <a:spcPts val="600"/>
              </a:spcAft>
              <a:tabLst>
                <a:tab pos="2514600" algn="l"/>
              </a:tabLst>
            </a:pPr>
            <a:r>
              <a:rPr lang="ru-RU" sz="1200" b="1" i="1" dirty="0">
                <a:latin typeface="Times New Roman"/>
                <a:ea typeface="Times New Roman"/>
              </a:rPr>
              <a:t>Пожары класса D</a:t>
            </a:r>
            <a:r>
              <a:rPr lang="ru-RU" sz="1200" dirty="0">
                <a:latin typeface="Times New Roman"/>
                <a:ea typeface="Times New Roman"/>
              </a:rPr>
              <a:t>. Эти пожары связаны с загоранием горючих металлов, таких как калий, натрий и их сплавы, а также магнии, цинк, цирконий, титан и порошкообразный алюминий. Они происходят на поверхности металла при очень высокой температуре, часто искрящимся пламенем. При тушении пожаров класса D нельзя использовать воду, так как она может способствовать усилению пожара или разбрызгиванию расплавленного металла, что в свою очередь может вызвать распространение пожара и стать причиной вызывающих сильную боль серьезных ожогов людей, находящихся вблизи пожара. </a:t>
            </a:r>
          </a:p>
          <a:p>
            <a:endParaRPr lang="ru-RU" sz="1200" dirty="0" smtClean="0"/>
          </a:p>
          <a:p>
            <a:endParaRPr lang="ru-RU" sz="1200" dirty="0"/>
          </a:p>
        </p:txBody>
      </p:sp>
    </p:spTree>
    <p:extLst>
      <p:ext uri="{BB962C8B-B14F-4D97-AF65-F5344CB8AC3E}">
        <p14:creationId xmlns:p14="http://schemas.microsoft.com/office/powerpoint/2010/main" val="19501427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380335"/>
            <a:ext cx="6552728" cy="8533105"/>
          </a:xfrm>
          <a:prstGeom prst="rect">
            <a:avLst/>
          </a:prstGeom>
        </p:spPr>
        <p:txBody>
          <a:bodyPr wrap="square">
            <a:spAutoFit/>
          </a:bodyPr>
          <a:lstStyle/>
          <a:p>
            <a:pPr indent="133350" algn="just">
              <a:spcAft>
                <a:spcPts val="600"/>
              </a:spcAft>
              <a:tabLst>
                <a:tab pos="2514600" algn="l"/>
              </a:tabLst>
            </a:pPr>
            <a:r>
              <a:rPr lang="ru-RU" sz="1600" b="1" dirty="0" smtClean="0">
                <a:latin typeface="Times New Roman"/>
                <a:ea typeface="Times New Roman"/>
              </a:rPr>
              <a:t>Вода</a:t>
            </a:r>
            <a:endParaRPr lang="ru-RU" sz="16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Вода является жидкостью при температуре от 0 до 100</a:t>
            </a:r>
            <a:r>
              <a:rPr lang="ru-RU" sz="1200" dirty="0">
                <a:latin typeface="Times New Roman"/>
                <a:ea typeface="Times New Roman"/>
                <a:sym typeface="Symbol"/>
              </a:rPr>
              <a:t></a:t>
            </a:r>
            <a:r>
              <a:rPr lang="ru-RU" sz="1200" dirty="0">
                <a:latin typeface="Times New Roman"/>
                <a:ea typeface="Times New Roman"/>
              </a:rPr>
              <a:t> С; при 100</a:t>
            </a:r>
            <a:r>
              <a:rPr lang="ru-RU" sz="1200" dirty="0">
                <a:latin typeface="Times New Roman"/>
                <a:ea typeface="Times New Roman"/>
                <a:sym typeface="Symbol"/>
              </a:rPr>
              <a:t></a:t>
            </a:r>
            <a:r>
              <a:rPr lang="ru-RU" sz="1200" dirty="0">
                <a:latin typeface="Times New Roman"/>
                <a:ea typeface="Times New Roman"/>
              </a:rPr>
              <a:t> С; она кипит и превращается в пар. Плотность воды примерно 1 кг/л. Вода, находясь под давлением,  легко проходит по пожарным магистралям и рукавам. При выходе из ствола с ограниченным диаметром, установленного на рабочем конце рукава, скорость движения воды увеличивается. При наличии достаточного давления струя воды может быть подана на значительное расстояние. </a:t>
            </a:r>
          </a:p>
          <a:p>
            <a:pPr indent="133350" algn="just">
              <a:spcAft>
                <a:spcPts val="600"/>
              </a:spcAft>
              <a:tabLst>
                <a:tab pos="2514600" algn="l"/>
              </a:tabLst>
            </a:pPr>
            <a:r>
              <a:rPr lang="ru-RU" sz="1200" b="1" i="1" dirty="0">
                <a:latin typeface="Times New Roman"/>
                <a:ea typeface="Times New Roman"/>
              </a:rPr>
              <a:t>Огнетушащая эффективность воды</a:t>
            </a:r>
            <a:r>
              <a:rPr lang="ru-RU" sz="1200" dirty="0">
                <a:latin typeface="Times New Roman"/>
                <a:ea typeface="Times New Roman"/>
              </a:rPr>
              <a:t>. Вода – это главным образом охлаждающее вещество. Она поглощает теплоту и охлаждает горящие материалы эффективнее любого другого из обычно применяющихся огнетушащих веществ. Вода наиболее эффективна для поглощения теплоты при температуре до 100</a:t>
            </a:r>
            <a:r>
              <a:rPr lang="ru-RU" sz="1200" dirty="0">
                <a:latin typeface="Times New Roman"/>
                <a:ea typeface="Times New Roman"/>
                <a:sym typeface="Symbol"/>
              </a:rPr>
              <a:t></a:t>
            </a:r>
            <a:r>
              <a:rPr lang="ru-RU" sz="1200" dirty="0">
                <a:latin typeface="Times New Roman"/>
                <a:ea typeface="Times New Roman"/>
              </a:rPr>
              <a:t> С. При температуре 100</a:t>
            </a:r>
            <a:r>
              <a:rPr lang="ru-RU" sz="1200" dirty="0">
                <a:latin typeface="Times New Roman"/>
                <a:ea typeface="Times New Roman"/>
                <a:sym typeface="Symbol"/>
              </a:rPr>
              <a:t></a:t>
            </a:r>
            <a:r>
              <a:rPr lang="ru-RU" sz="1200" dirty="0">
                <a:latin typeface="Times New Roman"/>
                <a:ea typeface="Times New Roman"/>
              </a:rPr>
              <a:t> С вода продолжает поглощать теплоту, превращаясь в пар, и отводит поглощенную теплоту от горящего материала. Это быстро снижает его температуру до значения ниже температуры его воспламенения, в результате чего пожар прекращается. </a:t>
            </a:r>
          </a:p>
          <a:p>
            <a:pPr indent="133350" algn="just">
              <a:spcAft>
                <a:spcPts val="600"/>
              </a:spcAft>
              <a:tabLst>
                <a:tab pos="2514600" algn="l"/>
              </a:tabLst>
            </a:pPr>
            <a:r>
              <a:rPr lang="ru-RU" sz="1200" b="1" i="1" dirty="0">
                <a:latin typeface="Times New Roman"/>
                <a:ea typeface="Times New Roman"/>
              </a:rPr>
              <a:t>Подача воды на пожар</a:t>
            </a:r>
            <a:r>
              <a:rPr lang="ru-RU" sz="1200" dirty="0">
                <a:latin typeface="Times New Roman"/>
                <a:ea typeface="Times New Roman"/>
              </a:rPr>
              <a:t>. В море запас воды неограничен. Количество воды, которое может быть подано для тушения возникшего на судне пожара, зависит от числа имеющихся пожарных насосов и их производительности. </a:t>
            </a:r>
          </a:p>
          <a:p>
            <a:pPr indent="133350" algn="just">
              <a:spcAft>
                <a:spcPts val="600"/>
              </a:spcAft>
              <a:tabLst>
                <a:tab pos="2514600" algn="l"/>
              </a:tabLst>
            </a:pPr>
            <a:r>
              <a:rPr lang="ru-RU" sz="1200" b="1" i="1" dirty="0">
                <a:latin typeface="Times New Roman"/>
                <a:ea typeface="Times New Roman"/>
              </a:rPr>
              <a:t>Компактная струя.</a:t>
            </a:r>
            <a:r>
              <a:rPr lang="ru-RU" sz="1200" dirty="0">
                <a:latin typeface="Times New Roman"/>
                <a:ea typeface="Times New Roman"/>
              </a:rPr>
              <a:t> Компактная струя – это старейшая и наиболее широко распространенная форма использования воды в борьбе с пожаром. Компактная струя формируется стволом, специально спроектированным для этой цели. Конец, от которого подается вода, имеет конусное отверстие, уменьшающее диаметр рукава или входного отверстия ствола более чем в два аза. Такая конусность увеличивает скорость воды на выходе и дальность полета струи.</a:t>
            </a:r>
          </a:p>
          <a:p>
            <a:pPr indent="133350" algn="just">
              <a:spcAft>
                <a:spcPts val="600"/>
              </a:spcAft>
              <a:tabLst>
                <a:tab pos="2514600" algn="l"/>
              </a:tabLst>
            </a:pPr>
            <a:r>
              <a:rPr lang="ru-RU" sz="1200" b="1" i="1" dirty="0">
                <a:latin typeface="Times New Roman"/>
                <a:ea typeface="Times New Roman"/>
              </a:rPr>
              <a:t>Распыленная струя.</a:t>
            </a:r>
            <a:r>
              <a:rPr lang="ru-RU" sz="1200" dirty="0">
                <a:latin typeface="Times New Roman"/>
                <a:ea typeface="Times New Roman"/>
              </a:rPr>
              <a:t> Ствол для подачи распыленной струи разбивает струю воды на мелкие капли, которые имеют   большую общую площадь поверхности, чем  компактная струя. Таким образом, заданный объем воды в форме распыленной струи поглотит гораздо больше теплоты, чем тот же  объем в форме компактной струи. </a:t>
            </a:r>
          </a:p>
          <a:p>
            <a:pPr indent="133350" algn="just">
              <a:spcAft>
                <a:spcPts val="600"/>
              </a:spcAft>
              <a:tabLst>
                <a:tab pos="2514600" algn="l"/>
              </a:tabLst>
            </a:pPr>
            <a:r>
              <a:rPr lang="ru-RU" sz="1200" b="1" i="1" dirty="0">
                <a:latin typeface="Times New Roman"/>
                <a:ea typeface="Times New Roman"/>
              </a:rPr>
              <a:t>Компактная и распыленная струи, создаваемые комбинированными стволами</a:t>
            </a:r>
            <a:r>
              <a:rPr lang="ru-RU" sz="1200" dirty="0">
                <a:latin typeface="Times New Roman"/>
                <a:ea typeface="Times New Roman"/>
              </a:rPr>
              <a:t>. С помощью комбинированного ствола в зависимости от положения его рукоятки можно подавать компактную или распыленную струю. Для крепления ствола одного диаметра  к рукаву другого диаметра можно использовать переходники. </a:t>
            </a:r>
          </a:p>
          <a:p>
            <a:pPr algn="just">
              <a:spcBef>
                <a:spcPts val="1200"/>
              </a:spcBef>
              <a:spcAft>
                <a:spcPts val="300"/>
              </a:spcAft>
              <a:tabLst>
                <a:tab pos="2514600" algn="l"/>
              </a:tabLst>
            </a:pPr>
            <a:r>
              <a:rPr lang="ru-RU" sz="1100" b="1" dirty="0">
                <a:latin typeface="Times New Roman"/>
              </a:rPr>
              <a:t>Специальная, обработка воды, используемой при тушении пожаров</a:t>
            </a:r>
          </a:p>
          <a:p>
            <a:pPr algn="just">
              <a:spcAft>
                <a:spcPts val="600"/>
              </a:spcAft>
              <a:tabLst>
                <a:tab pos="2514600" algn="l"/>
              </a:tabLst>
            </a:pPr>
            <a:r>
              <a:rPr lang="ru-RU" sz="1200" i="1" dirty="0">
                <a:latin typeface="Times New Roman"/>
                <a:ea typeface="Times New Roman"/>
              </a:rPr>
              <a:t>«Мокрая» вода</a:t>
            </a:r>
            <a:r>
              <a:rPr lang="ru-RU" sz="1200" dirty="0">
                <a:latin typeface="Times New Roman"/>
                <a:ea typeface="Times New Roman"/>
              </a:rPr>
              <a:t> - вода, обработанная химическим веществом в целях снижения поверхностного натяжения. Обработанная таким образом вода проникает в пористые материалы (например, в перевозимый в кипах хлопок и рулоны ткани) гораздо лучше, чем обычная вода, и может потушить пожар, который распространился в глубину.</a:t>
            </a:r>
          </a:p>
          <a:p>
            <a:pPr indent="133350" algn="just">
              <a:spcAft>
                <a:spcPts val="600"/>
              </a:spcAft>
              <a:tabLst>
                <a:tab pos="2514600" algn="l"/>
              </a:tabLst>
            </a:pPr>
            <a:r>
              <a:rPr lang="ru-RU" sz="1200" i="1" dirty="0">
                <a:latin typeface="Times New Roman"/>
                <a:ea typeface="Times New Roman"/>
              </a:rPr>
              <a:t>«Вязкая» вода.</a:t>
            </a:r>
            <a:r>
              <a:rPr lang="ru-RU" sz="1200" dirty="0">
                <a:latin typeface="Times New Roman"/>
                <a:ea typeface="Times New Roman"/>
              </a:rPr>
              <a:t> Такая вода, обработанная в целях снижения способности течь, образует пленку, которая прилипает к горящему материалу, и удерживается дольше, чем обычная вода. Но вязкая вода не проникает вглубь так же легко, как «мокрая» или обычная, необработанная вода. Она образует скользкую поверхность и затрудняет хождение по мокрым палубам.</a:t>
            </a:r>
          </a:p>
          <a:p>
            <a:pPr indent="133350" algn="just">
              <a:spcAft>
                <a:spcPts val="600"/>
              </a:spcAft>
              <a:tabLst>
                <a:tab pos="2514600" algn="l"/>
              </a:tabLst>
            </a:pPr>
            <a:r>
              <a:rPr lang="ru-RU" sz="1200" i="1" dirty="0">
                <a:latin typeface="Times New Roman"/>
                <a:ea typeface="Times New Roman"/>
              </a:rPr>
              <a:t>«Скользкая» вода</a:t>
            </a:r>
            <a:r>
              <a:rPr lang="ru-RU" sz="1200" dirty="0">
                <a:latin typeface="Times New Roman"/>
                <a:ea typeface="Times New Roman"/>
              </a:rPr>
              <a:t>. Это вода, к которой добавлено небольшое количество окиси полиэтилена для уменьшения вязкости воды и потери на трение в рукавах, в результате чего увеличивается дальность полета струи.</a:t>
            </a:r>
            <a:endParaRPr lang="ru-RU" sz="1200" dirty="0">
              <a:effectLst/>
              <a:latin typeface="Times New Roman"/>
              <a:ea typeface="Times New Roman"/>
            </a:endParaRPr>
          </a:p>
        </p:txBody>
      </p:sp>
    </p:spTree>
    <p:extLst>
      <p:ext uri="{BB962C8B-B14F-4D97-AF65-F5344CB8AC3E}">
        <p14:creationId xmlns:p14="http://schemas.microsoft.com/office/powerpoint/2010/main" val="238748335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352896"/>
            <a:ext cx="6624736" cy="8848576"/>
          </a:xfrm>
          <a:prstGeom prst="rect">
            <a:avLst/>
          </a:prstGeom>
        </p:spPr>
        <p:txBody>
          <a:bodyPr wrap="square">
            <a:spAutoFit/>
          </a:bodyPr>
          <a:lstStyle/>
          <a:p>
            <a:pPr algn="just">
              <a:spcBef>
                <a:spcPts val="1200"/>
              </a:spcBef>
              <a:spcAft>
                <a:spcPts val="300"/>
              </a:spcAft>
              <a:tabLst>
                <a:tab pos="2514600" algn="l"/>
              </a:tabLst>
            </a:pPr>
            <a:r>
              <a:rPr lang="ru-RU" sz="1600" b="1" dirty="0" smtClean="0">
                <a:latin typeface="Times New Roman"/>
                <a:ea typeface="Times New Roman"/>
              </a:rPr>
              <a:t>Пена</a:t>
            </a:r>
            <a:endParaRPr lang="ru-RU" sz="1600" dirty="0">
              <a:latin typeface="Times New Roman"/>
              <a:ea typeface="Times New Roman"/>
            </a:endParaRPr>
          </a:p>
          <a:p>
            <a:pPr algn="just">
              <a:spcAft>
                <a:spcPts val="0"/>
              </a:spcAft>
              <a:tabLst>
                <a:tab pos="2514600" algn="l"/>
              </a:tabLst>
            </a:pPr>
            <a:r>
              <a:rPr lang="ru-RU" sz="1050" dirty="0">
                <a:latin typeface="Times New Roman"/>
                <a:ea typeface="Times New Roman"/>
              </a:rPr>
              <a:t> </a:t>
            </a:r>
            <a:endParaRPr lang="ru-RU" sz="14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Пена – это скопление пузырьков, которое способствует ликвидации пожара главным образом за счет эффекта поверхностного тушения. Пузырьки возникают при смешивании воды с пенообразователем пена легче самого легкого воспламеняющегося нефтепродукта, поэтому при подаче на горящий нефтепродукт она остается на его поверхности. </a:t>
            </a:r>
          </a:p>
          <a:p>
            <a:pPr indent="133350" algn="just">
              <a:spcAft>
                <a:spcPts val="600"/>
              </a:spcAft>
              <a:tabLst>
                <a:tab pos="2514600" algn="l"/>
              </a:tabLst>
            </a:pPr>
            <a:r>
              <a:rPr lang="ru-RU" sz="1200" b="1" i="1" dirty="0">
                <a:latin typeface="Times New Roman"/>
                <a:ea typeface="Times New Roman"/>
              </a:rPr>
              <a:t>Огнетушащий эффект пены.</a:t>
            </a:r>
            <a:r>
              <a:rPr lang="ru-RU" sz="1200" dirty="0">
                <a:latin typeface="Times New Roman"/>
                <a:ea typeface="Times New Roman"/>
              </a:rPr>
              <a:t> Пена используется для создания слоя на поверхности воспламеняющихся жидкостей, включая нефтепродукты. Этот слой не дает возможности воспламеняющимся парам выходить за пределы поверхности, а кислороду проникать к горючему веществу. Вода, которая содержится в пенном растворе, имеет также и охлаждающий эффект, что позволяет успешно применять пену для тушения пожаров класса А. </a:t>
            </a:r>
          </a:p>
          <a:p>
            <a:pPr indent="133350" algn="just">
              <a:spcAft>
                <a:spcPts val="600"/>
              </a:spcAft>
              <a:tabLst>
                <a:tab pos="2514600" algn="l"/>
              </a:tabLst>
            </a:pPr>
            <a:r>
              <a:rPr lang="ru-RU" sz="1200" b="1" dirty="0">
                <a:latin typeface="Times New Roman"/>
                <a:ea typeface="Times New Roman"/>
              </a:rPr>
              <a:t>Химическая пена</a:t>
            </a:r>
            <a:r>
              <a:rPr lang="ru-RU" sz="1200" b="1" i="1" dirty="0">
                <a:latin typeface="Times New Roman"/>
                <a:ea typeface="Times New Roman"/>
              </a:rPr>
              <a:t>.</a:t>
            </a:r>
            <a:r>
              <a:rPr lang="ru-RU" sz="1200" dirty="0">
                <a:latin typeface="Times New Roman"/>
                <a:ea typeface="Times New Roman"/>
              </a:rPr>
              <a:t> </a:t>
            </a:r>
          </a:p>
          <a:p>
            <a:pPr indent="133350" algn="just">
              <a:spcAft>
                <a:spcPts val="600"/>
              </a:spcAft>
              <a:tabLst>
                <a:tab pos="2514600" algn="l"/>
              </a:tabLst>
            </a:pPr>
            <a:r>
              <a:rPr lang="ru-RU" sz="1200" b="1" dirty="0">
                <a:latin typeface="Times New Roman"/>
                <a:ea typeface="Times New Roman"/>
              </a:rPr>
              <a:t>Воздушно-механическая пена</a:t>
            </a:r>
            <a:r>
              <a:rPr lang="ru-RU" sz="1200" b="1" i="1" dirty="0">
                <a:latin typeface="Times New Roman"/>
                <a:ea typeface="Times New Roman"/>
              </a:rPr>
              <a:t>.</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Пена на протеиновой основе</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Пена на </a:t>
            </a:r>
            <a:r>
              <a:rPr lang="ru-RU" sz="1200" b="1" i="1" dirty="0" err="1">
                <a:latin typeface="Times New Roman"/>
                <a:ea typeface="Times New Roman"/>
              </a:rPr>
              <a:t>фторпротеиновой</a:t>
            </a:r>
            <a:r>
              <a:rPr lang="ru-RU" sz="1200" b="1" i="1" dirty="0">
                <a:latin typeface="Times New Roman"/>
                <a:ea typeface="Times New Roman"/>
              </a:rPr>
              <a:t> основе</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Пена для тушения спиртов</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Синтетическая пена.</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Пена «легкая вода».</a:t>
            </a:r>
            <a:r>
              <a:rPr lang="ru-RU" sz="1200" b="1" dirty="0">
                <a:latin typeface="Times New Roman"/>
                <a:ea typeface="Times New Roman"/>
              </a:rPr>
              <a:t>  </a:t>
            </a:r>
            <a:r>
              <a:rPr lang="ru-RU" sz="1200" dirty="0">
                <a:latin typeface="Times New Roman"/>
                <a:ea typeface="Times New Roman"/>
              </a:rPr>
              <a:t>.</a:t>
            </a:r>
          </a:p>
          <a:p>
            <a:pPr indent="133350" algn="just">
              <a:spcAft>
                <a:spcPts val="600"/>
              </a:spcAft>
              <a:tabLst>
                <a:tab pos="2514600" algn="l"/>
              </a:tabLst>
            </a:pPr>
            <a:r>
              <a:rPr lang="ru-RU" sz="1200" b="1" dirty="0">
                <a:latin typeface="Times New Roman"/>
                <a:ea typeface="Times New Roman"/>
              </a:rPr>
              <a:t>Низкотемпературная пена.</a:t>
            </a:r>
            <a:r>
              <a:rPr lang="ru-RU" sz="1200" dirty="0">
                <a:latin typeface="Times New Roman"/>
                <a:ea typeface="Times New Roman"/>
              </a:rPr>
              <a:t> Большинство пенообразователей может быть снабжено добавками, обеспечивающими их защиту до температуры          – 6,7</a:t>
            </a:r>
            <a:r>
              <a:rPr lang="ru-RU" sz="1200" dirty="0">
                <a:latin typeface="Times New Roman"/>
                <a:ea typeface="Times New Roman"/>
                <a:sym typeface="Symbol"/>
              </a:rPr>
              <a:t></a:t>
            </a:r>
            <a:r>
              <a:rPr lang="ru-RU" sz="1200" dirty="0">
                <a:latin typeface="Times New Roman"/>
                <a:ea typeface="Times New Roman"/>
              </a:rPr>
              <a:t>С во время хранения  и использования. Но температура воды, которая смешивается с пенообразователем, должна быть выше 0</a:t>
            </a:r>
            <a:r>
              <a:rPr lang="ru-RU" sz="1200" dirty="0">
                <a:latin typeface="Times New Roman"/>
                <a:ea typeface="Times New Roman"/>
                <a:sym typeface="Symbol"/>
              </a:rPr>
              <a:t></a:t>
            </a:r>
            <a:r>
              <a:rPr lang="ru-RU" sz="1200" dirty="0">
                <a:latin typeface="Times New Roman"/>
                <a:ea typeface="Times New Roman"/>
              </a:rPr>
              <a:t>С.</a:t>
            </a:r>
          </a:p>
          <a:p>
            <a:pPr indent="133350" algn="just">
              <a:spcAft>
                <a:spcPts val="600"/>
              </a:spcAft>
              <a:tabLst>
                <a:tab pos="2514600" algn="l"/>
              </a:tabLst>
            </a:pPr>
            <a:r>
              <a:rPr lang="ru-RU" sz="1200" b="1" dirty="0" err="1">
                <a:latin typeface="Times New Roman"/>
                <a:ea typeface="Times New Roman"/>
              </a:rPr>
              <a:t>Высокократная</a:t>
            </a:r>
            <a:r>
              <a:rPr lang="ru-RU" sz="1200" b="1" dirty="0">
                <a:latin typeface="Times New Roman"/>
                <a:ea typeface="Times New Roman"/>
              </a:rPr>
              <a:t> пена.</a:t>
            </a:r>
            <a:r>
              <a:rPr lang="ru-RU" sz="1200" dirty="0">
                <a:latin typeface="Times New Roman"/>
                <a:ea typeface="Times New Roman"/>
              </a:rPr>
              <a:t> Это пена с кратностью больше 1000:1. В отличие от обычной пены, которая обеспечивает покрытие горящей поверхности слоем толщиной несколько сантиметров, </a:t>
            </a:r>
            <a:r>
              <a:rPr lang="ru-RU" sz="1200" dirty="0" err="1">
                <a:latin typeface="Times New Roman"/>
                <a:ea typeface="Times New Roman"/>
              </a:rPr>
              <a:t>высокократная</a:t>
            </a:r>
            <a:r>
              <a:rPr lang="ru-RU" sz="1200" dirty="0">
                <a:latin typeface="Times New Roman"/>
                <a:ea typeface="Times New Roman"/>
              </a:rPr>
              <a:t> пена является объемной.</a:t>
            </a:r>
          </a:p>
          <a:p>
            <a:pPr indent="133350" algn="just">
              <a:spcAft>
                <a:spcPts val="600"/>
              </a:spcAft>
              <a:tabLst>
                <a:tab pos="2514600" algn="l"/>
              </a:tabLst>
            </a:pPr>
            <a:r>
              <a:rPr lang="ru-RU" sz="1200" b="1" i="1" dirty="0">
                <a:latin typeface="Times New Roman"/>
                <a:ea typeface="Times New Roman"/>
              </a:rPr>
              <a:t>Ограничения в применении пены. </a:t>
            </a:r>
            <a:r>
              <a:rPr lang="ru-RU" sz="1200" dirty="0">
                <a:latin typeface="Times New Roman"/>
                <a:ea typeface="Times New Roman"/>
              </a:rPr>
              <a:t>При правильном использовании пена – эффективное огнетушащее вещество. Тем не менее существуют определенные ограничения в ее применении, которые перечислены далее. </a:t>
            </a:r>
          </a:p>
          <a:p>
            <a:pPr marL="359410" indent="-179705" algn="just">
              <a:spcAft>
                <a:spcPts val="0"/>
              </a:spcAft>
              <a:tabLst>
                <a:tab pos="2514600" algn="l"/>
              </a:tabLst>
            </a:pPr>
            <a:r>
              <a:rPr lang="ru-RU" sz="1200" dirty="0">
                <a:latin typeface="Times New Roman"/>
                <a:ea typeface="Times New Roman"/>
              </a:rPr>
              <a:t>1.	Поскольку пена представляет собой водный раствор, она проводит электричество, поэтому ее нельзя подавать на электрооборудование, находящееся под напряжением. </a:t>
            </a:r>
          </a:p>
          <a:p>
            <a:pPr marL="359410" indent="-179705" algn="just">
              <a:spcAft>
                <a:spcPts val="0"/>
              </a:spcAft>
              <a:tabLst>
                <a:tab pos="2514600" algn="l"/>
              </a:tabLst>
            </a:pPr>
            <a:r>
              <a:rPr lang="ru-RU" sz="1200" dirty="0">
                <a:latin typeface="Times New Roman"/>
                <a:ea typeface="Times New Roman"/>
              </a:rPr>
              <a:t>2.	Пену, так же как и воду, нельзя применять для тушения горючих металлов. </a:t>
            </a:r>
          </a:p>
          <a:p>
            <a:pPr marL="359410" indent="-179705" algn="just">
              <a:spcAft>
                <a:spcPts val="0"/>
              </a:spcAft>
              <a:tabLst>
                <a:tab pos="2514600" algn="l"/>
              </a:tabLst>
            </a:pPr>
            <a:r>
              <a:rPr lang="ru-RU" sz="1200" dirty="0">
                <a:latin typeface="Times New Roman"/>
                <a:ea typeface="Times New Roman"/>
              </a:rPr>
              <a:t>3.	Многие типы пены нельзя употреблять с огнетушащими порошками. Исключение из этого правила составляет «легкая вода», которая может использоваться с огнетушащим порошком. </a:t>
            </a:r>
          </a:p>
          <a:p>
            <a:pPr marL="359410" indent="-179705" algn="just">
              <a:spcAft>
                <a:spcPts val="0"/>
              </a:spcAft>
              <a:tabLst>
                <a:tab pos="2514600" algn="l"/>
              </a:tabLst>
            </a:pPr>
            <a:r>
              <a:rPr lang="ru-RU" sz="1200" dirty="0">
                <a:latin typeface="Times New Roman"/>
                <a:ea typeface="Times New Roman"/>
              </a:rPr>
              <a:t>4.	Пена не годится для тушения пожаров, связанных с горением газов и криогенных жидкостей. Но </a:t>
            </a:r>
            <a:r>
              <a:rPr lang="ru-RU" sz="1200" dirty="0" err="1">
                <a:latin typeface="Times New Roman"/>
                <a:ea typeface="Times New Roman"/>
              </a:rPr>
              <a:t>высокократная</a:t>
            </a:r>
            <a:r>
              <a:rPr lang="ru-RU" sz="1200" dirty="0">
                <a:latin typeface="Times New Roman"/>
                <a:ea typeface="Times New Roman"/>
              </a:rPr>
              <a:t> пена применяется при тушении растекающихся криогенных жидкостей для быстрого подогрева паров и уменьшения опасностей, сопутствующих такому растеканию. </a:t>
            </a:r>
          </a:p>
          <a:p>
            <a:pPr marL="359410" indent="-179705" algn="just">
              <a:spcAft>
                <a:spcPts val="0"/>
              </a:spcAft>
              <a:tabLst>
                <a:tab pos="2514600" algn="l"/>
              </a:tabLst>
            </a:pPr>
            <a:r>
              <a:rPr lang="ru-RU" sz="1200" dirty="0">
                <a:latin typeface="Times New Roman"/>
                <a:ea typeface="Times New Roman"/>
              </a:rPr>
              <a:t>5.	Если пена подается на горящие жидкости, температура которых превышает 100</a:t>
            </a:r>
            <a:r>
              <a:rPr lang="ru-RU" sz="1200" dirty="0">
                <a:latin typeface="Times New Roman"/>
                <a:ea typeface="Times New Roman"/>
                <a:sym typeface="Symbol"/>
              </a:rPr>
              <a:t></a:t>
            </a:r>
            <a:r>
              <a:rPr lang="ru-RU" sz="1200" dirty="0">
                <a:latin typeface="Times New Roman"/>
                <a:ea typeface="Times New Roman"/>
              </a:rPr>
              <a:t>С (например, асфальты), то вода, содержащаяся в пене, может вызвать их вспучивание, разбрызгивание и вскипание.</a:t>
            </a:r>
          </a:p>
          <a:p>
            <a:pPr marL="359410" indent="-179705" algn="just">
              <a:spcAft>
                <a:spcPts val="0"/>
              </a:spcAft>
              <a:tabLst>
                <a:tab pos="2514600" algn="l"/>
              </a:tabLst>
            </a:pPr>
            <a:r>
              <a:rPr lang="ru-RU" sz="1200" dirty="0">
                <a:latin typeface="Times New Roman"/>
                <a:ea typeface="Times New Roman"/>
              </a:rPr>
              <a:t>6.	Запаса пенообразователя должно  хватать для  покрытия пеной всей поверхности горящего материала. Кроме того, его должно быть достаточно для замены той пены, которая выгорает, и заполнения разрывов, образующихся на ее поверхности. </a:t>
            </a:r>
            <a:endParaRPr lang="ru-RU" sz="1200" dirty="0">
              <a:effectLst/>
              <a:latin typeface="Times New Roman"/>
              <a:ea typeface="Times New Roman"/>
            </a:endParaRPr>
          </a:p>
        </p:txBody>
      </p:sp>
    </p:spTree>
    <p:extLst>
      <p:ext uri="{BB962C8B-B14F-4D97-AF65-F5344CB8AC3E}">
        <p14:creationId xmlns:p14="http://schemas.microsoft.com/office/powerpoint/2010/main" val="360393970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56456"/>
            <a:ext cx="6624736" cy="9771906"/>
          </a:xfrm>
          <a:prstGeom prst="rect">
            <a:avLst/>
          </a:prstGeom>
        </p:spPr>
        <p:txBody>
          <a:bodyPr wrap="square">
            <a:spAutoFit/>
          </a:bodyPr>
          <a:lstStyle/>
          <a:p>
            <a:pPr marL="179705" indent="133350" algn="just">
              <a:spcAft>
                <a:spcPts val="600"/>
              </a:spcAft>
              <a:tabLst>
                <a:tab pos="2514600" algn="l"/>
              </a:tabLst>
            </a:pPr>
            <a:r>
              <a:rPr lang="ru-RU" sz="1600" b="1" dirty="0" smtClean="0">
                <a:latin typeface="Times New Roman"/>
                <a:ea typeface="Times New Roman"/>
              </a:rPr>
              <a:t>Углекислый газ</a:t>
            </a:r>
            <a:r>
              <a:rPr lang="ru-RU" sz="1200" b="1" dirty="0">
                <a:latin typeface="Times New Roman"/>
                <a:ea typeface="Times New Roman"/>
              </a:rPr>
              <a:t> </a:t>
            </a:r>
            <a:endParaRPr lang="ru-RU" sz="12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Углекислотные системы пожаротушения для установки на судах и береговых промышленных объектах были одобрены достаточно давно. На судах углекислый газ СО2 используется для защиты грузовых танков и отсеков, помещений главных механизмов, в которых установлены двигатели внутреннего сгорания или газовые турбины, и других помещений. </a:t>
            </a:r>
          </a:p>
          <a:p>
            <a:pPr indent="133350" algn="just">
              <a:spcAft>
                <a:spcPts val="600"/>
              </a:spcAft>
              <a:tabLst>
                <a:tab pos="2514600" algn="l"/>
              </a:tabLst>
            </a:pPr>
            <a:r>
              <a:rPr lang="ru-RU" sz="1200" b="1" dirty="0">
                <a:latin typeface="Times New Roman"/>
                <a:ea typeface="Times New Roman"/>
              </a:rPr>
              <a:t>Углекислотные системы</a:t>
            </a:r>
            <a:r>
              <a:rPr lang="ru-RU" sz="1200" dirty="0">
                <a:latin typeface="Times New Roman"/>
                <a:ea typeface="Times New Roman"/>
              </a:rPr>
              <a:t>. Системы углекислотного пожаротушения, устанавливаемые на судах, обычно не автоматизированы. В ручных системах пожарный </a:t>
            </a:r>
            <a:r>
              <a:rPr lang="ru-RU" sz="1200" dirty="0" err="1">
                <a:latin typeface="Times New Roman"/>
                <a:ea typeface="Times New Roman"/>
              </a:rPr>
              <a:t>извещатель</a:t>
            </a:r>
            <a:r>
              <a:rPr lang="ru-RU" sz="1200" dirty="0">
                <a:latin typeface="Times New Roman"/>
                <a:ea typeface="Times New Roman"/>
              </a:rPr>
              <a:t> обнаруживает пожар и подает сигнал тревоги, который поступает в машинное отделение. На мостик и в помещение углекислотной станции также сообщается о местонахождении пожара. Если проверка подтвердит, что пожар действительно возник, в помещение выпускаешься необходимое количество углекислого газа. </a:t>
            </a:r>
          </a:p>
          <a:p>
            <a:pPr lvl="1" algn="just">
              <a:spcAft>
                <a:spcPts val="0"/>
              </a:spcAft>
              <a:tabLst>
                <a:tab pos="228600" algn="l"/>
                <a:tab pos="2514600" algn="l"/>
              </a:tabLst>
            </a:pPr>
            <a:r>
              <a:rPr lang="ru-RU" sz="1600" b="1" dirty="0" smtClean="0">
                <a:latin typeface="Times New Roman"/>
                <a:ea typeface="Times New Roman"/>
              </a:rPr>
              <a:t>Аэрозоли.</a:t>
            </a:r>
            <a:endParaRPr lang="en-US" sz="1600" b="1" dirty="0" smtClean="0">
              <a:latin typeface="Times New Roman"/>
              <a:ea typeface="Times New Roman"/>
            </a:endParaRPr>
          </a:p>
          <a:p>
            <a:pPr lvl="1" algn="just">
              <a:spcAft>
                <a:spcPts val="0"/>
              </a:spcAft>
              <a:tabLst>
                <a:tab pos="228600" algn="l"/>
                <a:tab pos="2514600" algn="l"/>
              </a:tabLst>
            </a:pPr>
            <a:endParaRPr lang="ru-RU" sz="16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Аэрозоль является относительно новым средством тушения пожаров. Частицы аэрозоля образуются в процессе работы специальных генераторов. В генераторах сжигается специальный состав и образуется аэрозоль. В основе  тушения огня лежит ингибирование (замедление) огнетушащими мелкодисперсными твердыми частицами аэрозоля процесса горения.. Аэрозоль заполняет защищаемое помещение, и обеспечивает  прерывание  цепных реакций, что приводит к снижению тепловыделения.</a:t>
            </a:r>
          </a:p>
          <a:p>
            <a:pPr lvl="1" algn="just">
              <a:spcAft>
                <a:spcPts val="0"/>
              </a:spcAft>
              <a:tabLst>
                <a:tab pos="228600" algn="l"/>
                <a:tab pos="2514600" algn="l"/>
              </a:tabLst>
            </a:pPr>
            <a:r>
              <a:rPr lang="ru-RU" sz="1600" b="1" dirty="0" smtClean="0">
                <a:latin typeface="Times New Roman"/>
                <a:ea typeface="Times New Roman"/>
              </a:rPr>
              <a:t>Огнетушащие </a:t>
            </a:r>
            <a:r>
              <a:rPr lang="ru-RU" sz="1600" b="1" dirty="0">
                <a:latin typeface="Times New Roman"/>
                <a:ea typeface="Times New Roman"/>
              </a:rPr>
              <a:t>порошки общего </a:t>
            </a:r>
            <a:r>
              <a:rPr lang="ru-RU" sz="1600" b="1" dirty="0" smtClean="0">
                <a:latin typeface="Times New Roman"/>
                <a:ea typeface="Times New Roman"/>
              </a:rPr>
              <a:t>назначения</a:t>
            </a:r>
            <a:endParaRPr lang="en-US" sz="1600" b="1" dirty="0" smtClean="0">
              <a:latin typeface="Times New Roman"/>
              <a:ea typeface="Times New Roman"/>
            </a:endParaRPr>
          </a:p>
          <a:p>
            <a:pPr lvl="1" algn="just">
              <a:spcAft>
                <a:spcPts val="0"/>
              </a:spcAft>
              <a:tabLst>
                <a:tab pos="228600" algn="l"/>
                <a:tab pos="2514600" algn="l"/>
              </a:tabLst>
            </a:pPr>
            <a:endParaRPr lang="ru-RU" sz="1600" dirty="0">
              <a:latin typeface="Times New Roman"/>
              <a:ea typeface="Times New Roman"/>
            </a:endParaRPr>
          </a:p>
          <a:p>
            <a:pPr indent="133350" algn="just">
              <a:spcAft>
                <a:spcPts val="600"/>
              </a:spcAft>
              <a:tabLst>
                <a:tab pos="2514600" algn="l"/>
              </a:tabLst>
            </a:pPr>
            <a:r>
              <a:rPr lang="ru-RU" sz="1200" dirty="0">
                <a:latin typeface="Times New Roman"/>
                <a:ea typeface="Times New Roman"/>
              </a:rPr>
              <a:t>Огнетушащие вещества в виде порошка делятся на две группы, которые нельзя путать – это огнетушащие порошки общего назначения и огнетушащие порошки специального назначения, которые используются только для тушения пожаров горючих металлов. </a:t>
            </a:r>
          </a:p>
          <a:p>
            <a:pPr indent="133350" algn="just">
              <a:spcAft>
                <a:spcPts val="600"/>
              </a:spcAft>
              <a:tabLst>
                <a:tab pos="2514600" algn="l"/>
              </a:tabLst>
            </a:pPr>
            <a:r>
              <a:rPr lang="ru-RU" sz="1200" b="1" i="1" dirty="0">
                <a:latin typeface="Times New Roman"/>
                <a:ea typeface="Times New Roman"/>
              </a:rPr>
              <a:t>Типы огнетушащих порошков общего назначения</a:t>
            </a:r>
            <a:r>
              <a:rPr lang="ru-RU" sz="1200" dirty="0">
                <a:latin typeface="Times New Roman"/>
                <a:ea typeface="Times New Roman"/>
              </a:rPr>
              <a:t>. В настоящее время применяются пять типов огнетушащих порошков общего назначения. Аналогично другим огнетушащим средам огнетушащие порошки могут использоваться в стационарных системах и в переносных и стационарных огнетушителях. </a:t>
            </a:r>
          </a:p>
          <a:p>
            <a:pPr indent="133350" algn="just">
              <a:spcAft>
                <a:spcPts val="600"/>
              </a:spcAft>
              <a:tabLst>
                <a:tab pos="2514600" algn="l"/>
              </a:tabLst>
            </a:pPr>
            <a:r>
              <a:rPr lang="ru-RU" sz="1200" i="1" dirty="0">
                <a:latin typeface="Times New Roman"/>
                <a:ea typeface="Times New Roman"/>
              </a:rPr>
              <a:t>Бикарбонат натрия</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Бикарбонат калия</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Хлорид калия</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Смесь мочевины и бикарбоната калия</a:t>
            </a:r>
            <a:r>
              <a:rPr lang="ru-RU" sz="1200" dirty="0">
                <a:latin typeface="Times New Roman"/>
                <a:ea typeface="Times New Roman"/>
              </a:rPr>
              <a:t>. </a:t>
            </a:r>
          </a:p>
          <a:p>
            <a:pPr indent="133350" algn="just">
              <a:spcAft>
                <a:spcPts val="600"/>
              </a:spcAft>
              <a:tabLst>
                <a:tab pos="2514600" algn="l"/>
              </a:tabLst>
            </a:pPr>
            <a:r>
              <a:rPr lang="ru-RU" sz="1200" i="1" dirty="0">
                <a:latin typeface="Times New Roman"/>
                <a:ea typeface="Times New Roman"/>
              </a:rPr>
              <a:t>Фосфат аммония</a:t>
            </a:r>
            <a:r>
              <a:rPr lang="ru-RU" sz="1200" dirty="0">
                <a:latin typeface="Times New Roman"/>
                <a:ea typeface="Times New Roman"/>
              </a:rPr>
              <a:t>. </a:t>
            </a:r>
          </a:p>
          <a:p>
            <a:pPr indent="133350" algn="just">
              <a:spcAft>
                <a:spcPts val="600"/>
              </a:spcAft>
              <a:tabLst>
                <a:tab pos="2514600" algn="l"/>
              </a:tabLst>
            </a:pPr>
            <a:r>
              <a:rPr lang="ru-RU" sz="1200" dirty="0">
                <a:latin typeface="Times New Roman"/>
                <a:ea typeface="Times New Roman"/>
              </a:rPr>
              <a:t>Применение огнетушащих порошков очень эффективно для тушения пожаров газа. Но, как уже неоднократно упоминалось, воспламенившиеся газы не нужно тушить до тех пор, пока не будет перекрыт источник газа.</a:t>
            </a:r>
          </a:p>
          <a:p>
            <a:pPr lvl="1" algn="just">
              <a:spcAft>
                <a:spcPts val="0"/>
              </a:spcAft>
              <a:tabLst>
                <a:tab pos="228600" algn="l"/>
                <a:tab pos="2514600" algn="l"/>
              </a:tabLst>
            </a:pPr>
            <a:r>
              <a:rPr lang="ru-RU" sz="1600" b="1" dirty="0" smtClean="0">
                <a:latin typeface="Times New Roman"/>
                <a:ea typeface="Times New Roman"/>
              </a:rPr>
              <a:t>Огнетушащие </a:t>
            </a:r>
            <a:r>
              <a:rPr lang="ru-RU" sz="1600" b="1" dirty="0">
                <a:latin typeface="Times New Roman"/>
                <a:ea typeface="Times New Roman"/>
              </a:rPr>
              <a:t>порошки специального назначения.</a:t>
            </a:r>
            <a:endParaRPr lang="ru-RU" sz="1600" dirty="0">
              <a:latin typeface="Times New Roman"/>
              <a:ea typeface="Times New Roman"/>
            </a:endParaRPr>
          </a:p>
          <a:p>
            <a:pPr marL="133350" algn="just">
              <a:spcAft>
                <a:spcPts val="0"/>
              </a:spcAft>
            </a:pPr>
            <a:r>
              <a:rPr lang="ru-RU" sz="1200" dirty="0">
                <a:latin typeface="Times New Roman"/>
                <a:ea typeface="Times New Roman"/>
              </a:rPr>
              <a:t> </a:t>
            </a:r>
          </a:p>
          <a:p>
            <a:pPr indent="133350" algn="just">
              <a:spcAft>
                <a:spcPts val="600"/>
              </a:spcAft>
              <a:tabLst>
                <a:tab pos="2514600" algn="l"/>
              </a:tabLst>
            </a:pPr>
            <a:r>
              <a:rPr lang="ru-RU" sz="1200" dirty="0">
                <a:latin typeface="Times New Roman"/>
                <a:ea typeface="Times New Roman"/>
              </a:rPr>
              <a:t>Эти порошки были специально разработаны для тушения пожаров горючих металлов, т.е. пожаров класса D. Как было указано выше, порошки специального назначения нельзя путать  с порошками общего назначения. Для тушения пожаров горючих металлов, т.е. магния, калия, натрия и их сплавов, титана, циркония, порошкообразного алюминия и некоторых других металлов, можно использовать только порошки специального назначения.</a:t>
            </a:r>
          </a:p>
          <a:p>
            <a:pPr indent="133350" algn="just">
              <a:spcAft>
                <a:spcPts val="600"/>
              </a:spcAft>
              <a:tabLst>
                <a:tab pos="2514600" algn="l"/>
              </a:tabLst>
            </a:pPr>
            <a:r>
              <a:rPr lang="ru-RU" sz="1200" dirty="0">
                <a:latin typeface="Times New Roman"/>
                <a:ea typeface="Times New Roman"/>
              </a:rPr>
              <a:t>Существует еще ряд огнетушащих веществ для тушения пожаров горючих металлов. Большинство из них предназначено только для тушения одного, иногда двух металлов.</a:t>
            </a:r>
            <a:endParaRPr lang="ru-RU" sz="1200" dirty="0">
              <a:effectLst/>
              <a:latin typeface="Times New Roman"/>
              <a:ea typeface="Times New Roman"/>
            </a:endParaRPr>
          </a:p>
        </p:txBody>
      </p:sp>
    </p:spTree>
    <p:extLst>
      <p:ext uri="{BB962C8B-B14F-4D97-AF65-F5344CB8AC3E}">
        <p14:creationId xmlns:p14="http://schemas.microsoft.com/office/powerpoint/2010/main" val="318039573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336927"/>
            <a:ext cx="6566215" cy="9048631"/>
          </a:xfrm>
          <a:prstGeom prst="rect">
            <a:avLst/>
          </a:prstGeom>
        </p:spPr>
        <p:txBody>
          <a:bodyPr wrap="square">
            <a:spAutoFit/>
          </a:bodyPr>
          <a:lstStyle/>
          <a:p>
            <a:pPr algn="just">
              <a:spcAft>
                <a:spcPts val="0"/>
              </a:spcAft>
              <a:tabLst>
                <a:tab pos="2514600" algn="l"/>
              </a:tabLst>
            </a:pPr>
            <a:r>
              <a:rPr lang="ru-RU" sz="1600" b="1" dirty="0" err="1" smtClean="0">
                <a:latin typeface="Times New Roman"/>
                <a:ea typeface="Times New Roman"/>
              </a:rPr>
              <a:t>Галоны</a:t>
            </a:r>
            <a:r>
              <a:rPr lang="ru-RU" sz="1600" b="1" dirty="0" smtClean="0">
                <a:latin typeface="Times New Roman"/>
                <a:ea typeface="Times New Roman"/>
              </a:rPr>
              <a:t> </a:t>
            </a:r>
            <a:r>
              <a:rPr lang="ru-RU" sz="1600" b="1" dirty="0">
                <a:latin typeface="Times New Roman"/>
                <a:ea typeface="Times New Roman"/>
              </a:rPr>
              <a:t>(хладоны).</a:t>
            </a:r>
            <a:endParaRPr lang="ru-RU" sz="1600" dirty="0">
              <a:latin typeface="Times New Roman"/>
              <a:ea typeface="Times New Roman"/>
            </a:endParaRPr>
          </a:p>
          <a:p>
            <a:pPr algn="just">
              <a:spcAft>
                <a:spcPts val="0"/>
              </a:spcAft>
            </a:pPr>
            <a:r>
              <a:rPr lang="ru-RU" sz="1200" dirty="0">
                <a:latin typeface="Times New Roman"/>
                <a:ea typeface="Times New Roman"/>
              </a:rPr>
              <a:t> </a:t>
            </a:r>
          </a:p>
          <a:p>
            <a:pPr algn="just">
              <a:spcAft>
                <a:spcPts val="0"/>
              </a:spcAft>
              <a:tabLst>
                <a:tab pos="2514600" algn="l"/>
              </a:tabLst>
            </a:pPr>
            <a:r>
              <a:rPr lang="ru-RU" sz="1200" dirty="0">
                <a:latin typeface="Times New Roman"/>
                <a:ea typeface="Times New Roman"/>
              </a:rPr>
              <a:t> </a:t>
            </a:r>
          </a:p>
          <a:p>
            <a:pPr indent="133350" algn="just">
              <a:spcAft>
                <a:spcPts val="600"/>
              </a:spcAft>
              <a:tabLst>
                <a:tab pos="2514600" algn="l"/>
              </a:tabLst>
            </a:pPr>
            <a:r>
              <a:rPr lang="ru-RU" sz="1200" dirty="0" err="1">
                <a:latin typeface="Times New Roman"/>
                <a:ea typeface="Times New Roman"/>
              </a:rPr>
              <a:t>Галоны</a:t>
            </a:r>
            <a:r>
              <a:rPr lang="ru-RU" sz="1200" dirty="0">
                <a:latin typeface="Times New Roman"/>
                <a:ea typeface="Times New Roman"/>
              </a:rPr>
              <a:t> состоят из углерода и одного или нескольких галогенов: фтора, хлора, брома и йода. В России применяют два галлона: </a:t>
            </a:r>
            <a:r>
              <a:rPr lang="ru-RU" sz="1200" dirty="0" err="1">
                <a:latin typeface="Times New Roman"/>
                <a:ea typeface="Times New Roman"/>
              </a:rPr>
              <a:t>бромтрифторметан</a:t>
            </a:r>
            <a:r>
              <a:rPr lang="ru-RU" sz="1200" dirty="0">
                <a:latin typeface="Times New Roman"/>
                <a:ea typeface="Times New Roman"/>
              </a:rPr>
              <a:t> (известный как хладон 13В1) и </a:t>
            </a:r>
            <a:r>
              <a:rPr lang="ru-RU" sz="1200" dirty="0" err="1">
                <a:latin typeface="Times New Roman"/>
                <a:ea typeface="Times New Roman"/>
              </a:rPr>
              <a:t>бромхлордифторметан</a:t>
            </a:r>
            <a:r>
              <a:rPr lang="ru-RU" sz="1200" dirty="0">
                <a:latin typeface="Times New Roman"/>
                <a:ea typeface="Times New Roman"/>
              </a:rPr>
              <a:t> (хладон 12В1).</a:t>
            </a:r>
          </a:p>
          <a:p>
            <a:pPr indent="133350" algn="just">
              <a:spcAft>
                <a:spcPts val="600"/>
              </a:spcAft>
              <a:tabLst>
                <a:tab pos="2514600" algn="l"/>
              </a:tabLst>
            </a:pPr>
            <a:r>
              <a:rPr lang="ru-RU" sz="1200" dirty="0" err="1">
                <a:latin typeface="Times New Roman"/>
                <a:ea typeface="Times New Roman"/>
              </a:rPr>
              <a:t>Галоны</a:t>
            </a:r>
            <a:r>
              <a:rPr lang="ru-RU" sz="1200" dirty="0">
                <a:latin typeface="Times New Roman"/>
                <a:ea typeface="Times New Roman"/>
              </a:rPr>
              <a:t> 13В1 и 12В1 подаются в зону горения в виде газа. Большинство специалистов считает, что </a:t>
            </a:r>
            <a:r>
              <a:rPr lang="ru-RU" sz="1200" dirty="0" err="1">
                <a:latin typeface="Times New Roman"/>
                <a:ea typeface="Times New Roman"/>
              </a:rPr>
              <a:t>галоны</a:t>
            </a:r>
            <a:r>
              <a:rPr lang="ru-RU" sz="1200" dirty="0">
                <a:latin typeface="Times New Roman"/>
                <a:ea typeface="Times New Roman"/>
              </a:rPr>
              <a:t> прерывают цепную реакцию. Но точно неизвестно, замедляют ли они цепную реакцию, прерывают ее течение или вызывают какую-то другую реакцию. </a:t>
            </a:r>
          </a:p>
          <a:p>
            <a:pPr indent="133350" algn="just">
              <a:spcAft>
                <a:spcPts val="600"/>
              </a:spcAft>
              <a:tabLst>
                <a:tab pos="2514600" algn="l"/>
              </a:tabLst>
            </a:pPr>
            <a:r>
              <a:rPr lang="ru-RU" sz="1200" dirty="0" err="1">
                <a:latin typeface="Times New Roman"/>
                <a:ea typeface="Times New Roman"/>
              </a:rPr>
              <a:t>Галон</a:t>
            </a:r>
            <a:r>
              <a:rPr lang="ru-RU" sz="1200" dirty="0">
                <a:latin typeface="Times New Roman"/>
                <a:ea typeface="Times New Roman"/>
              </a:rPr>
              <a:t> 13В1 хранится и перевозится в жидком состоянии под давлением. При выпуске в защищаемое помещение он испаряется, превращаясь в бесцветный газ, не имеющий запаха, и подается в зону горения под тем же давлением, под которым хранится. </a:t>
            </a:r>
            <a:r>
              <a:rPr lang="ru-RU" sz="1200" dirty="0" err="1">
                <a:latin typeface="Times New Roman"/>
                <a:ea typeface="Times New Roman"/>
              </a:rPr>
              <a:t>Галон</a:t>
            </a:r>
            <a:r>
              <a:rPr lang="ru-RU" sz="1200" dirty="0">
                <a:latin typeface="Times New Roman"/>
                <a:ea typeface="Times New Roman"/>
              </a:rPr>
              <a:t> 13В1 не проводит электричества.</a:t>
            </a:r>
          </a:p>
          <a:p>
            <a:pPr indent="133350" algn="just">
              <a:spcAft>
                <a:spcPts val="600"/>
              </a:spcAft>
              <a:tabLst>
                <a:tab pos="2514600" algn="l"/>
              </a:tabLst>
            </a:pPr>
            <a:r>
              <a:rPr lang="ru-RU" sz="1200" dirty="0" err="1">
                <a:latin typeface="Times New Roman"/>
                <a:ea typeface="Times New Roman"/>
              </a:rPr>
              <a:t>Галон</a:t>
            </a:r>
            <a:r>
              <a:rPr lang="ru-RU" sz="1200" dirty="0">
                <a:latin typeface="Times New Roman"/>
                <a:ea typeface="Times New Roman"/>
              </a:rPr>
              <a:t> 12В1 также бесцветен, но имеет слабый сладковатый запах. Этот </a:t>
            </a:r>
            <a:r>
              <a:rPr lang="ru-RU" sz="1200" dirty="0" err="1">
                <a:latin typeface="Times New Roman"/>
                <a:ea typeface="Times New Roman"/>
              </a:rPr>
              <a:t>галон</a:t>
            </a:r>
            <a:r>
              <a:rPr lang="ru-RU" sz="1200" dirty="0">
                <a:latin typeface="Times New Roman"/>
                <a:ea typeface="Times New Roman"/>
              </a:rPr>
              <a:t> хранится и перевозится в жидком состоянии и поддерживается под давлением газообразного азота, которое необходимо для обеспечения надлежащей подачи его в зону пожара, так как давление паров </a:t>
            </a:r>
            <a:r>
              <a:rPr lang="ru-RU" sz="1200" dirty="0" err="1">
                <a:latin typeface="Times New Roman"/>
                <a:ea typeface="Times New Roman"/>
              </a:rPr>
              <a:t>галона</a:t>
            </a:r>
            <a:r>
              <a:rPr lang="ru-RU" sz="1200" dirty="0">
                <a:latin typeface="Times New Roman"/>
                <a:ea typeface="Times New Roman"/>
              </a:rPr>
              <a:t> 12В1 слишком мало для этого. Он не проводит электричества. </a:t>
            </a:r>
          </a:p>
          <a:p>
            <a:pPr indent="133350" algn="just">
              <a:spcAft>
                <a:spcPts val="600"/>
              </a:spcAft>
              <a:tabLst>
                <a:tab pos="2514600" algn="l"/>
              </a:tabLst>
            </a:pPr>
            <a:endParaRPr lang="ru-RU" sz="1200" b="1" dirty="0" smtClean="0">
              <a:latin typeface="Times New Roman"/>
              <a:ea typeface="Times New Roman"/>
            </a:endParaRPr>
          </a:p>
          <a:p>
            <a:pPr indent="133350" algn="just">
              <a:spcAft>
                <a:spcPts val="600"/>
              </a:spcAft>
              <a:tabLst>
                <a:tab pos="2514600" algn="l"/>
              </a:tabLst>
            </a:pPr>
            <a:r>
              <a:rPr lang="ru-RU" sz="1600" b="1" dirty="0" smtClean="0">
                <a:latin typeface="Times New Roman"/>
                <a:ea typeface="Times New Roman"/>
              </a:rPr>
              <a:t>Песок</a:t>
            </a:r>
            <a:r>
              <a:rPr lang="ru-RU" sz="1600" b="1" dirty="0">
                <a:latin typeface="Times New Roman"/>
                <a:ea typeface="Times New Roman"/>
              </a:rPr>
              <a:t>, опилки, пар.</a:t>
            </a:r>
            <a:endParaRPr lang="ru-RU" sz="1600" dirty="0">
              <a:latin typeface="Times New Roman"/>
              <a:ea typeface="Times New Roman"/>
            </a:endParaRPr>
          </a:p>
          <a:p>
            <a:pPr algn="just">
              <a:spcAft>
                <a:spcPts val="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133350" algn="just">
              <a:spcAft>
                <a:spcPts val="600"/>
              </a:spcAft>
              <a:tabLst>
                <a:tab pos="2514600" algn="l"/>
              </a:tabLst>
            </a:pPr>
            <a:r>
              <a:rPr lang="ru-RU" sz="1200" b="1" i="1" dirty="0">
                <a:latin typeface="Times New Roman"/>
                <a:ea typeface="Times New Roman"/>
              </a:rPr>
              <a:t>Песок</a:t>
            </a:r>
            <a:r>
              <a:rPr lang="ru-RU" sz="1200" dirty="0">
                <a:latin typeface="Times New Roman"/>
                <a:ea typeface="Times New Roman"/>
              </a:rPr>
              <a:t> использовался для тушения пожара с незапамятных времен. Но он не обладает такой эффективностью, которой отличаются современные огнетушащие вещества. </a:t>
            </a:r>
          </a:p>
          <a:p>
            <a:pPr indent="133350" algn="just">
              <a:spcAft>
                <a:spcPts val="600"/>
              </a:spcAft>
              <a:tabLst>
                <a:tab pos="2514600" algn="l"/>
              </a:tabLst>
            </a:pPr>
            <a:r>
              <a:rPr lang="ru-RU" sz="1200" dirty="0">
                <a:latin typeface="Times New Roman"/>
                <a:ea typeface="Times New Roman"/>
              </a:rPr>
              <a:t>Трудно потушить при помощи песка пожар, связанный с горением горючих металлов, так как при очень высокой температуре, сопровождающей такие пожары, песок выделяет кислород. Присутствие воды в песке будет способствовать усилению пожара или вызывать взрыв пара, поскольку найти на судне совершенно сухой песок практически невозможно. Песок может быть использован только в качестве преграды на пути растекающегося расплавленного металла, а для тушения такого пожара следует воспользоваться порошком специального назначения.</a:t>
            </a:r>
          </a:p>
          <a:p>
            <a:pPr indent="133350" algn="just">
              <a:spcAft>
                <a:spcPts val="600"/>
              </a:spcAft>
              <a:tabLst>
                <a:tab pos="2514600" algn="l"/>
              </a:tabLst>
            </a:pPr>
            <a:r>
              <a:rPr lang="ru-RU" sz="1200" b="1" i="1" dirty="0">
                <a:latin typeface="Times New Roman"/>
                <a:ea typeface="Times New Roman"/>
              </a:rPr>
              <a:t>Опилки  </a:t>
            </a:r>
            <a:r>
              <a:rPr lang="ru-RU" sz="1200" dirty="0">
                <a:latin typeface="Times New Roman"/>
                <a:ea typeface="Times New Roman"/>
              </a:rPr>
              <a:t>Иногда для тушения небольших пожаров используются опилки, пропитанные содой. Как и песок, они подаются на пожар совком с небольшого расстояния. Недостатки опилок как огнетушащей среды те же, что и песка. Более эффективной заменой опилок является огнетушитель, пригодный для тушения пожаров класса В, по тем же причинам, которые были приведены выше для песка. </a:t>
            </a:r>
          </a:p>
          <a:p>
            <a:pPr indent="133350" algn="just">
              <a:spcAft>
                <a:spcPts val="600"/>
              </a:spcAft>
              <a:tabLst>
                <a:tab pos="2514600" algn="l"/>
              </a:tabLst>
            </a:pPr>
            <a:r>
              <a:rPr lang="ru-RU" sz="1200" b="1" i="1" dirty="0">
                <a:latin typeface="Times New Roman"/>
                <a:ea typeface="Times New Roman"/>
              </a:rPr>
              <a:t>Пар. </a:t>
            </a:r>
            <a:r>
              <a:rPr lang="ru-RU" sz="1200" dirty="0">
                <a:latin typeface="Times New Roman"/>
                <a:ea typeface="Times New Roman"/>
              </a:rPr>
              <a:t>Пар как огнетушащее средство начал применяться на судах очень давно – с появлением на них паровых котлов. Пар – это объемная огнетушащая среда, препятствующая поступлению воздуха к пожару и снижающая концентрацию кислорода в воздухе вокруг пожара. Пока пар заполняет объем, повторного возгорания не произойдет. Но пар имеет ряд недостатков, особенно по сравнению с другими огнетушащими средами. </a:t>
            </a:r>
          </a:p>
          <a:p>
            <a:pPr indent="133350" algn="just">
              <a:spcAft>
                <a:spcPts val="600"/>
              </a:spcAft>
              <a:tabLst>
                <a:tab pos="2514600" algn="l"/>
              </a:tabLst>
            </a:pPr>
            <a:r>
              <a:rPr lang="ru-RU" sz="1200" b="1" i="1" dirty="0">
                <a:latin typeface="Times New Roman"/>
                <a:ea typeface="Times New Roman"/>
              </a:rPr>
              <a:t>Использование некоторых огнетушащих веществ. </a:t>
            </a:r>
            <a:r>
              <a:rPr lang="ru-RU" sz="1200" dirty="0">
                <a:latin typeface="Times New Roman"/>
                <a:ea typeface="Times New Roman"/>
              </a:rPr>
              <a:t>Любая противопожарная система включает запас огнетушащего вещества, пусковое устройство (ручное или автоматическое), систему трубопроводов, клапаны и стволы, необходимые для подачи огнетушащего вещества, Огнетушитель – это автономная установка (переносная или стационарная), в состав которой входят запас огнетушащего вещества, газ-носитель (если не предусматривается подача огнетушащего вещества под давлением) и рукав со стволом.</a:t>
            </a:r>
            <a:endParaRPr lang="ru-RU" sz="1200" dirty="0">
              <a:effectLst/>
              <a:latin typeface="Times New Roman"/>
              <a:ea typeface="Times New Roman"/>
            </a:endParaRPr>
          </a:p>
        </p:txBody>
      </p:sp>
    </p:spTree>
    <p:extLst>
      <p:ext uri="{BB962C8B-B14F-4D97-AF65-F5344CB8AC3E}">
        <p14:creationId xmlns:p14="http://schemas.microsoft.com/office/powerpoint/2010/main" val="93582899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9879628"/>
          </a:xfrm>
          <a:prstGeom prst="rect">
            <a:avLst/>
          </a:prstGeom>
          <a:noFill/>
        </p:spPr>
        <p:txBody>
          <a:bodyPr wrap="square" rtlCol="0">
            <a:spAutoFit/>
          </a:bodyPr>
          <a:lstStyle/>
          <a:p>
            <a:r>
              <a:rPr lang="ru-RU" sz="1200" b="1" dirty="0"/>
              <a:t>Глава 7. ПРОТИВОПОЖАРНАЯ ЗАЩИТА</a:t>
            </a:r>
          </a:p>
          <a:p>
            <a:r>
              <a:rPr lang="ru-RU" sz="1200" b="1" dirty="0"/>
              <a:t>НА СУДНЕ</a:t>
            </a:r>
          </a:p>
          <a:p>
            <a:r>
              <a:rPr lang="ru-RU" sz="1200" b="1" dirty="0"/>
              <a:t>7.1. Виды противопожарной защиты</a:t>
            </a:r>
          </a:p>
          <a:p>
            <a:r>
              <a:rPr lang="ru-RU" sz="1200" b="1" dirty="0"/>
              <a:t>Противопожарная защита на судне </a:t>
            </a:r>
            <a:r>
              <a:rPr lang="ru-RU" sz="1200" dirty="0"/>
              <a:t>— это комплекс </a:t>
            </a:r>
            <a:r>
              <a:rPr lang="ru-RU" sz="1200" dirty="0" smtClean="0"/>
              <a:t>оборудования</a:t>
            </a:r>
            <a:r>
              <a:rPr lang="ru-RU" sz="1200" dirty="0"/>
              <a:t>, снаряжения, различных конструкций, а также система </a:t>
            </a:r>
            <a:r>
              <a:rPr lang="ru-RU" sz="1200" dirty="0" smtClean="0"/>
              <a:t>мер и </a:t>
            </a:r>
            <a:r>
              <a:rPr lang="ru-RU" sz="1200" dirty="0"/>
              <a:t>действий членов экипажа, направленных на обеспечение </a:t>
            </a:r>
            <a:r>
              <a:rPr lang="ru-RU" sz="1200" dirty="0" smtClean="0"/>
              <a:t>противопожарной </a:t>
            </a:r>
            <a:r>
              <a:rPr lang="ru-RU" sz="1200" dirty="0"/>
              <a:t>безопасности и живучести судна. Она включает:</a:t>
            </a:r>
          </a:p>
          <a:p>
            <a:r>
              <a:rPr lang="ru-RU" sz="1200" dirty="0"/>
              <a:t>– конструктивную защиту, предусмотренную на стадии </a:t>
            </a:r>
            <a:r>
              <a:rPr lang="ru-RU" sz="1200" dirty="0" smtClean="0"/>
              <a:t>проектировки </a:t>
            </a:r>
            <a:r>
              <a:rPr lang="ru-RU" sz="1200" dirty="0"/>
              <a:t>и строительства судна;</a:t>
            </a:r>
          </a:p>
          <a:p>
            <a:r>
              <a:rPr lang="ru-RU" sz="1200" dirty="0"/>
              <a:t>– системы обнаружения пожара и пожаротушения и </a:t>
            </a:r>
            <a:r>
              <a:rPr lang="ru-RU" sz="1200" dirty="0" smtClean="0"/>
              <a:t>правила эксплуатации</a:t>
            </a:r>
            <a:r>
              <a:rPr lang="ru-RU" sz="1200" dirty="0"/>
              <a:t>;</a:t>
            </a:r>
          </a:p>
          <a:p>
            <a:r>
              <a:rPr lang="ru-RU" sz="1200" dirty="0"/>
              <a:t>– обучение экипажа и его непосредственные действия по предотвращению</a:t>
            </a:r>
          </a:p>
          <a:p>
            <a:r>
              <a:rPr lang="ru-RU" sz="1200" dirty="0"/>
              <a:t>и тушению пожара.</a:t>
            </a:r>
          </a:p>
          <a:p>
            <a:r>
              <a:rPr lang="ru-RU" sz="1200" dirty="0"/>
              <a:t>Противопожарная защита судна максимально полно может </a:t>
            </a:r>
            <a:r>
              <a:rPr lang="ru-RU" sz="1200" dirty="0" smtClean="0"/>
              <a:t>быть представлена </a:t>
            </a:r>
            <a:r>
              <a:rPr lang="ru-RU" sz="1200" dirty="0"/>
              <a:t>в виде схемы (рис. 7.1).</a:t>
            </a:r>
          </a:p>
          <a:p>
            <a:r>
              <a:rPr lang="ru-RU" sz="1200" i="1" dirty="0"/>
              <a:t>Конструктивная </a:t>
            </a:r>
            <a:r>
              <a:rPr lang="ru-RU" sz="1200" dirty="0"/>
              <a:t>(пассивная) противопожарная защита </a:t>
            </a:r>
            <a:r>
              <a:rPr lang="ru-RU" sz="1200" dirty="0" smtClean="0"/>
              <a:t>судна направлена</a:t>
            </a:r>
            <a:r>
              <a:rPr lang="ru-RU" sz="1200" dirty="0"/>
              <a:t>:</a:t>
            </a:r>
          </a:p>
          <a:p>
            <a:r>
              <a:rPr lang="ru-RU" sz="1200" dirty="0"/>
              <a:t>– на предотвращение возникновения пожаров;</a:t>
            </a:r>
          </a:p>
          <a:p>
            <a:r>
              <a:rPr lang="ru-RU" sz="1200" dirty="0"/>
              <a:t>– ограничение распространения огня и дыма по судну;</a:t>
            </a:r>
          </a:p>
          <a:p>
            <a:r>
              <a:rPr lang="ru-RU" sz="1200" dirty="0"/>
              <a:t>– создание условий безопасной эвакуации людей из </a:t>
            </a:r>
            <a:r>
              <a:rPr lang="ru-RU" sz="1200" dirty="0" smtClean="0"/>
              <a:t>судовых аварийных </a:t>
            </a:r>
            <a:r>
              <a:rPr lang="ru-RU" sz="1200" dirty="0"/>
              <a:t>помещений и с судна, а также для успешного </a:t>
            </a:r>
            <a:r>
              <a:rPr lang="ru-RU" sz="1200" dirty="0" smtClean="0"/>
              <a:t>тушения пожара</a:t>
            </a:r>
            <a:r>
              <a:rPr lang="ru-RU" sz="1200" dirty="0"/>
              <a:t>.</a:t>
            </a:r>
          </a:p>
          <a:p>
            <a:r>
              <a:rPr lang="ru-RU" sz="1200" i="1" dirty="0"/>
              <a:t>Активная </a:t>
            </a:r>
            <a:r>
              <a:rPr lang="ru-RU" sz="1200" dirty="0"/>
              <a:t>противопожарная защита — это комплекс мер и </a:t>
            </a:r>
            <a:r>
              <a:rPr lang="ru-RU" sz="1200" dirty="0" smtClean="0"/>
              <a:t>технических </a:t>
            </a:r>
            <a:r>
              <a:rPr lang="ru-RU" sz="1200" dirty="0"/>
              <a:t>средств, направленных на непосредственное </a:t>
            </a:r>
            <a:r>
              <a:rPr lang="ru-RU" sz="1200" dirty="0" smtClean="0"/>
              <a:t>воздействие на </a:t>
            </a:r>
            <a:r>
              <a:rPr lang="ru-RU" sz="1200" dirty="0"/>
              <a:t>процесс горения. Основная задача — оперативное </a:t>
            </a:r>
            <a:r>
              <a:rPr lang="ru-RU" sz="1200" dirty="0" smtClean="0"/>
              <a:t>обнаружение возгорания </a:t>
            </a:r>
            <a:r>
              <a:rPr lang="ru-RU" sz="1200" dirty="0"/>
              <a:t>и его ликвидация на ранней стадии.</a:t>
            </a:r>
          </a:p>
          <a:p>
            <a:r>
              <a:rPr lang="ru-RU" sz="1200" b="1" dirty="0"/>
              <a:t>Конструктивная противопожарная защита. </a:t>
            </a:r>
            <a:r>
              <a:rPr lang="ru-RU" sz="1200" dirty="0"/>
              <a:t>Основой </a:t>
            </a:r>
            <a:r>
              <a:rPr lang="ru-RU" sz="1200" dirty="0" smtClean="0"/>
              <a:t>конструктивной </a:t>
            </a:r>
            <a:r>
              <a:rPr lang="ru-RU" sz="1200" dirty="0"/>
              <a:t>пожарной защиты корпусной части судов является </a:t>
            </a:r>
            <a:r>
              <a:rPr lang="ru-RU" sz="1200" dirty="0" smtClean="0"/>
              <a:t>применение </a:t>
            </a:r>
            <a:r>
              <a:rPr lang="ru-RU" sz="1200" dirty="0"/>
              <a:t>огнестойких конструкций класса А, </a:t>
            </a:r>
            <a:r>
              <a:rPr lang="ru-RU" sz="1200" dirty="0" err="1"/>
              <a:t>огнезадерживающих</a:t>
            </a:r>
            <a:r>
              <a:rPr lang="ru-RU" sz="1200" dirty="0"/>
              <a:t> </a:t>
            </a:r>
            <a:r>
              <a:rPr lang="ru-RU" sz="1200" dirty="0" smtClean="0"/>
              <a:t>конструкций </a:t>
            </a:r>
            <a:r>
              <a:rPr lang="ru-RU" sz="1200" dirty="0"/>
              <a:t>класса B и негорючих конструкций класса C</a:t>
            </a:r>
            <a:r>
              <a:rPr lang="ru-RU" sz="1200" dirty="0" smtClean="0"/>
              <a:t>.</a:t>
            </a:r>
            <a:r>
              <a:rPr lang="ru-RU" sz="1200" dirty="0"/>
              <a:t> Данные конструкции способствуют локализации пожара в </a:t>
            </a:r>
            <a:r>
              <a:rPr lang="ru-RU" sz="1200" dirty="0" smtClean="0"/>
              <a:t>ограниченных </a:t>
            </a:r>
            <a:r>
              <a:rPr lang="ru-RU" sz="1200" dirty="0"/>
              <a:t>ими пространствах и успешной ликвидации </a:t>
            </a:r>
            <a:r>
              <a:rPr lang="ru-RU" sz="1200" dirty="0" smtClean="0"/>
              <a:t>пожара в </a:t>
            </a:r>
            <a:r>
              <a:rPr lang="ru-RU" sz="1200" dirty="0"/>
              <a:t>определенных отсеках и </a:t>
            </a:r>
            <a:r>
              <a:rPr lang="ru-RU" sz="1200" dirty="0" err="1"/>
              <a:t>выгородках</a:t>
            </a:r>
            <a:r>
              <a:rPr lang="ru-RU" sz="1200" dirty="0"/>
              <a:t>, защите наиболее важных </a:t>
            </a:r>
            <a:r>
              <a:rPr lang="ru-RU" sz="1200" dirty="0" smtClean="0"/>
              <a:t>узлов </a:t>
            </a:r>
            <a:r>
              <a:rPr lang="ru-RU" sz="1200" dirty="0"/>
              <a:t>живучести судна от поражения огнем извне, а также эвакуации</a:t>
            </a:r>
          </a:p>
          <a:p>
            <a:r>
              <a:rPr lang="ru-RU" sz="1200" dirty="0"/>
              <a:t>людей из аварийных помещений судна и т. д</a:t>
            </a:r>
            <a:r>
              <a:rPr lang="ru-RU" sz="1200" dirty="0" smtClean="0"/>
              <a:t>.</a:t>
            </a:r>
          </a:p>
          <a:p>
            <a:r>
              <a:rPr lang="ru-RU" sz="1200" dirty="0"/>
              <a:t>Противопожарными конструкциями класса A могут быть </a:t>
            </a:r>
            <a:r>
              <a:rPr lang="ru-RU" sz="1200" dirty="0" smtClean="0"/>
              <a:t>переборки</a:t>
            </a:r>
            <a:r>
              <a:rPr lang="ru-RU" sz="1200" dirty="0"/>
              <a:t>, палубы, </a:t>
            </a:r>
            <a:r>
              <a:rPr lang="ru-RU" sz="1200" dirty="0" err="1"/>
              <a:t>выгородки</a:t>
            </a:r>
            <a:r>
              <a:rPr lang="ru-RU" sz="1200" dirty="0"/>
              <a:t> трапов, шахты и т. п. Эти </a:t>
            </a:r>
            <a:r>
              <a:rPr lang="ru-RU" sz="1200" dirty="0" smtClean="0"/>
              <a:t>конструкции, стальные</a:t>
            </a:r>
            <a:r>
              <a:rPr lang="ru-RU" sz="1200" dirty="0"/>
              <a:t> </a:t>
            </a:r>
            <a:r>
              <a:rPr lang="ru-RU" sz="1200" dirty="0" smtClean="0"/>
              <a:t>или </a:t>
            </a:r>
            <a:r>
              <a:rPr lang="ru-RU" sz="1200" dirty="0"/>
              <a:t>изготовленные из другого материала, равноценного </a:t>
            </a:r>
            <a:r>
              <a:rPr lang="ru-RU" sz="1200" dirty="0" smtClean="0"/>
              <a:t>стали, усилены </a:t>
            </a:r>
            <a:r>
              <a:rPr lang="ru-RU" sz="1200" dirty="0"/>
              <a:t>ребрами жесткости и имеют термостойкую изоляцию.</a:t>
            </a:r>
          </a:p>
          <a:p>
            <a:r>
              <a:rPr lang="ru-RU" sz="1200" dirty="0"/>
              <a:t>Все конструкции класса A сохраняют целостность и </a:t>
            </a:r>
            <a:r>
              <a:rPr lang="ru-RU" sz="1200" dirty="0" smtClean="0"/>
              <a:t>непроницаемость </a:t>
            </a:r>
            <a:r>
              <a:rPr lang="ru-RU" sz="1200" dirty="0"/>
              <a:t>для дыма и пламени в течение одночасового </a:t>
            </a:r>
            <a:r>
              <a:rPr lang="ru-RU" sz="1200" dirty="0" smtClean="0"/>
              <a:t>стандартного испытания</a:t>
            </a:r>
            <a:r>
              <a:rPr lang="ru-RU" sz="1200" dirty="0"/>
              <a:t> </a:t>
            </a:r>
            <a:r>
              <a:rPr lang="ru-RU" sz="1200" dirty="0" smtClean="0"/>
              <a:t>на </a:t>
            </a:r>
            <a:r>
              <a:rPr lang="ru-RU" sz="1200" dirty="0"/>
              <a:t>огнестойкость, причем температура поверхности </a:t>
            </a:r>
            <a:r>
              <a:rPr lang="ru-RU" sz="1200" dirty="0" smtClean="0"/>
              <a:t>конструкции </a:t>
            </a:r>
            <a:r>
              <a:rPr lang="ru-RU" sz="1200" dirty="0"/>
              <a:t>на стороне, противоположной той, на которую </a:t>
            </a:r>
            <a:r>
              <a:rPr lang="ru-RU" sz="1200" dirty="0" err="1"/>
              <a:t>воздейст</a:t>
            </a:r>
            <a:r>
              <a:rPr lang="ru-RU" sz="1200" dirty="0"/>
              <a:t>-</a:t>
            </a:r>
          </a:p>
          <a:p>
            <a:r>
              <a:rPr lang="ru-RU" sz="1200" dirty="0" err="1"/>
              <a:t>вует</a:t>
            </a:r>
            <a:r>
              <a:rPr lang="ru-RU" sz="1200" dirty="0"/>
              <a:t> пламя, не должна увеличиваться более чем на 139 °С, а в </a:t>
            </a:r>
            <a:r>
              <a:rPr lang="ru-RU" sz="1200" dirty="0" smtClean="0"/>
              <a:t>отдельных </a:t>
            </a:r>
            <a:r>
              <a:rPr lang="ru-RU" sz="1200" dirty="0"/>
              <a:t>точках — не более чем на 180 °С выше первоначальной.</a:t>
            </a:r>
          </a:p>
          <a:p>
            <a:r>
              <a:rPr lang="ru-RU" sz="1200" dirty="0"/>
              <a:t>В зависимости от времени, в течение которого </a:t>
            </a:r>
            <a:r>
              <a:rPr lang="ru-RU" sz="1200" dirty="0" smtClean="0"/>
              <a:t>выдерживается указанный </a:t>
            </a:r>
            <a:r>
              <a:rPr lang="ru-RU" sz="1200" dirty="0"/>
              <a:t>перепад температур, конструкциям присвоены </a:t>
            </a:r>
            <a:r>
              <a:rPr lang="ru-RU" sz="1200" dirty="0" smtClean="0"/>
              <a:t>следующие </a:t>
            </a:r>
            <a:r>
              <a:rPr lang="ru-RU" sz="1200" dirty="0"/>
              <a:t>обозначения:</a:t>
            </a:r>
          </a:p>
          <a:p>
            <a:r>
              <a:rPr lang="ru-RU" sz="1200" dirty="0"/>
              <a:t>– </a:t>
            </a:r>
            <a:r>
              <a:rPr lang="ru-RU" sz="1200" b="1" dirty="0"/>
              <a:t>А-60 </a:t>
            </a:r>
            <a:r>
              <a:rPr lang="ru-RU" sz="1200" dirty="0"/>
              <a:t>— стандартный перепад температур до 927 °С </a:t>
            </a:r>
            <a:r>
              <a:rPr lang="ru-RU" sz="1200" dirty="0" smtClean="0"/>
              <a:t>выдерживается </a:t>
            </a:r>
            <a:r>
              <a:rPr lang="ru-RU" sz="1200" dirty="0"/>
              <a:t>в течение 1 ч;</a:t>
            </a:r>
          </a:p>
          <a:p>
            <a:r>
              <a:rPr lang="ru-RU" sz="1200" dirty="0"/>
              <a:t>– </a:t>
            </a:r>
            <a:r>
              <a:rPr lang="ru-RU" sz="1200" b="1" dirty="0"/>
              <a:t>А-30 </a:t>
            </a:r>
            <a:r>
              <a:rPr lang="ru-RU" sz="1200" dirty="0"/>
              <a:t>— стандартный перепад температур до 843 °С </a:t>
            </a:r>
            <a:r>
              <a:rPr lang="ru-RU" sz="1200" dirty="0" smtClean="0"/>
              <a:t>выдерживается </a:t>
            </a:r>
            <a:r>
              <a:rPr lang="ru-RU" sz="1200" dirty="0"/>
              <a:t>в течение 30 мин;</a:t>
            </a:r>
          </a:p>
          <a:p>
            <a:r>
              <a:rPr lang="ru-RU" sz="1200" dirty="0"/>
              <a:t>– </a:t>
            </a:r>
            <a:r>
              <a:rPr lang="ru-RU" sz="1200" b="1" dirty="0"/>
              <a:t>А-15 </a:t>
            </a:r>
            <a:r>
              <a:rPr lang="ru-RU" sz="1200" dirty="0"/>
              <a:t>— стандартный перепад температур до 760 °С </a:t>
            </a:r>
            <a:r>
              <a:rPr lang="ru-RU" sz="1200" dirty="0" smtClean="0"/>
              <a:t>выдерживается </a:t>
            </a:r>
            <a:r>
              <a:rPr lang="ru-RU" sz="1200" dirty="0"/>
              <a:t>в течение 15 мин.</a:t>
            </a:r>
          </a:p>
          <a:p>
            <a:r>
              <a:rPr lang="ru-RU" sz="1200" dirty="0"/>
              <a:t>Конструкции класса А-0 не имеют изоляции, но, как и все </a:t>
            </a:r>
            <a:r>
              <a:rPr lang="ru-RU" sz="1200" dirty="0" smtClean="0"/>
              <a:t>прочие конструкции </a:t>
            </a:r>
            <a:r>
              <a:rPr lang="ru-RU" sz="1200" dirty="0"/>
              <a:t>класса А, они должны быть непроницаемы для </a:t>
            </a:r>
            <a:r>
              <a:rPr lang="ru-RU" sz="1200" dirty="0" smtClean="0"/>
              <a:t>дыма и </a:t>
            </a:r>
            <a:r>
              <a:rPr lang="ru-RU" sz="1200" dirty="0"/>
              <a:t>огня в течение 1 ч.</a:t>
            </a:r>
          </a:p>
          <a:p>
            <a:r>
              <a:rPr lang="ru-RU" sz="1200" dirty="0" err="1"/>
              <a:t>Огнезадерживающими</a:t>
            </a:r>
            <a:r>
              <a:rPr lang="ru-RU" sz="1200" dirty="0"/>
              <a:t> конструкциями класса В на судах </a:t>
            </a:r>
            <a:r>
              <a:rPr lang="ru-RU" sz="1200" dirty="0" smtClean="0"/>
              <a:t>являются </a:t>
            </a:r>
            <a:r>
              <a:rPr lang="ru-RU" sz="1200" dirty="0"/>
              <a:t>вспомогательные переборки, </a:t>
            </a:r>
            <a:r>
              <a:rPr lang="ru-RU" sz="1200" dirty="0" err="1"/>
              <a:t>выгородки</a:t>
            </a:r>
            <a:r>
              <a:rPr lang="ru-RU" sz="1200" dirty="0"/>
              <a:t> и закрытия в них. </a:t>
            </a:r>
            <a:r>
              <a:rPr lang="ru-RU" sz="1200" dirty="0" smtClean="0"/>
              <a:t>Конструкции </a:t>
            </a:r>
            <a:r>
              <a:rPr lang="ru-RU" sz="1200" dirty="0"/>
              <a:t>этого класса могут быть изготовлены целиком из </a:t>
            </a:r>
            <a:r>
              <a:rPr lang="ru-RU" sz="1200" dirty="0" smtClean="0"/>
              <a:t>любых несгораемых </a:t>
            </a:r>
            <a:r>
              <a:rPr lang="ru-RU" sz="1200" dirty="0"/>
              <a:t>материалов либо из нескольких слоев материалов, </a:t>
            </a:r>
            <a:r>
              <a:rPr lang="ru-RU" sz="1200" dirty="0" smtClean="0"/>
              <a:t>различных </a:t>
            </a:r>
            <a:r>
              <a:rPr lang="ru-RU" sz="1200" dirty="0"/>
              <a:t>по степени возгораемости. Они должны быть непроницаемы</a:t>
            </a:r>
          </a:p>
          <a:p>
            <a:r>
              <a:rPr lang="ru-RU" sz="1200" dirty="0"/>
              <a:t>только для пламени в течение получасового стандартного </a:t>
            </a:r>
            <a:r>
              <a:rPr lang="ru-RU" sz="1200" dirty="0" smtClean="0"/>
              <a:t>испытания на </a:t>
            </a:r>
            <a:r>
              <a:rPr lang="ru-RU" sz="1200" dirty="0"/>
              <a:t>огнестойкость, причем средняя максимальная </a:t>
            </a:r>
            <a:r>
              <a:rPr lang="ru-RU" sz="1200" dirty="0" smtClean="0"/>
              <a:t>температура прогрева </a:t>
            </a:r>
            <a:r>
              <a:rPr lang="ru-RU" sz="1200" dirty="0"/>
              <a:t>поверхности конструкций со стороны, </a:t>
            </a:r>
            <a:r>
              <a:rPr lang="ru-RU" sz="1200" dirty="0" smtClean="0"/>
              <a:t>противоположной той, на которую воздействует </a:t>
            </a:r>
            <a:r>
              <a:rPr lang="ru-RU" sz="1200" dirty="0"/>
              <a:t>пламя, составляет не более 139 °С от </a:t>
            </a:r>
            <a:r>
              <a:rPr lang="ru-RU" sz="1200" dirty="0" smtClean="0"/>
              <a:t>первоначальной</a:t>
            </a:r>
            <a:r>
              <a:rPr lang="ru-RU" sz="1200" dirty="0"/>
              <a:t> </a:t>
            </a:r>
            <a:r>
              <a:rPr lang="ru-RU" sz="1200" dirty="0" smtClean="0"/>
              <a:t>(в </a:t>
            </a:r>
            <a:r>
              <a:rPr lang="ru-RU" sz="1200" dirty="0"/>
              <a:t>отдельных точках — не более 225 °С).</a:t>
            </a:r>
          </a:p>
        </p:txBody>
      </p:sp>
    </p:spTree>
    <p:extLst>
      <p:ext uri="{BB962C8B-B14F-4D97-AF65-F5344CB8AC3E}">
        <p14:creationId xmlns:p14="http://schemas.microsoft.com/office/powerpoint/2010/main" val="195014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6632" y="200472"/>
            <a:ext cx="6741368" cy="9971961"/>
          </a:xfrm>
          <a:prstGeom prst="rect">
            <a:avLst/>
          </a:prstGeom>
        </p:spPr>
        <p:txBody>
          <a:bodyPr wrap="square">
            <a:spAutoFit/>
          </a:bodyPr>
          <a:lstStyle/>
          <a:p>
            <a:r>
              <a:rPr lang="ru-RU" sz="1200" dirty="0"/>
              <a:t>6.3.2. Пожары класса А </a:t>
            </a:r>
          </a:p>
          <a:p>
            <a:r>
              <a:rPr lang="ru-RU" sz="1200" dirty="0"/>
              <a:t>6.3.3. Пожары класса </a:t>
            </a:r>
            <a:r>
              <a:rPr lang="en-US" sz="1200" dirty="0"/>
              <a:t>B </a:t>
            </a:r>
            <a:endParaRPr lang="ru-RU" sz="1200" dirty="0"/>
          </a:p>
          <a:p>
            <a:r>
              <a:rPr lang="ru-RU" sz="1200" dirty="0"/>
              <a:t>6.3.4. Пожары класса С </a:t>
            </a:r>
          </a:p>
          <a:p>
            <a:r>
              <a:rPr lang="ru-RU" sz="1200" dirty="0"/>
              <a:t>6.3.5. Пожары класса </a:t>
            </a:r>
            <a:r>
              <a:rPr lang="en-US" sz="1200" dirty="0"/>
              <a:t>D </a:t>
            </a:r>
            <a:endParaRPr lang="ru-RU" sz="1200" dirty="0"/>
          </a:p>
          <a:p>
            <a:r>
              <a:rPr lang="ru-RU" sz="1200" dirty="0"/>
              <a:t>6.4. Огнетушащие вещества </a:t>
            </a:r>
            <a:endParaRPr lang="ru-RU" sz="1200" dirty="0" smtClean="0"/>
          </a:p>
          <a:p>
            <a:r>
              <a:rPr lang="ru-RU" sz="1200" dirty="0" smtClean="0"/>
              <a:t>Контрольные </a:t>
            </a:r>
            <a:r>
              <a:rPr lang="ru-RU" sz="1200" dirty="0"/>
              <a:t>вопросы </a:t>
            </a:r>
          </a:p>
          <a:p>
            <a:endParaRPr lang="ru-RU" sz="1200" dirty="0"/>
          </a:p>
          <a:p>
            <a:r>
              <a:rPr lang="ru-RU" sz="1400" b="1" dirty="0"/>
              <a:t>ГЛАВА 7. </a:t>
            </a:r>
            <a:r>
              <a:rPr lang="ru-RU" sz="1200" dirty="0"/>
              <a:t>Противопожарная защита на судне </a:t>
            </a:r>
          </a:p>
          <a:p>
            <a:r>
              <a:rPr lang="ru-RU" sz="1200" dirty="0"/>
              <a:t>7.1. Виды противопожарной защиты </a:t>
            </a:r>
          </a:p>
          <a:p>
            <a:r>
              <a:rPr lang="ru-RU" sz="1200" dirty="0"/>
              <a:t>7.2. Системы обнаружения пожара </a:t>
            </a:r>
          </a:p>
          <a:p>
            <a:r>
              <a:rPr lang="ru-RU" sz="1200" dirty="0"/>
              <a:t>7.2.1. Автоматические системы обнаружения пожара </a:t>
            </a:r>
          </a:p>
          <a:p>
            <a:r>
              <a:rPr lang="ru-RU" sz="1200" dirty="0"/>
              <a:t>7.2.2. </a:t>
            </a:r>
            <a:r>
              <a:rPr lang="ru-RU" sz="1200" dirty="0" err="1"/>
              <a:t>Дымосигнальные</a:t>
            </a:r>
            <a:r>
              <a:rPr lang="ru-RU" sz="1200" dirty="0"/>
              <a:t> системы </a:t>
            </a:r>
          </a:p>
          <a:p>
            <a:r>
              <a:rPr lang="ru-RU" sz="1200" dirty="0"/>
              <a:t>7.2.3. Системы с ручными пожарными </a:t>
            </a:r>
            <a:r>
              <a:rPr lang="ru-RU" sz="1200" dirty="0" err="1"/>
              <a:t>извещателями</a:t>
            </a:r>
            <a:r>
              <a:rPr lang="ru-RU" sz="1200" dirty="0"/>
              <a:t> </a:t>
            </a:r>
          </a:p>
          <a:p>
            <a:r>
              <a:rPr lang="ru-RU" sz="1200" dirty="0"/>
              <a:t>7.2.4. Проверки систем обнаружения пожара </a:t>
            </a:r>
            <a:endParaRPr lang="ru-RU" sz="1200" dirty="0" smtClean="0"/>
          </a:p>
          <a:p>
            <a:r>
              <a:rPr lang="ru-RU" sz="1200" dirty="0" smtClean="0"/>
              <a:t>7.3</a:t>
            </a:r>
            <a:r>
              <a:rPr lang="ru-RU" sz="1200" dirty="0"/>
              <a:t>. Стационарные установки и системы пожаротушения </a:t>
            </a:r>
          </a:p>
          <a:p>
            <a:r>
              <a:rPr lang="ru-RU" sz="1200" dirty="0"/>
              <a:t>7.3.1. Общие сведения о системах пожаротушения </a:t>
            </a:r>
          </a:p>
          <a:p>
            <a:r>
              <a:rPr lang="ru-RU" sz="1200" dirty="0"/>
              <a:t>7.3.2. </a:t>
            </a:r>
            <a:r>
              <a:rPr lang="ru-RU" sz="1200" dirty="0" err="1"/>
              <a:t>Водопожарные</a:t>
            </a:r>
            <a:r>
              <a:rPr lang="ru-RU" sz="1200" dirty="0"/>
              <a:t> системы </a:t>
            </a:r>
          </a:p>
          <a:p>
            <a:r>
              <a:rPr lang="ru-RU" sz="1200" dirty="0"/>
              <a:t>7.3.3. </a:t>
            </a:r>
            <a:r>
              <a:rPr lang="ru-RU" sz="1200" dirty="0" err="1"/>
              <a:t>Спринклерные</a:t>
            </a:r>
            <a:r>
              <a:rPr lang="ru-RU" sz="1200" dirty="0"/>
              <a:t> системы </a:t>
            </a:r>
          </a:p>
          <a:p>
            <a:r>
              <a:rPr lang="ru-RU" sz="1200" dirty="0"/>
              <a:t>7.3.4. Системы </a:t>
            </a:r>
            <a:r>
              <a:rPr lang="ru-RU" sz="1200" dirty="0" err="1"/>
              <a:t>водораспыления</a:t>
            </a:r>
            <a:r>
              <a:rPr lang="ru-RU" sz="1200" dirty="0"/>
              <a:t> </a:t>
            </a:r>
          </a:p>
          <a:p>
            <a:r>
              <a:rPr lang="ru-RU" sz="1200" dirty="0"/>
              <a:t>7.3.5. Системы водяных завес </a:t>
            </a:r>
          </a:p>
          <a:p>
            <a:r>
              <a:rPr lang="ru-RU" sz="1200" dirty="0"/>
              <a:t>7.3.6. Системы водяного орошения </a:t>
            </a:r>
          </a:p>
          <a:p>
            <a:r>
              <a:rPr lang="ru-RU" sz="1200" dirty="0"/>
              <a:t>7.3.7. Системы пенотушения </a:t>
            </a:r>
          </a:p>
          <a:p>
            <a:r>
              <a:rPr lang="ru-RU" sz="1200" dirty="0"/>
              <a:t>7.3.8. Системы углекислотного пожаротушения </a:t>
            </a:r>
          </a:p>
          <a:p>
            <a:r>
              <a:rPr lang="ru-RU" sz="1200" dirty="0"/>
              <a:t>7.3.9. Системы инертных газов </a:t>
            </a:r>
          </a:p>
          <a:p>
            <a:r>
              <a:rPr lang="ru-RU" sz="1200" dirty="0"/>
              <a:t>7.3.10. Системы порошкового тушения </a:t>
            </a:r>
          </a:p>
          <a:p>
            <a:r>
              <a:rPr lang="ru-RU" sz="1200" dirty="0"/>
              <a:t>7.3.11. Системы аэрозольного тушения (АОТ) </a:t>
            </a:r>
          </a:p>
          <a:p>
            <a:r>
              <a:rPr lang="ru-RU" sz="1200" dirty="0"/>
              <a:t>7.4. Противопожарное снабжение </a:t>
            </a:r>
          </a:p>
          <a:p>
            <a:r>
              <a:rPr lang="ru-RU" sz="1200" dirty="0"/>
              <a:t>7.4.1. Переносные огнетушители </a:t>
            </a:r>
          </a:p>
          <a:p>
            <a:r>
              <a:rPr lang="ru-RU" sz="1200" dirty="0"/>
              <a:t>7.4.2. Снаряжение пожарного </a:t>
            </a:r>
            <a:endParaRPr lang="ru-RU" sz="1200" dirty="0" smtClean="0"/>
          </a:p>
          <a:p>
            <a:r>
              <a:rPr lang="ru-RU" sz="1200" dirty="0" smtClean="0"/>
              <a:t>Контрольные </a:t>
            </a:r>
            <a:r>
              <a:rPr lang="ru-RU" sz="1200" dirty="0"/>
              <a:t>вопросы </a:t>
            </a:r>
          </a:p>
          <a:p>
            <a:endParaRPr lang="ru-RU" sz="1200" dirty="0"/>
          </a:p>
          <a:p>
            <a:r>
              <a:rPr lang="ru-RU" sz="1400" b="1" dirty="0"/>
              <a:t>ГЛАВА 8. </a:t>
            </a:r>
            <a:r>
              <a:rPr lang="ru-RU" sz="1200" dirty="0"/>
              <a:t>Действия экипажа по тушению и предупреждению</a:t>
            </a:r>
          </a:p>
          <a:p>
            <a:r>
              <a:rPr lang="ru-RU" sz="1200" dirty="0"/>
              <a:t>пожара на судне </a:t>
            </a:r>
          </a:p>
          <a:p>
            <a:r>
              <a:rPr lang="ru-RU" sz="1200" dirty="0"/>
              <a:t>8.1. Организация действий аварийной партии и отдельных членов экипажа </a:t>
            </a:r>
          </a:p>
          <a:p>
            <a:r>
              <a:rPr lang="ru-RU" sz="1200" dirty="0"/>
              <a:t>8.2. Предупреждение пожаров на судах </a:t>
            </a:r>
            <a:endParaRPr lang="ru-RU" sz="1200" dirty="0" smtClean="0"/>
          </a:p>
          <a:p>
            <a:r>
              <a:rPr lang="ru-RU" sz="1200" dirty="0" smtClean="0"/>
              <a:t>Контрольные </a:t>
            </a:r>
            <a:r>
              <a:rPr lang="ru-RU" sz="1200" dirty="0"/>
              <a:t>вопросы </a:t>
            </a:r>
          </a:p>
          <a:p>
            <a:endParaRPr lang="ru-RU" sz="1200" dirty="0"/>
          </a:p>
          <a:p>
            <a:r>
              <a:rPr lang="ru-RU" sz="1400" b="1" dirty="0"/>
              <a:t>ГЛАВА 9. </a:t>
            </a:r>
            <a:r>
              <a:rPr lang="ru-RU" sz="1200" dirty="0"/>
              <a:t>Организация поиска и спасания на море </a:t>
            </a:r>
          </a:p>
          <a:p>
            <a:r>
              <a:rPr lang="ru-RU" sz="1200" dirty="0"/>
              <a:t>9.1. Международное сотрудничество при оказании помощи на море </a:t>
            </a:r>
          </a:p>
          <a:p>
            <a:r>
              <a:rPr lang="ru-RU" sz="1200" dirty="0"/>
              <a:t>9.2. Координаты поиска. Связь с судном, терпящим бедствие </a:t>
            </a:r>
          </a:p>
          <a:p>
            <a:r>
              <a:rPr lang="ru-RU" sz="1200" dirty="0"/>
              <a:t>9.3. Планирование поиска и определение района поиска </a:t>
            </a:r>
          </a:p>
          <a:p>
            <a:r>
              <a:rPr lang="ru-RU" sz="1200" dirty="0"/>
              <a:t>9.3.1. Исходная точка </a:t>
            </a:r>
          </a:p>
          <a:p>
            <a:r>
              <a:rPr lang="ru-RU" sz="1200" dirty="0"/>
              <a:t>9.3.2. Визуальный поиск </a:t>
            </a:r>
          </a:p>
          <a:p>
            <a:r>
              <a:rPr lang="ru-RU" sz="1200" dirty="0"/>
              <a:t>9.3.3. Определение района поиска </a:t>
            </a:r>
          </a:p>
          <a:p>
            <a:r>
              <a:rPr lang="ru-RU" sz="1200" dirty="0"/>
              <a:t>9.4. Схемы поиска </a:t>
            </a:r>
          </a:p>
          <a:p>
            <a:r>
              <a:rPr lang="ru-RU" sz="1200" dirty="0"/>
              <a:t>9.4.1. Поиск по расширяющимся квадратам</a:t>
            </a:r>
          </a:p>
          <a:p>
            <a:r>
              <a:rPr lang="ru-RU" sz="1200" dirty="0"/>
              <a:t>9.4.2. Поиск по секторам </a:t>
            </a:r>
          </a:p>
          <a:p>
            <a:r>
              <a:rPr lang="ru-RU" sz="1200" dirty="0"/>
              <a:t>9.4.3. Поиск параллельными </a:t>
            </a:r>
            <a:r>
              <a:rPr lang="ru-RU" sz="1200" dirty="0" err="1"/>
              <a:t>галсами</a:t>
            </a:r>
            <a:r>
              <a:rPr lang="ru-RU" sz="1200" dirty="0"/>
              <a:t> </a:t>
            </a:r>
          </a:p>
          <a:p>
            <a:r>
              <a:rPr lang="ru-RU" sz="1200" dirty="0"/>
              <a:t>9.4.4. Совместный поиск, выполняемый морскими воздушным судами</a:t>
            </a:r>
          </a:p>
          <a:p>
            <a:r>
              <a:rPr lang="ru-RU" sz="1200" dirty="0"/>
              <a:t>9.4.5. Радиолокационный поиск </a:t>
            </a:r>
            <a:endParaRPr lang="ru-RU" sz="1200" dirty="0" smtClean="0"/>
          </a:p>
          <a:p>
            <a:r>
              <a:rPr lang="ru-RU" sz="1200" dirty="0" smtClean="0"/>
              <a:t>Контрольные </a:t>
            </a:r>
            <a:r>
              <a:rPr lang="ru-RU" sz="1200" dirty="0"/>
              <a:t>вопросы </a:t>
            </a:r>
          </a:p>
          <a:p>
            <a:endParaRPr lang="ru-RU" sz="1200" dirty="0"/>
          </a:p>
          <a:p>
            <a:endParaRPr lang="ru-RU" sz="1200" dirty="0"/>
          </a:p>
        </p:txBody>
      </p:sp>
    </p:spTree>
    <p:extLst>
      <p:ext uri="{BB962C8B-B14F-4D97-AF65-F5344CB8AC3E}">
        <p14:creationId xmlns:p14="http://schemas.microsoft.com/office/powerpoint/2010/main" val="188456489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502865"/>
            <a:ext cx="6624736" cy="8194551"/>
          </a:xfrm>
          <a:prstGeom prst="rect">
            <a:avLst/>
          </a:prstGeom>
        </p:spPr>
        <p:txBody>
          <a:bodyPr wrap="square">
            <a:spAutoFit/>
          </a:bodyPr>
          <a:lstStyle/>
          <a:p>
            <a:pPr algn="just">
              <a:spcBef>
                <a:spcPts val="1200"/>
              </a:spcBef>
              <a:spcAft>
                <a:spcPts val="300"/>
              </a:spcAft>
              <a:tabLst>
                <a:tab pos="2514600" algn="l"/>
              </a:tabLst>
            </a:pPr>
            <a:r>
              <a:rPr lang="ru-RU" b="1" i="1" dirty="0" smtClean="0">
                <a:latin typeface="Times New Roman"/>
              </a:rPr>
              <a:t>7.2. </a:t>
            </a:r>
            <a:r>
              <a:rPr lang="ru-RU" b="1" i="1" dirty="0">
                <a:latin typeface="Times New Roman"/>
              </a:rPr>
              <a:t>Системы обнаружения пожара.</a:t>
            </a:r>
            <a:endParaRPr lang="ru-RU" b="1" dirty="0">
              <a:latin typeface="Times New Roman"/>
            </a:endParaRPr>
          </a:p>
          <a:p>
            <a:pPr algn="just">
              <a:spcAft>
                <a:spcPts val="0"/>
              </a:spcAft>
            </a:pPr>
            <a:r>
              <a:rPr lang="ru-RU" sz="1200" dirty="0">
                <a:latin typeface="Times New Roman"/>
                <a:ea typeface="Times New Roman"/>
              </a:rPr>
              <a:t> </a:t>
            </a:r>
          </a:p>
          <a:p>
            <a:pPr algn="just">
              <a:spcAft>
                <a:spcPts val="0"/>
              </a:spcAft>
            </a:pPr>
            <a:r>
              <a:rPr lang="ru-RU" sz="1200" dirty="0">
                <a:latin typeface="Times New Roman"/>
                <a:ea typeface="Times New Roman"/>
              </a:rPr>
              <a:t> </a:t>
            </a:r>
          </a:p>
          <a:p>
            <a:pPr algn="just">
              <a:spcAft>
                <a:spcPts val="600"/>
              </a:spcAft>
              <a:tabLst>
                <a:tab pos="2514600" algn="l"/>
              </a:tabLst>
            </a:pPr>
            <a:r>
              <a:rPr lang="ru-RU" sz="1400" dirty="0">
                <a:latin typeface="Times New Roman"/>
                <a:ea typeface="Times New Roman"/>
              </a:rPr>
              <a:t>Очень важно как можно раньше обнаружить пожар. Его необходимо локализовать, взять под контроль и потушить на раннем этапе, пока он не вышел из-под контроля и не создал угрозы судну и людям, находящимся на борту. Хорошо спроектированная, правильно установленная и обслуживаемая система обнаружения пожара обеспечивает оперативное оповещение о пожаре в районе, защищаемом </a:t>
            </a:r>
            <a:r>
              <a:rPr lang="ru-RU" sz="1400" dirty="0" err="1">
                <a:latin typeface="Times New Roman"/>
                <a:ea typeface="Times New Roman"/>
              </a:rPr>
              <a:t>извещателем</a:t>
            </a:r>
            <a:r>
              <a:rPr lang="ru-RU" sz="1400" dirty="0">
                <a:latin typeface="Times New Roman"/>
                <a:ea typeface="Times New Roman"/>
              </a:rPr>
              <a:t>, указывая при этом точное место его возникновения.</a:t>
            </a:r>
          </a:p>
          <a:p>
            <a:pPr indent="133350" algn="just">
              <a:spcAft>
                <a:spcPts val="600"/>
              </a:spcAft>
              <a:tabLst>
                <a:tab pos="2514600" algn="l"/>
              </a:tabLst>
            </a:pPr>
            <a:r>
              <a:rPr lang="ru-RU" sz="1400" dirty="0">
                <a:latin typeface="Times New Roman"/>
                <a:ea typeface="Times New Roman"/>
              </a:rPr>
              <a:t>Судовые системы обнаружения пожара должны быть устроены так, чтобы в случае пожара в рубку или в центральный пожарный пост, обычно находящийся на мостике, подавался световой и звуковой сигналы тревоги. Сигнал должен подаваться и в машинное отделение. Приемные устройства или станции, устанавливаемые на мостике и в станциях углекислотного тушения, сигнализируют о наличии пожара на борту и о месте его возникновения. В станции углекислотного тушения находятся механизмы управления противопожарной системой.</a:t>
            </a:r>
          </a:p>
          <a:p>
            <a:pPr indent="133350" algn="just">
              <a:spcAft>
                <a:spcPts val="600"/>
              </a:spcAft>
              <a:tabLst>
                <a:tab pos="2514600" algn="l"/>
              </a:tabLst>
            </a:pPr>
            <a:r>
              <a:rPr lang="ru-RU" sz="1400" dirty="0">
                <a:latin typeface="Times New Roman"/>
                <a:ea typeface="Times New Roman"/>
              </a:rPr>
              <a:t>Услышав сигнал пожарной тревоги, вахтенный штурман, после выяснения причины срабатывания сигнала тревоги, подает с мостика сигнал общесудовой тревоги. Все члены экипажа должны при этом сигнале занять свои места согласно расписанию по тревогам. В любом случае о возникновении пожара следует немедленно сообщить капитану и выяснить причину срабатывания сигнала тревоги. Если этот сигнал о действительно возникшем пожаре, необходимо принять меры для его локализации, контроля и тушения.</a:t>
            </a:r>
          </a:p>
          <a:p>
            <a:pPr algn="just">
              <a:spcAft>
                <a:spcPts val="600"/>
              </a:spcAft>
              <a:tabLst>
                <a:tab pos="2514600" algn="l"/>
              </a:tabLst>
            </a:pPr>
            <a:r>
              <a:rPr lang="ru-RU" sz="1400" dirty="0">
                <a:latin typeface="Times New Roman"/>
                <a:ea typeface="Times New Roman"/>
              </a:rPr>
              <a:t>Члены экипажа должны действовать под руководством капитана в соответствии с расписанием по тревогам. Если сигнал тревоги оказался ложным, надо установить причину его срабатывания и, если это возможно, устранить ее. Какова бы ни была причина срабатывания системы обнаружения пожара, ее следует проверить и после принятия необходимых мер вновь привести систему в рабочее состояние. Были случаи с тяжелыми последствиями, когда после срабатывания сигнала тревоги систему  вновь не приводили в состояние готовности к действию, в результате чего при возникновении пожара или при повторном возгорании сигнал тревоги не подавался.</a:t>
            </a:r>
          </a:p>
          <a:p>
            <a:pPr indent="133350" algn="just">
              <a:spcAft>
                <a:spcPts val="600"/>
              </a:spcAft>
              <a:tabLst>
                <a:tab pos="2514600" algn="l"/>
              </a:tabLst>
            </a:pPr>
            <a:r>
              <a:rPr lang="ru-RU" sz="1400" dirty="0">
                <a:latin typeface="Times New Roman"/>
                <a:ea typeface="Times New Roman"/>
              </a:rPr>
              <a:t>Для установки на судах одобрены следующие системы обнаружения пожара: автоматические системы обнаружения пожара, </a:t>
            </a:r>
            <a:r>
              <a:rPr lang="ru-RU" sz="1400" dirty="0" err="1">
                <a:latin typeface="Times New Roman"/>
                <a:ea typeface="Times New Roman"/>
              </a:rPr>
              <a:t>дымосигнальные</a:t>
            </a:r>
            <a:r>
              <a:rPr lang="ru-RU" sz="1400" dirty="0">
                <a:latin typeface="Times New Roman"/>
                <a:ea typeface="Times New Roman"/>
              </a:rPr>
              <a:t> системы, системы с ручными пожарными </a:t>
            </a:r>
            <a:r>
              <a:rPr lang="ru-RU" sz="1400" dirty="0" err="1">
                <a:latin typeface="Times New Roman"/>
                <a:ea typeface="Times New Roman"/>
              </a:rPr>
              <a:t>извещателями</a:t>
            </a:r>
            <a:r>
              <a:rPr lang="ru-RU" sz="1400" dirty="0">
                <a:latin typeface="Times New Roman"/>
                <a:ea typeface="Times New Roman"/>
              </a:rPr>
              <a:t>, дозорная служба и система вахтенных, сочетание упомянутых систем.</a:t>
            </a:r>
            <a:endParaRPr lang="ru-RU" sz="1400" dirty="0">
              <a:effectLst/>
              <a:latin typeface="Times New Roman"/>
              <a:ea typeface="Times New Roman"/>
            </a:endParaRPr>
          </a:p>
        </p:txBody>
      </p:sp>
    </p:spTree>
    <p:extLst>
      <p:ext uri="{BB962C8B-B14F-4D97-AF65-F5344CB8AC3E}">
        <p14:creationId xmlns:p14="http://schemas.microsoft.com/office/powerpoint/2010/main" val="223388607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5" y="128464"/>
            <a:ext cx="6624736" cy="10071988"/>
          </a:xfrm>
          <a:prstGeom prst="rect">
            <a:avLst/>
          </a:prstGeom>
        </p:spPr>
        <p:txBody>
          <a:bodyPr wrap="square">
            <a:spAutoFit/>
          </a:bodyPr>
          <a:lstStyle/>
          <a:p>
            <a:pPr>
              <a:spcBef>
                <a:spcPts val="1200"/>
              </a:spcBef>
              <a:spcAft>
                <a:spcPts val="300"/>
              </a:spcAft>
              <a:tabLst>
                <a:tab pos="2514600" algn="l"/>
              </a:tabLst>
            </a:pPr>
            <a:r>
              <a:rPr lang="ru-RU" sz="1600" b="1" dirty="0" smtClean="0">
                <a:latin typeface="Times New Roman"/>
              </a:rPr>
              <a:t>7.2.1 Автоматические </a:t>
            </a:r>
            <a:r>
              <a:rPr lang="ru-RU" sz="1600" b="1" dirty="0">
                <a:latin typeface="Times New Roman"/>
              </a:rPr>
              <a:t>системы обнаружения пожара</a:t>
            </a:r>
            <a:endParaRPr lang="ru-RU" sz="1600" b="1" i="1" dirty="0">
              <a:latin typeface="Times New Roman"/>
            </a:endParaRPr>
          </a:p>
          <a:p>
            <a:pPr>
              <a:spcAft>
                <a:spcPts val="0"/>
              </a:spcAft>
              <a:tabLst>
                <a:tab pos="2514600" algn="l"/>
              </a:tabLst>
            </a:pPr>
            <a:r>
              <a:rPr lang="ru-RU" sz="1000" dirty="0">
                <a:latin typeface="Times New Roman"/>
                <a:ea typeface="Times New Roman"/>
              </a:rPr>
              <a:t> </a:t>
            </a:r>
            <a:endParaRPr lang="ru-RU" sz="1200" dirty="0">
              <a:latin typeface="Times New Roman"/>
              <a:ea typeface="Times New Roman"/>
            </a:endParaRPr>
          </a:p>
          <a:p>
            <a:pPr indent="133350">
              <a:spcAft>
                <a:spcPts val="600"/>
              </a:spcAft>
              <a:tabLst>
                <a:tab pos="2514600" algn="l"/>
              </a:tabLst>
            </a:pPr>
            <a:r>
              <a:rPr lang="ru-RU" sz="1200" dirty="0">
                <a:latin typeface="Times New Roman"/>
                <a:ea typeface="Times New Roman"/>
              </a:rPr>
              <a:t>Данные системы включают основной и аварийный источники питания, приемное устройство, пожарные </a:t>
            </a:r>
            <a:r>
              <a:rPr lang="ru-RU" sz="1200" dirty="0" err="1">
                <a:latin typeface="Times New Roman"/>
                <a:ea typeface="Times New Roman"/>
              </a:rPr>
              <a:t>извещатели</a:t>
            </a:r>
            <a:r>
              <a:rPr lang="ru-RU" sz="1200" dirty="0">
                <a:latin typeface="Times New Roman"/>
                <a:ea typeface="Times New Roman"/>
              </a:rPr>
              <a:t>, звуковые и световые сигналы. </a:t>
            </a:r>
          </a:p>
          <a:p>
            <a:pPr indent="133350">
              <a:spcAft>
                <a:spcPts val="600"/>
              </a:spcAft>
              <a:tabLst>
                <a:tab pos="2514600" algn="l"/>
              </a:tabLst>
            </a:pPr>
            <a:r>
              <a:rPr lang="ru-RU" sz="1200" b="1" dirty="0">
                <a:latin typeface="Times New Roman"/>
                <a:ea typeface="Times New Roman"/>
              </a:rPr>
              <a:t>Источники питания</a:t>
            </a:r>
            <a:r>
              <a:rPr lang="ru-RU" sz="1200" dirty="0">
                <a:latin typeface="Times New Roman"/>
                <a:ea typeface="Times New Roman"/>
              </a:rPr>
              <a:t>. </a:t>
            </a:r>
          </a:p>
          <a:p>
            <a:pPr indent="133350">
              <a:spcAft>
                <a:spcPts val="600"/>
              </a:spcAft>
              <a:tabLst>
                <a:tab pos="2514600" algn="l"/>
              </a:tabLst>
            </a:pPr>
            <a:r>
              <a:rPr lang="ru-RU" sz="1200" b="1" dirty="0">
                <a:latin typeface="Times New Roman"/>
                <a:ea typeface="Times New Roman"/>
              </a:rPr>
              <a:t>Приемное устройство</a:t>
            </a:r>
            <a:r>
              <a:rPr lang="ru-RU" sz="1200" dirty="0">
                <a:latin typeface="Times New Roman"/>
                <a:ea typeface="Times New Roman"/>
              </a:rPr>
              <a:t>. </a:t>
            </a:r>
          </a:p>
          <a:p>
            <a:pPr indent="133350">
              <a:spcAft>
                <a:spcPts val="600"/>
              </a:spcAft>
              <a:tabLst>
                <a:tab pos="2514600" algn="l"/>
              </a:tabLst>
            </a:pPr>
            <a:r>
              <a:rPr lang="ru-RU" sz="1200" b="1" dirty="0">
                <a:latin typeface="Times New Roman"/>
                <a:ea typeface="Times New Roman"/>
              </a:rPr>
              <a:t>Пожарные </a:t>
            </a:r>
            <a:r>
              <a:rPr lang="ru-RU" sz="1200" b="1" dirty="0" err="1">
                <a:latin typeface="Times New Roman"/>
                <a:ea typeface="Times New Roman"/>
              </a:rPr>
              <a:t>извещатели</a:t>
            </a:r>
            <a:r>
              <a:rPr lang="ru-RU" sz="1200" b="1" dirty="0">
                <a:latin typeface="Times New Roman"/>
                <a:ea typeface="Times New Roman"/>
              </a:rPr>
              <a:t>.</a:t>
            </a:r>
            <a:r>
              <a:rPr lang="ru-RU" sz="1200" dirty="0">
                <a:latin typeface="Times New Roman"/>
                <a:ea typeface="Times New Roman"/>
              </a:rPr>
              <a:t> </a:t>
            </a:r>
          </a:p>
          <a:p>
            <a:pPr indent="133350">
              <a:spcAft>
                <a:spcPts val="600"/>
              </a:spcAft>
              <a:tabLst>
                <a:tab pos="2514600" algn="l"/>
              </a:tabLst>
            </a:pPr>
            <a:r>
              <a:rPr lang="ru-RU" sz="1200" b="1" i="1" dirty="0">
                <a:latin typeface="Times New Roman"/>
                <a:ea typeface="Times New Roman"/>
              </a:rPr>
              <a:t>Максимальные </a:t>
            </a:r>
            <a:r>
              <a:rPr lang="ru-RU" sz="1200" b="1" i="1" dirty="0" err="1">
                <a:latin typeface="Times New Roman"/>
                <a:ea typeface="Times New Roman"/>
              </a:rPr>
              <a:t>извещатели</a:t>
            </a:r>
            <a:r>
              <a:rPr lang="ru-RU" sz="1200" b="1" i="1" dirty="0">
                <a:latin typeface="Times New Roman"/>
                <a:ea typeface="Times New Roman"/>
              </a:rPr>
              <a:t>.</a:t>
            </a:r>
            <a:r>
              <a:rPr lang="ru-RU" sz="1200" b="1" dirty="0">
                <a:latin typeface="Times New Roman"/>
                <a:ea typeface="Times New Roman"/>
              </a:rPr>
              <a:t> </a:t>
            </a:r>
            <a:r>
              <a:rPr lang="ru-RU" sz="1200" dirty="0">
                <a:latin typeface="Times New Roman"/>
                <a:ea typeface="Times New Roman"/>
              </a:rPr>
              <a:t> </a:t>
            </a:r>
          </a:p>
          <a:p>
            <a:pPr indent="133350">
              <a:spcAft>
                <a:spcPts val="600"/>
              </a:spcAft>
              <a:tabLst>
                <a:tab pos="2514600" algn="l"/>
              </a:tabLst>
            </a:pPr>
            <a:r>
              <a:rPr lang="ru-RU" sz="1200" b="1" i="1" dirty="0" err="1">
                <a:latin typeface="Times New Roman"/>
                <a:ea typeface="Times New Roman"/>
              </a:rPr>
              <a:t>Извещатели</a:t>
            </a:r>
            <a:r>
              <a:rPr lang="ru-RU" sz="1200" b="1" i="1" dirty="0">
                <a:latin typeface="Times New Roman"/>
                <a:ea typeface="Times New Roman"/>
              </a:rPr>
              <a:t> с биметаллической пластиной.</a:t>
            </a:r>
            <a:r>
              <a:rPr lang="ru-RU" sz="1200" dirty="0">
                <a:latin typeface="Times New Roman"/>
                <a:ea typeface="Times New Roman"/>
              </a:rPr>
              <a:t> </a:t>
            </a:r>
          </a:p>
          <a:p>
            <a:pPr indent="133350">
              <a:spcAft>
                <a:spcPts val="600"/>
              </a:spcAft>
              <a:tabLst>
                <a:tab pos="2514600" algn="l"/>
              </a:tabLst>
            </a:pPr>
            <a:r>
              <a:rPr lang="ru-RU" sz="1200" b="1" i="1" dirty="0" err="1">
                <a:latin typeface="Times New Roman"/>
                <a:ea typeface="Times New Roman"/>
              </a:rPr>
              <a:t>Извещатель</a:t>
            </a:r>
            <a:r>
              <a:rPr lang="ru-RU" sz="1200" b="1" i="1" dirty="0">
                <a:latin typeface="Times New Roman"/>
                <a:ea typeface="Times New Roman"/>
              </a:rPr>
              <a:t> с биметаллическим диском мгновенного действия</a:t>
            </a:r>
            <a:r>
              <a:rPr lang="ru-RU" sz="1200" dirty="0">
                <a:latin typeface="Times New Roman"/>
                <a:ea typeface="Times New Roman"/>
              </a:rPr>
              <a:t> </a:t>
            </a:r>
          </a:p>
          <a:p>
            <a:pPr indent="133350">
              <a:spcAft>
                <a:spcPts val="600"/>
              </a:spcAft>
              <a:tabLst>
                <a:tab pos="2514600" algn="l"/>
              </a:tabLst>
            </a:pPr>
            <a:r>
              <a:rPr lang="ru-RU" sz="1200" b="1" i="1" dirty="0">
                <a:latin typeface="Times New Roman"/>
                <a:ea typeface="Times New Roman"/>
              </a:rPr>
              <a:t>Термостатический кабель</a:t>
            </a:r>
            <a:r>
              <a:rPr lang="ru-RU" sz="1200" dirty="0">
                <a:latin typeface="Times New Roman"/>
                <a:ea typeface="Times New Roman"/>
              </a:rPr>
              <a:t>. </a:t>
            </a:r>
          </a:p>
          <a:p>
            <a:pPr indent="133350">
              <a:spcAft>
                <a:spcPts val="600"/>
              </a:spcAft>
              <a:tabLst>
                <a:tab pos="2514600" algn="l"/>
              </a:tabLst>
            </a:pPr>
            <a:r>
              <a:rPr lang="ru-RU" sz="1200" b="1" i="1" dirty="0">
                <a:latin typeface="Times New Roman"/>
                <a:ea typeface="Times New Roman"/>
              </a:rPr>
              <a:t>Металлический кабель.</a:t>
            </a:r>
            <a:r>
              <a:rPr lang="ru-RU" sz="1200" dirty="0">
                <a:latin typeface="Times New Roman"/>
                <a:ea typeface="Times New Roman"/>
              </a:rPr>
              <a:t> </a:t>
            </a:r>
          </a:p>
          <a:p>
            <a:pPr indent="133350">
              <a:spcAft>
                <a:spcPts val="600"/>
              </a:spcAft>
              <a:tabLst>
                <a:tab pos="2514600" algn="l"/>
              </a:tabLst>
            </a:pPr>
            <a:r>
              <a:rPr lang="ru-RU" sz="1200" b="1" i="1" dirty="0" err="1">
                <a:latin typeface="Times New Roman"/>
                <a:ea typeface="Times New Roman"/>
              </a:rPr>
              <a:t>Извещатель</a:t>
            </a:r>
            <a:r>
              <a:rPr lang="ru-RU" sz="1200" b="1" i="1" dirty="0">
                <a:latin typeface="Times New Roman"/>
                <a:ea typeface="Times New Roman"/>
              </a:rPr>
              <a:t> с плавкой металлической вставкой.  </a:t>
            </a:r>
            <a:endParaRPr lang="ru-RU" sz="1200" dirty="0">
              <a:latin typeface="Times New Roman"/>
              <a:ea typeface="Times New Roman"/>
            </a:endParaRPr>
          </a:p>
          <a:p>
            <a:pPr indent="133350">
              <a:spcAft>
                <a:spcPts val="600"/>
              </a:spcAft>
              <a:tabLst>
                <a:tab pos="2514600" algn="l"/>
              </a:tabLst>
            </a:pPr>
            <a:r>
              <a:rPr lang="ru-RU" sz="1200" b="1" i="1" dirty="0" err="1">
                <a:latin typeface="Times New Roman"/>
                <a:ea typeface="Times New Roman"/>
              </a:rPr>
              <a:t>Извещатель</a:t>
            </a:r>
            <a:r>
              <a:rPr lang="ru-RU" sz="1200" b="1" i="1" dirty="0">
                <a:latin typeface="Times New Roman"/>
                <a:ea typeface="Times New Roman"/>
              </a:rPr>
              <a:t> с расширяющейся жидкостью</a:t>
            </a:r>
            <a:r>
              <a:rPr lang="ru-RU" sz="1200" dirty="0">
                <a:latin typeface="Times New Roman"/>
                <a:ea typeface="Times New Roman"/>
              </a:rPr>
              <a:t>. </a:t>
            </a:r>
          </a:p>
          <a:p>
            <a:pPr indent="133350">
              <a:spcAft>
                <a:spcPts val="600"/>
              </a:spcAft>
              <a:tabLst>
                <a:tab pos="2514600" algn="l"/>
              </a:tabLst>
            </a:pPr>
            <a:r>
              <a:rPr lang="ru-RU" sz="1200" b="1" i="1" dirty="0">
                <a:latin typeface="Times New Roman"/>
                <a:ea typeface="Times New Roman"/>
              </a:rPr>
              <a:t>Дифференциальные </a:t>
            </a:r>
            <a:r>
              <a:rPr lang="ru-RU" sz="1200" b="1" i="1" dirty="0" err="1">
                <a:latin typeface="Times New Roman"/>
                <a:ea typeface="Times New Roman"/>
              </a:rPr>
              <a:t>извещатели</a:t>
            </a:r>
            <a:r>
              <a:rPr lang="ru-RU" sz="1200" b="1" i="1" dirty="0">
                <a:latin typeface="Times New Roman"/>
                <a:ea typeface="Times New Roman"/>
              </a:rPr>
              <a:t>.</a:t>
            </a:r>
            <a:r>
              <a:rPr lang="ru-RU" sz="1200" dirty="0">
                <a:latin typeface="Times New Roman"/>
                <a:ea typeface="Times New Roman"/>
              </a:rPr>
              <a:t> </a:t>
            </a:r>
          </a:p>
          <a:p>
            <a:pPr indent="133350">
              <a:spcAft>
                <a:spcPts val="600"/>
              </a:spcAft>
              <a:tabLst>
                <a:tab pos="2514600" algn="l"/>
              </a:tabLst>
            </a:pPr>
            <a:r>
              <a:rPr lang="ru-RU" sz="1200" b="1" dirty="0">
                <a:latin typeface="Times New Roman"/>
                <a:ea typeface="Times New Roman"/>
              </a:rPr>
              <a:t>Световые и звуковые сигналы</a:t>
            </a:r>
            <a:r>
              <a:rPr lang="ru-RU" sz="1200" dirty="0">
                <a:latin typeface="Times New Roman"/>
                <a:ea typeface="Times New Roman"/>
              </a:rPr>
              <a:t>. </a:t>
            </a:r>
          </a:p>
          <a:p>
            <a:pPr indent="133350">
              <a:spcAft>
                <a:spcPts val="600"/>
              </a:spcAft>
              <a:tabLst>
                <a:tab pos="2514600" algn="l"/>
              </a:tabLst>
            </a:pPr>
            <a:r>
              <a:rPr lang="ru-RU" sz="1200" b="1" dirty="0">
                <a:latin typeface="Times New Roman"/>
                <a:ea typeface="Times New Roman"/>
              </a:rPr>
              <a:t>Автономные </a:t>
            </a:r>
            <a:r>
              <a:rPr lang="ru-RU" sz="1200" b="1" dirty="0" err="1">
                <a:latin typeface="Times New Roman"/>
                <a:ea typeface="Times New Roman"/>
              </a:rPr>
              <a:t>спринклерные</a:t>
            </a:r>
            <a:r>
              <a:rPr lang="ru-RU" sz="1200" b="1" dirty="0">
                <a:latin typeface="Times New Roman"/>
                <a:ea typeface="Times New Roman"/>
              </a:rPr>
              <a:t> системы</a:t>
            </a:r>
            <a:r>
              <a:rPr lang="ru-RU" sz="1200" b="1" dirty="0" smtClean="0">
                <a:latin typeface="Times New Roman"/>
                <a:ea typeface="Times New Roman"/>
              </a:rPr>
              <a:t>.</a:t>
            </a:r>
            <a:endParaRPr lang="en-US" sz="1200" b="1" dirty="0" smtClean="0">
              <a:latin typeface="Times New Roman"/>
              <a:ea typeface="Times New Roman"/>
            </a:endParaRPr>
          </a:p>
          <a:p>
            <a:pPr marL="179705" indent="133350" algn="just">
              <a:spcAft>
                <a:spcPts val="600"/>
              </a:spcAft>
              <a:tabLst>
                <a:tab pos="2514600" algn="l"/>
              </a:tabLst>
            </a:pPr>
            <a:endParaRPr lang="en-US" sz="1600" b="1" dirty="0" smtClean="0">
              <a:latin typeface="Times New Roman"/>
              <a:ea typeface="Times New Roman"/>
            </a:endParaRPr>
          </a:p>
          <a:p>
            <a:pPr marL="179705" indent="133350" algn="just">
              <a:spcAft>
                <a:spcPts val="600"/>
              </a:spcAft>
              <a:tabLst>
                <a:tab pos="2514600" algn="l"/>
              </a:tabLst>
            </a:pPr>
            <a:r>
              <a:rPr lang="ru-RU" sz="1600" b="1" dirty="0" smtClean="0">
                <a:latin typeface="Times New Roman"/>
                <a:ea typeface="Times New Roman"/>
              </a:rPr>
              <a:t>7.2.2. </a:t>
            </a:r>
            <a:r>
              <a:rPr lang="ru-RU" sz="1600" b="1" dirty="0" err="1">
                <a:latin typeface="Times New Roman"/>
                <a:ea typeface="Times New Roman"/>
              </a:rPr>
              <a:t>Дымосигнальные</a:t>
            </a:r>
            <a:r>
              <a:rPr lang="ru-RU" sz="1600" b="1" dirty="0">
                <a:latin typeface="Times New Roman"/>
                <a:ea typeface="Times New Roman"/>
              </a:rPr>
              <a:t> системы</a:t>
            </a:r>
            <a:r>
              <a:rPr lang="ru-RU" sz="1600" b="1" dirty="0" smtClean="0">
                <a:latin typeface="Times New Roman"/>
                <a:ea typeface="Times New Roman"/>
              </a:rPr>
              <a:t>.</a:t>
            </a:r>
            <a:endParaRPr lang="ru-RU" sz="1200" dirty="0">
              <a:latin typeface="Times New Roman"/>
              <a:ea typeface="Times New Roman"/>
            </a:endParaRPr>
          </a:p>
          <a:p>
            <a:pPr indent="133350" algn="just">
              <a:spcAft>
                <a:spcPts val="600"/>
              </a:spcAft>
              <a:tabLst>
                <a:tab pos="2514600" algn="l"/>
              </a:tabLst>
            </a:pPr>
            <a:r>
              <a:rPr lang="ru-RU" sz="1200" dirty="0" err="1">
                <a:latin typeface="Times New Roman"/>
                <a:ea typeface="Times New Roman"/>
              </a:rPr>
              <a:t>Дымосигнальная</a:t>
            </a:r>
            <a:r>
              <a:rPr lang="ru-RU" sz="1200" dirty="0">
                <a:latin typeface="Times New Roman"/>
                <a:ea typeface="Times New Roman"/>
              </a:rPr>
              <a:t> система является только системой обнаружения пожара. На судах </a:t>
            </a:r>
            <a:r>
              <a:rPr lang="ru-RU" sz="1200" dirty="0" err="1">
                <a:latin typeface="Times New Roman"/>
                <a:ea typeface="Times New Roman"/>
              </a:rPr>
              <a:t>дымосигнальные</a:t>
            </a:r>
            <a:r>
              <a:rPr lang="ru-RU" sz="1200" dirty="0">
                <a:latin typeface="Times New Roman"/>
                <a:ea typeface="Times New Roman"/>
              </a:rPr>
              <a:t> системы обычно включают устройство для постоянного отбора проб воздуха из защищенных помещений, устройство для проверки воздуха на загрязнение дымом с частицами всех цветов и размеров, а также световые (или световые и звуковые) средства для сигнализации о присутствии дыма.</a:t>
            </a:r>
          </a:p>
          <a:p>
            <a:pPr indent="133350" algn="just">
              <a:spcAft>
                <a:spcPts val="600"/>
              </a:spcAft>
              <a:tabLst>
                <a:tab pos="2514600" algn="l"/>
              </a:tabLst>
            </a:pPr>
            <a:r>
              <a:rPr lang="ru-RU" sz="1200" b="1" dirty="0">
                <a:latin typeface="Times New Roman"/>
                <a:ea typeface="Times New Roman"/>
              </a:rPr>
              <a:t>Устройство для отбора проб воздуха</a:t>
            </a:r>
            <a:r>
              <a:rPr lang="ru-RU" sz="1200" dirty="0">
                <a:latin typeface="Times New Roman"/>
                <a:ea typeface="Times New Roman"/>
              </a:rPr>
              <a:t>. </a:t>
            </a:r>
          </a:p>
          <a:p>
            <a:pPr indent="133350" algn="just">
              <a:spcAft>
                <a:spcPts val="600"/>
              </a:spcAft>
              <a:tabLst>
                <a:tab pos="2514600" algn="l"/>
              </a:tabLst>
            </a:pPr>
            <a:r>
              <a:rPr lang="ru-RU" sz="1200" b="1" dirty="0">
                <a:latin typeface="Times New Roman"/>
                <a:ea typeface="Times New Roman"/>
              </a:rPr>
              <a:t>Дымовые </a:t>
            </a:r>
            <a:r>
              <a:rPr lang="ru-RU" sz="1200" b="1" dirty="0" err="1">
                <a:latin typeface="Times New Roman"/>
                <a:ea typeface="Times New Roman"/>
              </a:rPr>
              <a:t>извещатели</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Фотоэлектрические дымовые </a:t>
            </a:r>
            <a:r>
              <a:rPr lang="ru-RU" sz="1200" b="1" i="1" dirty="0" err="1">
                <a:latin typeface="Times New Roman"/>
                <a:ea typeface="Times New Roman"/>
              </a:rPr>
              <a:t>извещатели</a:t>
            </a:r>
            <a:r>
              <a:rPr lang="ru-RU" sz="1200" b="1" i="1" dirty="0">
                <a:latin typeface="Times New Roman"/>
                <a:ea typeface="Times New Roman"/>
              </a:rPr>
              <a:t>.</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Ионизационные дымовые </a:t>
            </a:r>
            <a:r>
              <a:rPr lang="ru-RU" sz="1200" b="1" i="1" dirty="0" err="1">
                <a:latin typeface="Times New Roman"/>
                <a:ea typeface="Times New Roman"/>
              </a:rPr>
              <a:t>извещатели</a:t>
            </a:r>
            <a:r>
              <a:rPr lang="ru-RU" sz="1200" i="1" dirty="0">
                <a:latin typeface="Times New Roman"/>
                <a:ea typeface="Times New Roman"/>
              </a:rPr>
              <a:t>.</a:t>
            </a:r>
            <a:r>
              <a:rPr lang="ru-RU" sz="1200" dirty="0">
                <a:latin typeface="Times New Roman"/>
                <a:ea typeface="Times New Roman"/>
              </a:rPr>
              <a:t> </a:t>
            </a:r>
          </a:p>
          <a:p>
            <a:pPr indent="133350" algn="just">
              <a:spcAft>
                <a:spcPts val="600"/>
              </a:spcAft>
              <a:tabLst>
                <a:tab pos="2514600" algn="l"/>
              </a:tabLst>
            </a:pPr>
            <a:r>
              <a:rPr lang="ru-RU" sz="1200" b="1" i="1" dirty="0">
                <a:latin typeface="Times New Roman"/>
                <a:ea typeface="Times New Roman"/>
              </a:rPr>
              <a:t>Мост для измерения сопротивления</a:t>
            </a:r>
            <a:endParaRPr lang="ru-RU" sz="1200" dirty="0">
              <a:latin typeface="Times New Roman"/>
              <a:ea typeface="Times New Roman"/>
            </a:endParaRPr>
          </a:p>
          <a:p>
            <a:pPr indent="133350" algn="just">
              <a:spcAft>
                <a:spcPts val="600"/>
              </a:spcAft>
              <a:tabLst>
                <a:tab pos="2514600" algn="l"/>
              </a:tabLst>
            </a:pPr>
            <a:r>
              <a:rPr lang="ru-RU" sz="1200" b="1" dirty="0">
                <a:latin typeface="Times New Roman"/>
                <a:ea typeface="Times New Roman"/>
              </a:rPr>
              <a:t>Световые </a:t>
            </a:r>
            <a:r>
              <a:rPr lang="ru-RU" sz="1200" b="1" dirty="0" err="1">
                <a:latin typeface="Times New Roman"/>
                <a:ea typeface="Times New Roman"/>
              </a:rPr>
              <a:t>извещатели</a:t>
            </a:r>
            <a:r>
              <a:rPr lang="ru-RU" sz="1200" dirty="0">
                <a:latin typeface="Times New Roman"/>
                <a:ea typeface="Times New Roman"/>
              </a:rPr>
              <a:t>. Световые </a:t>
            </a:r>
            <a:r>
              <a:rPr lang="ru-RU" sz="1200" dirty="0" err="1">
                <a:latin typeface="Times New Roman"/>
                <a:ea typeface="Times New Roman"/>
              </a:rPr>
              <a:t>извещатели</a:t>
            </a:r>
            <a:r>
              <a:rPr lang="ru-RU" sz="1200" dirty="0">
                <a:latin typeface="Times New Roman"/>
                <a:ea typeface="Times New Roman"/>
              </a:rPr>
              <a:t> рассчитаны на срабатывание при превышении определенных значений характеристик пламени: интенсивности света, частоты мерцания и энергии излучения. Некоторые световые </a:t>
            </a:r>
            <a:r>
              <a:rPr lang="ru-RU" sz="1200" dirty="0" err="1">
                <a:latin typeface="Times New Roman"/>
                <a:ea typeface="Times New Roman"/>
              </a:rPr>
              <a:t>извещатели</a:t>
            </a:r>
            <a:r>
              <a:rPr lang="ru-RU" sz="1200" dirty="0">
                <a:latin typeface="Times New Roman"/>
                <a:ea typeface="Times New Roman"/>
              </a:rPr>
              <a:t> используются в береговых установках – складах, ангарах для самолетов. По целому ряду причин они не находят применения на судах. Во-первых, для срабатывания </a:t>
            </a:r>
            <a:r>
              <a:rPr lang="ru-RU" sz="1200" dirty="0" err="1">
                <a:latin typeface="Times New Roman"/>
                <a:ea typeface="Times New Roman"/>
              </a:rPr>
              <a:t>извещателя</a:t>
            </a:r>
            <a:r>
              <a:rPr lang="ru-RU" sz="1200" dirty="0">
                <a:latin typeface="Times New Roman"/>
                <a:ea typeface="Times New Roman"/>
              </a:rPr>
              <a:t> пламя должно находиться прямо перед ним. Если пламя находится в стороне или затемнено дымом, </a:t>
            </a:r>
            <a:r>
              <a:rPr lang="ru-RU" sz="1200" dirty="0" err="1">
                <a:latin typeface="Times New Roman"/>
                <a:ea typeface="Times New Roman"/>
              </a:rPr>
              <a:t>извещатель</a:t>
            </a:r>
            <a:r>
              <a:rPr lang="ru-RU" sz="1200" dirty="0">
                <a:latin typeface="Times New Roman"/>
                <a:ea typeface="Times New Roman"/>
              </a:rPr>
              <a:t> не сработает. Во-вторых, некоторые световые </a:t>
            </a:r>
            <a:r>
              <a:rPr lang="ru-RU" sz="1200" dirty="0" err="1">
                <a:latin typeface="Times New Roman"/>
                <a:ea typeface="Times New Roman"/>
              </a:rPr>
              <a:t>извещатели</a:t>
            </a:r>
            <a:r>
              <a:rPr lang="ru-RU" sz="1200" dirty="0">
                <a:latin typeface="Times New Roman"/>
                <a:ea typeface="Times New Roman"/>
              </a:rPr>
              <a:t> дают ложные срабатывания под воздействием энергии излучения не от пожара, а от другого источника. Они реагируют на отражения мерцающего света (например, света, отражающегося от воды) или на дугу при сварочных работах. В-третьих, некоторые световые </a:t>
            </a:r>
            <a:r>
              <a:rPr lang="ru-RU" sz="1200" dirty="0" err="1">
                <a:latin typeface="Times New Roman"/>
                <a:ea typeface="Times New Roman"/>
              </a:rPr>
              <a:t>извещатели</a:t>
            </a:r>
            <a:r>
              <a:rPr lang="ru-RU" sz="1200" dirty="0">
                <a:latin typeface="Times New Roman"/>
                <a:ea typeface="Times New Roman"/>
              </a:rPr>
              <a:t> реагируют на частоту мерцания пламени, а электрические лампочки на судах с сильной вибрацией могут настолько точно имитировать такое мерцание, что это вызовет ложное срабатывание светового </a:t>
            </a:r>
            <a:r>
              <a:rPr lang="ru-RU" sz="1200" dirty="0" err="1">
                <a:latin typeface="Times New Roman"/>
                <a:ea typeface="Times New Roman"/>
              </a:rPr>
              <a:t>извещателя</a:t>
            </a:r>
            <a:r>
              <a:rPr lang="ru-RU" sz="1200" dirty="0">
                <a:latin typeface="Times New Roman"/>
                <a:ea typeface="Times New Roman"/>
              </a:rPr>
              <a:t>.</a:t>
            </a:r>
          </a:p>
          <a:p>
            <a:pPr indent="133350">
              <a:spcAft>
                <a:spcPts val="600"/>
              </a:spcAft>
              <a:tabLst>
                <a:tab pos="2514600" algn="l"/>
              </a:tabLst>
            </a:pPr>
            <a:endParaRPr lang="ru-RU" sz="1200" dirty="0">
              <a:effectLst/>
              <a:latin typeface="Times New Roman"/>
              <a:ea typeface="Times New Roman"/>
            </a:endParaRPr>
          </a:p>
        </p:txBody>
      </p:sp>
    </p:spTree>
    <p:extLst>
      <p:ext uri="{BB962C8B-B14F-4D97-AF65-F5344CB8AC3E}">
        <p14:creationId xmlns:p14="http://schemas.microsoft.com/office/powerpoint/2010/main" val="321085974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416049"/>
            <a:ext cx="6480720" cy="8425383"/>
          </a:xfrm>
          <a:prstGeom prst="rect">
            <a:avLst/>
          </a:prstGeom>
        </p:spPr>
        <p:txBody>
          <a:bodyPr wrap="square">
            <a:spAutoFit/>
          </a:bodyPr>
          <a:lstStyle/>
          <a:p>
            <a:pPr algn="just">
              <a:spcBef>
                <a:spcPts val="1200"/>
              </a:spcBef>
              <a:spcAft>
                <a:spcPts val="300"/>
              </a:spcAft>
              <a:tabLst>
                <a:tab pos="2514600" algn="l"/>
              </a:tabLst>
            </a:pPr>
            <a:r>
              <a:rPr lang="en-US" sz="1600" b="1" dirty="0" smtClean="0">
                <a:latin typeface="Times New Roman" panose="02020603050405020304" pitchFamily="18" charset="0"/>
                <a:ea typeface="Times New Roman"/>
                <a:cs typeface="Times New Roman" panose="02020603050405020304" pitchFamily="18" charset="0"/>
              </a:rPr>
              <a:t>    </a:t>
            </a:r>
            <a:r>
              <a:rPr lang="ru-RU" sz="1600" b="1" dirty="0" smtClean="0">
                <a:latin typeface="Times New Roman" panose="02020603050405020304" pitchFamily="18" charset="0"/>
                <a:ea typeface="Times New Roman"/>
                <a:cs typeface="Times New Roman" panose="02020603050405020304" pitchFamily="18" charset="0"/>
              </a:rPr>
              <a:t>7.2.3.  Системы </a:t>
            </a:r>
            <a:r>
              <a:rPr lang="ru-RU" sz="1600" b="1" dirty="0">
                <a:latin typeface="Times New Roman" panose="02020603050405020304" pitchFamily="18" charset="0"/>
                <a:ea typeface="Times New Roman"/>
                <a:cs typeface="Times New Roman" panose="02020603050405020304" pitchFamily="18" charset="0"/>
              </a:rPr>
              <a:t>с ручными пожарными </a:t>
            </a:r>
            <a:r>
              <a:rPr lang="ru-RU" sz="1600" b="1" dirty="0" err="1">
                <a:latin typeface="Times New Roman" panose="02020603050405020304" pitchFamily="18" charset="0"/>
                <a:ea typeface="Times New Roman"/>
                <a:cs typeface="Times New Roman" panose="02020603050405020304" pitchFamily="18" charset="0"/>
              </a:rPr>
              <a:t>извещателями</a:t>
            </a:r>
            <a:r>
              <a:rPr lang="ru-RU" sz="1600" b="1" dirty="0">
                <a:latin typeface="Times New Roman" panose="02020603050405020304" pitchFamily="18" charset="0"/>
                <a:ea typeface="Times New Roman"/>
                <a:cs typeface="Times New Roman" panose="02020603050405020304" pitchFamily="18" charset="0"/>
              </a:rPr>
              <a:t>.</a:t>
            </a:r>
            <a:endParaRPr lang="ru-RU" sz="1600" dirty="0">
              <a:latin typeface="Times New Roman" panose="02020603050405020304" pitchFamily="18" charset="0"/>
              <a:ea typeface="Times New Roman"/>
              <a:cs typeface="Times New Roman" panose="02020603050405020304" pitchFamily="18" charset="0"/>
            </a:endParaRPr>
          </a:p>
          <a:p>
            <a:pPr algn="just">
              <a:spcAft>
                <a:spcPts val="0"/>
              </a:spcAft>
            </a:pPr>
            <a:r>
              <a:rPr lang="ru-RU" sz="1200" dirty="0">
                <a:latin typeface="Times New Roman"/>
                <a:ea typeface="Times New Roman"/>
              </a:rPr>
              <a:t> </a:t>
            </a:r>
          </a:p>
          <a:p>
            <a:pPr indent="133350" algn="just">
              <a:spcAft>
                <a:spcPts val="600"/>
              </a:spcAft>
              <a:tabLst>
                <a:tab pos="2514600" algn="l"/>
              </a:tabLst>
            </a:pPr>
            <a:r>
              <a:rPr lang="ru-RU" sz="1200" dirty="0">
                <a:latin typeface="Times New Roman"/>
                <a:ea typeface="Times New Roman"/>
              </a:rPr>
              <a:t>Системы с ручными пожарными </a:t>
            </a:r>
            <a:r>
              <a:rPr lang="ru-RU" sz="1200" dirty="0" err="1">
                <a:latin typeface="Times New Roman"/>
                <a:ea typeface="Times New Roman"/>
              </a:rPr>
              <a:t>извещателями</a:t>
            </a:r>
            <a:r>
              <a:rPr lang="ru-RU" sz="1200" dirty="0">
                <a:latin typeface="Times New Roman"/>
                <a:ea typeface="Times New Roman"/>
              </a:rPr>
              <a:t> включают обычный и аварийный источники питания, приемное устройство и коробки для установки </a:t>
            </a:r>
            <a:r>
              <a:rPr lang="ru-RU" sz="1200" dirty="0" err="1">
                <a:latin typeface="Times New Roman"/>
                <a:ea typeface="Times New Roman"/>
              </a:rPr>
              <a:t>извещателей</a:t>
            </a:r>
            <a:r>
              <a:rPr lang="ru-RU" sz="1200" dirty="0">
                <a:latin typeface="Times New Roman"/>
                <a:ea typeface="Times New Roman"/>
              </a:rPr>
              <a:t>. Приемное устройство аналогично приемному устройству автоматической системы. Оно должно содержать средства для приема сигналов тревоги и преобразования их в звуковые сигналы тревоги. Кроме того, в нем должна быть предусмотрена возможность регистрации сигналов о неисправностях. И так же, как в автоматических системах, в машинных отделениях должны предусматриваться прерывистые звонки.</a:t>
            </a:r>
          </a:p>
          <a:p>
            <a:pPr indent="133350" algn="just">
              <a:spcAft>
                <a:spcPts val="600"/>
              </a:spcAft>
              <a:tabLst>
                <a:tab pos="2514600" algn="l"/>
              </a:tabLst>
            </a:pPr>
            <a:r>
              <a:rPr lang="ru-RU" sz="1200" b="1" dirty="0">
                <a:latin typeface="Times New Roman"/>
                <a:ea typeface="Times New Roman"/>
              </a:rPr>
              <a:t>Комбинированные ручные и автоматические системы</a:t>
            </a:r>
            <a:r>
              <a:rPr lang="ru-RU" sz="1200" dirty="0">
                <a:latin typeface="Times New Roman"/>
                <a:ea typeface="Times New Roman"/>
              </a:rPr>
              <a:t>. Как правило, ручные системы сочетаются с автоматическими системами обнаружения пожара. При выходе из строя автоматической системы член экипажа, обнаруживший пожар, может быстро поднять сигнал тревоги через ручную систему. Кроме того, ручная система имеет большое значение даже в том случае, когда автоматическая система работает нормально. Если сигнал от ручного </a:t>
            </a:r>
            <a:r>
              <a:rPr lang="ru-RU" sz="1200" dirty="0" err="1">
                <a:latin typeface="Times New Roman"/>
                <a:ea typeface="Times New Roman"/>
              </a:rPr>
              <a:t>извещателя</a:t>
            </a:r>
            <a:r>
              <a:rPr lang="ru-RU" sz="1200" dirty="0">
                <a:latin typeface="Times New Roman"/>
                <a:ea typeface="Times New Roman"/>
              </a:rPr>
              <a:t> принят вскоре после получения сигнала автоматической системы, вахтенный штурман может быть твердо уверен в том, что действительно возник пожар, а не произошло ложное срабатывание.</a:t>
            </a:r>
          </a:p>
          <a:p>
            <a:pPr indent="133350" algn="just">
              <a:spcAft>
                <a:spcPts val="600"/>
              </a:spcAft>
              <a:tabLst>
                <a:tab pos="2514600" algn="l"/>
              </a:tabLst>
            </a:pPr>
            <a:r>
              <a:rPr lang="ru-RU" sz="1200" dirty="0">
                <a:latin typeface="Times New Roman"/>
                <a:ea typeface="Times New Roman"/>
              </a:rPr>
              <a:t>В автоматических системах пожаротушения предусмотрена возможность ручного пуска. Автоматические  системы пожаротушения при ручном пуске срабатывают так же, как и при автоматическом. Единственным исключением является автоматическая </a:t>
            </a:r>
            <a:r>
              <a:rPr lang="ru-RU" sz="1200" dirty="0" err="1">
                <a:latin typeface="Times New Roman"/>
                <a:ea typeface="Times New Roman"/>
              </a:rPr>
              <a:t>спринклерная</a:t>
            </a:r>
            <a:r>
              <a:rPr lang="ru-RU" sz="1200" dirty="0">
                <a:latin typeface="Times New Roman"/>
                <a:ea typeface="Times New Roman"/>
              </a:rPr>
              <a:t> система, которая не может сработать до тех пор, пока теплота пожара не вызовет срабатывания спринклера. После вскрытия спринклера вода выходит из него и срабатывает сигнал тревоги.</a:t>
            </a:r>
          </a:p>
          <a:p>
            <a:pPr indent="133350" algn="just">
              <a:spcAft>
                <a:spcPts val="600"/>
              </a:spcAft>
              <a:tabLst>
                <a:tab pos="2514600" algn="l"/>
              </a:tabLst>
            </a:pPr>
            <a:r>
              <a:rPr lang="ru-RU" sz="1200" dirty="0">
                <a:latin typeface="Times New Roman"/>
                <a:ea typeface="Times New Roman"/>
              </a:rPr>
              <a:t>Ручные </a:t>
            </a:r>
            <a:r>
              <a:rPr lang="ru-RU" sz="1200" dirty="0" err="1">
                <a:latin typeface="Times New Roman"/>
                <a:ea typeface="Times New Roman"/>
              </a:rPr>
              <a:t>извещатели</a:t>
            </a:r>
            <a:r>
              <a:rPr lang="ru-RU" sz="1200" dirty="0">
                <a:latin typeface="Times New Roman"/>
                <a:ea typeface="Times New Roman"/>
              </a:rPr>
              <a:t> могут подсоединяться к кабельным трассам автоматических систем обнаружения пожара как их составная часть. Может использоваться и отдельное подключение ручных </a:t>
            </a:r>
            <a:r>
              <a:rPr lang="ru-RU" sz="1200" dirty="0" err="1">
                <a:latin typeface="Times New Roman"/>
                <a:ea typeface="Times New Roman"/>
              </a:rPr>
              <a:t>извещателей</a:t>
            </a:r>
            <a:r>
              <a:rPr lang="ru-RU" sz="1200" dirty="0">
                <a:latin typeface="Times New Roman"/>
                <a:ea typeface="Times New Roman"/>
              </a:rPr>
              <a:t>.</a:t>
            </a:r>
          </a:p>
          <a:p>
            <a:pPr indent="133350" algn="just">
              <a:spcAft>
                <a:spcPts val="600"/>
              </a:spcAft>
              <a:tabLst>
                <a:tab pos="2514600" algn="l"/>
              </a:tabLst>
            </a:pPr>
            <a:r>
              <a:rPr lang="ru-RU" sz="1200" b="1" dirty="0">
                <a:latin typeface="Times New Roman"/>
                <a:ea typeface="Times New Roman"/>
              </a:rPr>
              <a:t>Ручные пожарные </a:t>
            </a:r>
            <a:r>
              <a:rPr lang="ru-RU" sz="1200" b="1" dirty="0" err="1">
                <a:latin typeface="Times New Roman"/>
                <a:ea typeface="Times New Roman"/>
              </a:rPr>
              <a:t>извещатели</a:t>
            </a:r>
            <a:r>
              <a:rPr lang="ru-RU" sz="1200" b="1" dirty="0">
                <a:latin typeface="Times New Roman"/>
                <a:ea typeface="Times New Roman"/>
              </a:rPr>
              <a:t>.</a:t>
            </a:r>
            <a:r>
              <a:rPr lang="ru-RU" sz="1200" dirty="0">
                <a:latin typeface="Times New Roman"/>
                <a:ea typeface="Times New Roman"/>
              </a:rPr>
              <a:t> В каждой пожарной зоне на судне должен быть предусмотрен, по крайней мере, один ручной пожарный </a:t>
            </a:r>
            <a:r>
              <a:rPr lang="ru-RU" sz="1200" dirty="0" err="1">
                <a:latin typeface="Times New Roman"/>
                <a:ea typeface="Times New Roman"/>
              </a:rPr>
              <a:t>извещатель</a:t>
            </a:r>
            <a:r>
              <a:rPr lang="ru-RU" sz="1200" dirty="0">
                <a:latin typeface="Times New Roman"/>
                <a:ea typeface="Times New Roman"/>
              </a:rPr>
              <a:t>. На схемах в рулевой рубке и центральном пожарном посту рядом с сигнальной панелью должны быть указаны места установки ручных </a:t>
            </a:r>
            <a:r>
              <a:rPr lang="ru-RU" sz="1200" dirty="0" err="1">
                <a:latin typeface="Times New Roman"/>
                <a:ea typeface="Times New Roman"/>
              </a:rPr>
              <a:t>извещателей</a:t>
            </a:r>
            <a:r>
              <a:rPr lang="ru-RU" sz="1200" dirty="0">
                <a:latin typeface="Times New Roman"/>
                <a:ea typeface="Times New Roman"/>
              </a:rPr>
              <a:t> в пожарных зонах.</a:t>
            </a:r>
          </a:p>
          <a:p>
            <a:pPr indent="133350" algn="just">
              <a:spcAft>
                <a:spcPts val="600"/>
              </a:spcAft>
              <a:tabLst>
                <a:tab pos="2514600" algn="l"/>
              </a:tabLst>
            </a:pPr>
            <a:r>
              <a:rPr lang="ru-RU" sz="1200" dirty="0">
                <a:latin typeface="Times New Roman"/>
                <a:ea typeface="Times New Roman"/>
              </a:rPr>
              <a:t>Ручные </a:t>
            </a:r>
            <a:r>
              <a:rPr lang="ru-RU" sz="1200" dirty="0" err="1">
                <a:latin typeface="Times New Roman"/>
                <a:ea typeface="Times New Roman"/>
              </a:rPr>
              <a:t>извещатели</a:t>
            </a:r>
            <a:r>
              <a:rPr lang="ru-RU" sz="1200" dirty="0">
                <a:latin typeface="Times New Roman"/>
                <a:ea typeface="Times New Roman"/>
              </a:rPr>
              <a:t> обычно размещают в коридорах, </a:t>
            </a:r>
            <a:r>
              <a:rPr lang="ru-RU" sz="1200" dirty="0" err="1">
                <a:latin typeface="Times New Roman"/>
                <a:ea typeface="Times New Roman"/>
              </a:rPr>
              <a:t>выгородках</a:t>
            </a:r>
            <a:r>
              <a:rPr lang="ru-RU" sz="1200" dirty="0">
                <a:latin typeface="Times New Roman"/>
                <a:ea typeface="Times New Roman"/>
              </a:rPr>
              <a:t> трапов, общественных помещениях и других аналогичных районах. Они должны быть легкодоступны и хорошо видимы в случае необходимости. Ручные </a:t>
            </a:r>
            <a:r>
              <a:rPr lang="ru-RU" sz="1200" dirty="0" err="1">
                <a:latin typeface="Times New Roman"/>
                <a:ea typeface="Times New Roman"/>
              </a:rPr>
              <a:t>извещатели</a:t>
            </a:r>
            <a:r>
              <a:rPr lang="ru-RU" sz="1200" dirty="0">
                <a:latin typeface="Times New Roman"/>
                <a:ea typeface="Times New Roman"/>
              </a:rPr>
              <a:t> должны быть расположены так, чтобы любой человек на пути эвакуации из зоны пожара встретил, по крайней мере, один ручной </a:t>
            </a:r>
            <a:r>
              <a:rPr lang="ru-RU" sz="1200" dirty="0" err="1">
                <a:latin typeface="Times New Roman"/>
                <a:ea typeface="Times New Roman"/>
              </a:rPr>
              <a:t>извещатель</a:t>
            </a:r>
            <a:r>
              <a:rPr lang="ru-RU" sz="1200" dirty="0">
                <a:latin typeface="Times New Roman"/>
                <a:ea typeface="Times New Roman"/>
              </a:rPr>
              <a:t>.</a:t>
            </a:r>
          </a:p>
          <a:p>
            <a:pPr indent="133350" algn="just">
              <a:spcAft>
                <a:spcPts val="600"/>
              </a:spcAft>
              <a:tabLst>
                <a:tab pos="2514600" algn="l"/>
              </a:tabLst>
            </a:pPr>
            <a:r>
              <a:rPr lang="ru-RU" sz="1200" dirty="0">
                <a:latin typeface="Times New Roman"/>
                <a:ea typeface="Times New Roman"/>
              </a:rPr>
              <a:t>На всех ручных </a:t>
            </a:r>
            <a:r>
              <a:rPr lang="ru-RU" sz="1200" dirty="0" err="1">
                <a:latin typeface="Times New Roman"/>
                <a:ea typeface="Times New Roman"/>
              </a:rPr>
              <a:t>извещателях</a:t>
            </a:r>
            <a:r>
              <a:rPr lang="ru-RU" sz="1200" dirty="0">
                <a:latin typeface="Times New Roman"/>
                <a:ea typeface="Times New Roman"/>
              </a:rPr>
              <a:t> должна быть четкая надпись: «При пожаре разбить стекло». Каждый ручной </a:t>
            </a:r>
            <a:r>
              <a:rPr lang="ru-RU" sz="1200" dirty="0" err="1">
                <a:latin typeface="Times New Roman"/>
                <a:ea typeface="Times New Roman"/>
              </a:rPr>
              <a:t>извещатель</a:t>
            </a:r>
            <a:r>
              <a:rPr lang="ru-RU" sz="1200" dirty="0">
                <a:latin typeface="Times New Roman"/>
                <a:ea typeface="Times New Roman"/>
              </a:rPr>
              <a:t> должен иметь номер, соответствующий номеру пожарной зоны, в которой он расположен. </a:t>
            </a:r>
            <a:r>
              <a:rPr lang="ru-RU" sz="1200" dirty="0" err="1">
                <a:latin typeface="Times New Roman"/>
                <a:ea typeface="Times New Roman"/>
              </a:rPr>
              <a:t>Извещатель</a:t>
            </a:r>
            <a:r>
              <a:rPr lang="ru-RU" sz="1200" dirty="0">
                <a:latin typeface="Times New Roman"/>
                <a:ea typeface="Times New Roman"/>
              </a:rPr>
              <a:t> должен быть красного цвета с инструкцией по использованию, напечатанной буквами контрастного цвета.</a:t>
            </a:r>
          </a:p>
          <a:p>
            <a:pPr indent="133350" algn="just">
              <a:spcAft>
                <a:spcPts val="600"/>
              </a:spcAft>
              <a:tabLst>
                <a:tab pos="2514600" algn="l"/>
              </a:tabLst>
            </a:pPr>
            <a:r>
              <a:rPr lang="ru-RU" sz="1200" dirty="0">
                <a:latin typeface="Times New Roman"/>
                <a:ea typeface="Times New Roman"/>
              </a:rPr>
              <a:t>Современные </a:t>
            </a:r>
            <a:r>
              <a:rPr lang="ru-RU" sz="1200" dirty="0" err="1">
                <a:latin typeface="Times New Roman"/>
                <a:ea typeface="Times New Roman"/>
              </a:rPr>
              <a:t>извещатели</a:t>
            </a:r>
            <a:r>
              <a:rPr lang="ru-RU" sz="1200" dirty="0">
                <a:latin typeface="Times New Roman"/>
                <a:ea typeface="Times New Roman"/>
              </a:rPr>
              <a:t> снабжены рабочими рукоятками. Если рукоятку потянуть, стекло разобьется, и механизм </a:t>
            </a:r>
            <a:r>
              <a:rPr lang="ru-RU" sz="1200" dirty="0" err="1">
                <a:latin typeface="Times New Roman"/>
                <a:ea typeface="Times New Roman"/>
              </a:rPr>
              <a:t>извещателя</a:t>
            </a:r>
            <a:r>
              <a:rPr lang="ru-RU" sz="1200" dirty="0">
                <a:latin typeface="Times New Roman"/>
                <a:ea typeface="Times New Roman"/>
              </a:rPr>
              <a:t> передаст сигнал тревоги. Старые конструкции не имеют рукояток, вместо них предусмотрен закрепленный на цепи небольшой молоточек для разбивания стекла. Когда стекло разбито, нажимают кнопку и подают звуковой сигнал тревоги.</a:t>
            </a:r>
            <a:endParaRPr lang="ru-RU" sz="1200" dirty="0">
              <a:effectLst/>
              <a:latin typeface="Times New Roman"/>
              <a:ea typeface="Times New Roman"/>
            </a:endParaRPr>
          </a:p>
        </p:txBody>
      </p:sp>
    </p:spTree>
    <p:extLst>
      <p:ext uri="{BB962C8B-B14F-4D97-AF65-F5344CB8AC3E}">
        <p14:creationId xmlns:p14="http://schemas.microsoft.com/office/powerpoint/2010/main" val="420156699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362917"/>
            <a:ext cx="6480720" cy="5886227"/>
          </a:xfrm>
          <a:prstGeom prst="rect">
            <a:avLst/>
          </a:prstGeom>
        </p:spPr>
        <p:txBody>
          <a:bodyPr wrap="square">
            <a:spAutoFit/>
          </a:bodyPr>
          <a:lstStyle/>
          <a:p>
            <a:pPr algn="just">
              <a:spcBef>
                <a:spcPts val="1200"/>
              </a:spcBef>
              <a:spcAft>
                <a:spcPts val="300"/>
              </a:spcAft>
              <a:tabLst>
                <a:tab pos="2514600" algn="l"/>
              </a:tabLst>
            </a:pPr>
            <a:r>
              <a:rPr lang="ru-RU" sz="1600" b="1" dirty="0" smtClean="0">
                <a:latin typeface="Times New Roman" panose="02020603050405020304" pitchFamily="18" charset="0"/>
                <a:ea typeface="Times New Roman"/>
                <a:cs typeface="Times New Roman" panose="02020603050405020304" pitchFamily="18" charset="0"/>
              </a:rPr>
              <a:t>7.2.4. </a:t>
            </a:r>
            <a:r>
              <a:rPr lang="ru-RU" sz="1600" b="1" dirty="0">
                <a:latin typeface="Times New Roman" panose="02020603050405020304" pitchFamily="18" charset="0"/>
                <a:ea typeface="Times New Roman"/>
                <a:cs typeface="Times New Roman" panose="02020603050405020304" pitchFamily="18" charset="0"/>
              </a:rPr>
              <a:t>Проверки систем обнаружения пожара</a:t>
            </a:r>
            <a:endParaRPr lang="ru-RU" sz="1600" dirty="0">
              <a:latin typeface="Times New Roman" panose="02020603050405020304" pitchFamily="18" charset="0"/>
              <a:ea typeface="Times New Roman"/>
              <a:cs typeface="Times New Roman" panose="02020603050405020304" pitchFamily="18" charset="0"/>
            </a:endParaRPr>
          </a:p>
          <a:p>
            <a:pPr algn="just">
              <a:spcAft>
                <a:spcPts val="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При каждом ежегодном освидетельствовании должны быть проверены все системы обнаружения и тушения пожара, трубопроводы, клапаны, органы управления и сигналы тревоги для того, чтобы убедиться в их исправном состоянии. </a:t>
            </a:r>
            <a:r>
              <a:rPr lang="ru-RU" sz="1400" dirty="0" err="1">
                <a:latin typeface="Times New Roman"/>
                <a:ea typeface="Times New Roman"/>
              </a:rPr>
              <a:t>Дымосигнальные</a:t>
            </a:r>
            <a:r>
              <a:rPr lang="ru-RU" sz="1400" dirty="0">
                <a:latin typeface="Times New Roman"/>
                <a:ea typeface="Times New Roman"/>
              </a:rPr>
              <a:t> системы проверяются посредством введения дыма в </a:t>
            </a:r>
            <a:r>
              <a:rPr lang="ru-RU" sz="1400" dirty="0" err="1">
                <a:latin typeface="Times New Roman"/>
                <a:ea typeface="Times New Roman"/>
              </a:rPr>
              <a:t>дымосборники</a:t>
            </a:r>
            <a:r>
              <a:rPr lang="ru-RU" sz="1400" dirty="0">
                <a:latin typeface="Times New Roman"/>
                <a:ea typeface="Times New Roman"/>
              </a:rPr>
              <a:t>. Системы обнаружения пожара и ручной пожарной сигнализации проверяются с помощью контрольных станций или приведением в действие </a:t>
            </a:r>
            <a:r>
              <a:rPr lang="ru-RU" sz="1400" dirty="0" err="1">
                <a:latin typeface="Times New Roman"/>
                <a:ea typeface="Times New Roman"/>
              </a:rPr>
              <a:t>извещателей</a:t>
            </a:r>
            <a:r>
              <a:rPr lang="ru-RU" sz="1400" dirty="0">
                <a:latin typeface="Times New Roman"/>
                <a:ea typeface="Times New Roman"/>
              </a:rPr>
              <a:t>. </a:t>
            </a:r>
            <a:r>
              <a:rPr lang="ru-RU" sz="1400" dirty="0" err="1">
                <a:latin typeface="Times New Roman"/>
                <a:ea typeface="Times New Roman"/>
              </a:rPr>
              <a:t>Спринклерные</a:t>
            </a:r>
            <a:r>
              <a:rPr lang="ru-RU" sz="1400" dirty="0">
                <a:latin typeface="Times New Roman"/>
                <a:ea typeface="Times New Roman"/>
              </a:rPr>
              <a:t> системы проверяются с помощью контрольных станций или вскрытием спринклеров.</a:t>
            </a:r>
          </a:p>
          <a:p>
            <a:pPr indent="133350" algn="just">
              <a:spcAft>
                <a:spcPts val="600"/>
              </a:spcAft>
              <a:tabLst>
                <a:tab pos="2514600" algn="l"/>
              </a:tabLst>
            </a:pPr>
            <a:r>
              <a:rPr lang="ru-RU" sz="1400" dirty="0">
                <a:latin typeface="Times New Roman"/>
                <a:ea typeface="Times New Roman"/>
              </a:rPr>
              <a:t>Кроме ежегодных или двухгодичных проверок, необходимых для выдачи свидетельства о проверке, надо проводить регулярные проверки системы обнаружения пожара. Капитан должен следить за тем, чтобы система обнаружения пожара проверялась не реже чем один раз в три месяца. Приемные отверстия дыма в трюмах следует проверять с точки зрения возможного появления коррозии, попадания краски, пыли и других инородных частиц. Проверка должна проводиться для всех трюмов, при этом необходимо убедиться в исправном рабочем состоянии системы; в противном случае ее необходимо привести в рабочее состояние. Тепловые </a:t>
            </a:r>
            <a:r>
              <a:rPr lang="ru-RU" sz="1400" dirty="0" err="1">
                <a:latin typeface="Times New Roman"/>
                <a:ea typeface="Times New Roman"/>
              </a:rPr>
              <a:t>извещатели</a:t>
            </a:r>
            <a:r>
              <a:rPr lang="ru-RU" sz="1400" dirty="0">
                <a:latin typeface="Times New Roman"/>
                <a:ea typeface="Times New Roman"/>
              </a:rPr>
              <a:t> следует регулярно контролировать; конкретные сроки проверок не устанавливаются, но правила требуют ежегодной проверки не менее 25% всего количества таких </a:t>
            </a:r>
            <a:r>
              <a:rPr lang="ru-RU" sz="1400" dirty="0" err="1">
                <a:latin typeface="Times New Roman"/>
                <a:ea typeface="Times New Roman"/>
              </a:rPr>
              <a:t>извещателей</a:t>
            </a:r>
            <a:r>
              <a:rPr lang="ru-RU" sz="1400" dirty="0">
                <a:latin typeface="Times New Roman"/>
                <a:ea typeface="Times New Roman"/>
              </a:rPr>
              <a:t>.</a:t>
            </a:r>
          </a:p>
          <a:p>
            <a:pPr indent="133350" algn="just">
              <a:spcAft>
                <a:spcPts val="600"/>
              </a:spcAft>
              <a:tabLst>
                <a:tab pos="2514600" algn="l"/>
              </a:tabLst>
            </a:pPr>
            <a:r>
              <a:rPr lang="ru-RU" sz="1400" dirty="0">
                <a:latin typeface="Times New Roman"/>
                <a:ea typeface="Times New Roman"/>
              </a:rPr>
              <a:t>Инструкции изготовителей по эксплуатации систем обнаружения пожара обычно содержат указание о периодических проверках (ежемесячных и еженедельных) отдельных элементов систем. Обо всех проверках делаются соответствующие записи в вахтенном журнале или специальной книге, которая должна находиться рядом с главным приемным устройством.</a:t>
            </a:r>
            <a:endParaRPr lang="ru-RU" sz="1400" dirty="0">
              <a:effectLst/>
              <a:latin typeface="Times New Roman"/>
              <a:ea typeface="Times New Roman"/>
            </a:endParaRPr>
          </a:p>
        </p:txBody>
      </p:sp>
    </p:spTree>
    <p:extLst>
      <p:ext uri="{BB962C8B-B14F-4D97-AF65-F5344CB8AC3E}">
        <p14:creationId xmlns:p14="http://schemas.microsoft.com/office/powerpoint/2010/main" val="320968342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6024" y="272480"/>
            <a:ext cx="6525344" cy="8571577"/>
          </a:xfrm>
          <a:prstGeom prst="rect">
            <a:avLst/>
          </a:prstGeom>
        </p:spPr>
        <p:txBody>
          <a:bodyPr wrap="square">
            <a:spAutoFit/>
          </a:bodyPr>
          <a:lstStyle/>
          <a:p>
            <a:r>
              <a:rPr lang="ru-RU" b="1" i="1" dirty="0">
                <a:latin typeface="Times New Roman" panose="02020603050405020304" pitchFamily="18" charset="0"/>
                <a:cs typeface="Times New Roman" panose="02020603050405020304" pitchFamily="18" charset="0"/>
              </a:rPr>
              <a:t>7.3. Стационарные установки и системы пожаротушения </a:t>
            </a:r>
          </a:p>
          <a:p>
            <a:endParaRPr lang="ru-RU" b="1" i="1" dirty="0" smtClean="0">
              <a:latin typeface="Times New Roman" panose="02020603050405020304" pitchFamily="18" charset="0"/>
              <a:cs typeface="Times New Roman" panose="02020603050405020304" pitchFamily="18" charset="0"/>
            </a:endParaRPr>
          </a:p>
          <a:p>
            <a:r>
              <a:rPr lang="ru-RU" b="1" i="1" dirty="0" smtClean="0">
                <a:latin typeface="Times New Roman" panose="02020603050405020304" pitchFamily="18" charset="0"/>
                <a:cs typeface="Times New Roman" panose="02020603050405020304" pitchFamily="18" charset="0"/>
              </a:rPr>
              <a:t>7.3.1</a:t>
            </a:r>
            <a:r>
              <a:rPr lang="ru-RU" b="1" i="1" dirty="0">
                <a:latin typeface="Times New Roman" panose="02020603050405020304" pitchFamily="18" charset="0"/>
                <a:cs typeface="Times New Roman" panose="02020603050405020304" pitchFamily="18" charset="0"/>
              </a:rPr>
              <a:t>. Общие сведения о системах пожаротушения </a:t>
            </a:r>
            <a:endParaRPr lang="ru-RU" b="1" i="1" dirty="0" smtClean="0">
              <a:latin typeface="Times New Roman" panose="02020603050405020304" pitchFamily="18" charset="0"/>
              <a:cs typeface="Times New Roman" panose="02020603050405020304" pitchFamily="18" charset="0"/>
            </a:endParaRPr>
          </a:p>
          <a:p>
            <a:pPr algn="just">
              <a:spcAft>
                <a:spcPts val="0"/>
              </a:spcAft>
            </a:pPr>
            <a:endParaRPr lang="ru-RU" sz="1600"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Основная цель борьбы с пожаром – быстрое взятие его под контроль и тушение, что возможно только в том случае, если огнетушащее вещество доставлено к пожару быстро и в достаточном количестве. Это можно обеспечить с помощью стационарных систем пожаротушения. Некоторые из стационарных систем могут подавать огнетушащее вещество непосредственно на пожар без участия членов экипажа.</a:t>
            </a:r>
          </a:p>
          <a:p>
            <a:pPr indent="133350" algn="just">
              <a:spcAft>
                <a:spcPts val="600"/>
              </a:spcAft>
              <a:tabLst>
                <a:tab pos="2514600" algn="l"/>
              </a:tabLst>
            </a:pPr>
            <a:r>
              <a:rPr lang="ru-RU" sz="1400" dirty="0">
                <a:latin typeface="Times New Roman"/>
                <a:ea typeface="Times New Roman"/>
              </a:rPr>
              <a:t>Стационарные системы пожаротушения ни в коем случае не являются заменой необходимой конструктивной противопожарной защиты судна. Конструктивная противопожарная защита обеспечивает достаточно длительную защиту пассажиров, экипажа и оборудования ответственного назначения от пожара, что позволяет людям эвакуироваться в безопасное место. Противопожарное оборудование предназначено для защиты судна. Судовые системы пожаротушения проектируются с учетом потенциальной пожарной опасности, существующей в помещении, и назначения помещения. Как правило:</a:t>
            </a:r>
          </a:p>
          <a:p>
            <a:pPr marL="359410" algn="just">
              <a:spcAft>
                <a:spcPts val="600"/>
              </a:spcAft>
              <a:tabLst>
                <a:tab pos="2514600" algn="l"/>
              </a:tabLst>
            </a:pPr>
            <a:r>
              <a:rPr lang="ru-RU" sz="1400" dirty="0">
                <a:latin typeface="Times New Roman"/>
                <a:ea typeface="Times New Roman"/>
              </a:rPr>
              <a:t>На судах, плавающих под флагом РФ, устанавливается 10 основных систем пожаротушения:</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 </a:t>
            </a:r>
            <a:r>
              <a:rPr lang="ru-RU" sz="1400" dirty="0" err="1">
                <a:latin typeface="Times New Roman"/>
                <a:ea typeface="Times New Roman"/>
              </a:rPr>
              <a:t>водопожарные</a:t>
            </a:r>
            <a:r>
              <a:rPr lang="ru-RU" sz="1400" dirty="0">
                <a:latin typeface="Times New Roman"/>
                <a:ea typeface="Times New Roman"/>
              </a:rPr>
              <a:t>;</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.автоматические и ручные </a:t>
            </a:r>
            <a:r>
              <a:rPr lang="ru-RU" sz="1400" dirty="0" err="1">
                <a:latin typeface="Times New Roman"/>
                <a:ea typeface="Times New Roman"/>
              </a:rPr>
              <a:t>спринклерные</a:t>
            </a:r>
            <a:r>
              <a:rPr lang="ru-RU" sz="1400" dirty="0">
                <a:latin typeface="Times New Roman"/>
                <a:ea typeface="Times New Roman"/>
              </a:rPr>
              <a:t>;</a:t>
            </a:r>
          </a:p>
          <a:p>
            <a:pPr marL="342900" lvl="0" indent="-342900" algn="just">
              <a:spcAft>
                <a:spcPts val="0"/>
              </a:spcAft>
              <a:buFont typeface="+mj-lt"/>
              <a:buAutoNum type="arabicPeriod"/>
              <a:tabLst>
                <a:tab pos="1219200" algn="l"/>
                <a:tab pos="2514600" algn="l"/>
              </a:tabLst>
            </a:pPr>
            <a:r>
              <a:rPr lang="ru-RU" sz="1400" dirty="0" err="1">
                <a:latin typeface="Times New Roman"/>
                <a:ea typeface="Times New Roman"/>
              </a:rPr>
              <a:t>водораспыления</a:t>
            </a:r>
            <a:r>
              <a:rPr lang="ru-RU" sz="1400" dirty="0">
                <a:latin typeface="Times New Roman"/>
                <a:ea typeface="Times New Roman"/>
              </a:rPr>
              <a:t>;</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водяных завес;</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водяного орошения;</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пенотушения;</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углекислотные;</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системы инертных газов;</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аэрозольные</a:t>
            </a:r>
          </a:p>
          <a:p>
            <a:pPr marL="342900" lvl="0" indent="-342900" algn="just">
              <a:spcAft>
                <a:spcPts val="0"/>
              </a:spcAft>
              <a:buFont typeface="+mj-lt"/>
              <a:buAutoNum type="arabicPeriod"/>
              <a:tabLst>
                <a:tab pos="1219200" algn="l"/>
                <a:tab pos="2514600" algn="l"/>
              </a:tabLst>
            </a:pPr>
            <a:r>
              <a:rPr lang="ru-RU" sz="1400" dirty="0">
                <a:latin typeface="Times New Roman"/>
                <a:ea typeface="Times New Roman"/>
              </a:rPr>
              <a:t>порошковые.</a:t>
            </a:r>
          </a:p>
          <a:p>
            <a:pPr algn="just">
              <a:spcAft>
                <a:spcPts val="0"/>
              </a:spcAft>
              <a:tabLst>
                <a:tab pos="2514600" algn="l"/>
              </a:tabLst>
            </a:pPr>
            <a:r>
              <a:rPr lang="ru-RU" sz="1400" dirty="0">
                <a:latin typeface="Times New Roman"/>
                <a:ea typeface="Times New Roman"/>
              </a:rPr>
              <a:t>   </a:t>
            </a:r>
            <a:r>
              <a:rPr lang="ru-RU" sz="1400" b="1" i="1" dirty="0">
                <a:latin typeface="Times New Roman"/>
                <a:ea typeface="Times New Roman"/>
              </a:rPr>
              <a:t>Системы аэрозольного тушения (АОТ)</a:t>
            </a:r>
            <a:endParaRPr lang="ru-RU" sz="1400"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Система  аэрозольного пожаротушения (АОТ) обладает рядом преимуществ по сравнению с другими газовыми системами пожаротушения. Вес такой системы составляет 10-15% от веса аналогичной системы СО</a:t>
            </a:r>
            <a:r>
              <a:rPr lang="ru-RU" sz="1400" baseline="30000" dirty="0">
                <a:latin typeface="Times New Roman"/>
                <a:ea typeface="Times New Roman"/>
              </a:rPr>
              <a:t>2</a:t>
            </a:r>
            <a:r>
              <a:rPr lang="ru-RU" sz="1400" dirty="0">
                <a:latin typeface="Times New Roman"/>
                <a:ea typeface="Times New Roman"/>
              </a:rPr>
              <a:t>, стоимость на 50-60% ниже, она не токсична для людей и монтаж системы возможен без вывода судна из эксплуатации.</a:t>
            </a:r>
            <a:endParaRPr lang="ru-RU" sz="1400" dirty="0">
              <a:effectLst/>
              <a:latin typeface="Times New Roman"/>
              <a:ea typeface="Times New Roman"/>
            </a:endParaRPr>
          </a:p>
        </p:txBody>
      </p:sp>
    </p:spTree>
    <p:extLst>
      <p:ext uri="{BB962C8B-B14F-4D97-AF65-F5344CB8AC3E}">
        <p14:creationId xmlns:p14="http://schemas.microsoft.com/office/powerpoint/2010/main" val="63223627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272480"/>
            <a:ext cx="6624736" cy="9017853"/>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7.3.2. </a:t>
            </a:r>
            <a:r>
              <a:rPr lang="ru-RU" sz="1400" b="1" i="1" dirty="0" err="1">
                <a:latin typeface="Times New Roman" panose="02020603050405020304" pitchFamily="18" charset="0"/>
                <a:cs typeface="Times New Roman" panose="02020603050405020304" pitchFamily="18" charset="0"/>
              </a:rPr>
              <a:t>Водопожарные</a:t>
            </a:r>
            <a:r>
              <a:rPr lang="ru-RU" sz="1400" b="1" i="1" dirty="0">
                <a:latin typeface="Times New Roman" panose="02020603050405020304" pitchFamily="18" charset="0"/>
                <a:cs typeface="Times New Roman" panose="02020603050405020304" pitchFamily="18" charset="0"/>
              </a:rPr>
              <a:t> </a:t>
            </a:r>
            <a:r>
              <a:rPr lang="ru-RU" sz="1400" b="1" i="1" dirty="0" smtClean="0">
                <a:latin typeface="Times New Roman" panose="02020603050405020304" pitchFamily="18" charset="0"/>
                <a:cs typeface="Times New Roman" panose="02020603050405020304" pitchFamily="18" charset="0"/>
              </a:rPr>
              <a:t>системы</a:t>
            </a:r>
          </a:p>
          <a:p>
            <a:endParaRPr lang="ru-RU" sz="1400" b="1" i="1" dirty="0">
              <a:latin typeface="Times New Roman" panose="02020603050405020304" pitchFamily="18" charset="0"/>
              <a:cs typeface="Times New Roman" panose="02020603050405020304" pitchFamily="18" charset="0"/>
            </a:endParaRPr>
          </a:p>
          <a:p>
            <a:r>
              <a:rPr lang="ru-RU" sz="1200" b="1" dirty="0" err="1">
                <a:latin typeface="Times New Roman" panose="02020603050405020304" pitchFamily="18" charset="0"/>
                <a:cs typeface="Times New Roman" panose="02020603050405020304" pitchFamily="18" charset="0"/>
              </a:rPr>
              <a:t>Водопожарная</a:t>
            </a:r>
            <a:r>
              <a:rPr lang="ru-RU" sz="1200" b="1" dirty="0">
                <a:latin typeface="Times New Roman" panose="02020603050405020304" pitchFamily="18" charset="0"/>
                <a:cs typeface="Times New Roman" panose="02020603050405020304" pitchFamily="18" charset="0"/>
              </a:rPr>
              <a:t> система </a:t>
            </a:r>
            <a:r>
              <a:rPr lang="ru-RU" sz="1200" dirty="0">
                <a:latin typeface="Times New Roman" panose="02020603050405020304" pitchFamily="18" charset="0"/>
                <a:cs typeface="Times New Roman" panose="02020603050405020304" pitchFamily="18" charset="0"/>
              </a:rPr>
              <a:t>— это основное и первоочередное </a:t>
            </a:r>
            <a:r>
              <a:rPr lang="ru-RU" sz="1200" dirty="0" smtClean="0">
                <a:latin typeface="Times New Roman" panose="02020603050405020304" pitchFamily="18" charset="0"/>
                <a:cs typeface="Times New Roman" panose="02020603050405020304" pitchFamily="18" charset="0"/>
              </a:rPr>
              <a:t>средство </a:t>
            </a:r>
            <a:r>
              <a:rPr lang="ru-RU" sz="1200" dirty="0">
                <a:latin typeface="Times New Roman" panose="02020603050405020304" pitchFamily="18" charset="0"/>
                <a:cs typeface="Times New Roman" panose="02020603050405020304" pitchFamily="18" charset="0"/>
              </a:rPr>
              <a:t>защиты от пожара на судне. Ее установка требуется </a:t>
            </a:r>
            <a:r>
              <a:rPr lang="ru-RU" sz="1200" dirty="0" smtClean="0">
                <a:latin typeface="Times New Roman" panose="02020603050405020304" pitchFamily="18" charset="0"/>
                <a:cs typeface="Times New Roman" panose="02020603050405020304" pitchFamily="18" charset="0"/>
              </a:rPr>
              <a:t>независимо</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от </a:t>
            </a:r>
            <a:r>
              <a:rPr lang="ru-RU" sz="1200" dirty="0">
                <a:latin typeface="Times New Roman" panose="02020603050405020304" pitchFamily="18" charset="0"/>
                <a:cs typeface="Times New Roman" panose="02020603050405020304" pitchFamily="18" charset="0"/>
              </a:rPr>
              <a:t>того, какие еще системы устанавливаются на судне. Любой </a:t>
            </a:r>
            <a:r>
              <a:rPr lang="ru-RU" sz="1200" dirty="0" smtClean="0">
                <a:latin typeface="Times New Roman" panose="02020603050405020304" pitchFamily="18" charset="0"/>
                <a:cs typeface="Times New Roman" panose="02020603050405020304" pitchFamily="18" charset="0"/>
              </a:rPr>
              <a:t>член экипажа </a:t>
            </a:r>
            <a:r>
              <a:rPr lang="ru-RU" sz="1200" dirty="0">
                <a:latin typeface="Times New Roman" panose="02020603050405020304" pitchFamily="18" charset="0"/>
                <a:cs typeface="Times New Roman" panose="02020603050405020304" pitchFamily="18" charset="0"/>
              </a:rPr>
              <a:t>согласно расписанию по тревогам может быть </a:t>
            </a:r>
            <a:r>
              <a:rPr lang="ru-RU" sz="1200" dirty="0" smtClean="0">
                <a:latin typeface="Times New Roman" panose="02020603050405020304" pitchFamily="18" charset="0"/>
                <a:cs typeface="Times New Roman" panose="02020603050405020304" pitchFamily="18" charset="0"/>
              </a:rPr>
              <a:t>приписан к </a:t>
            </a:r>
            <a:r>
              <a:rPr lang="ru-RU" sz="1200" dirty="0">
                <a:latin typeface="Times New Roman" panose="02020603050405020304" pitchFamily="18" charset="0"/>
                <a:cs typeface="Times New Roman" panose="02020603050405020304" pitchFamily="18" charset="0"/>
              </a:rPr>
              <a:t>противопожарному посту, поэтому каждый член команды </a:t>
            </a:r>
            <a:r>
              <a:rPr lang="ru-RU" sz="1200" dirty="0" smtClean="0">
                <a:latin typeface="Times New Roman" panose="02020603050405020304" pitchFamily="18" charset="0"/>
                <a:cs typeface="Times New Roman" panose="02020603050405020304" pitchFamily="18" charset="0"/>
              </a:rPr>
              <a:t>должен знать </a:t>
            </a:r>
            <a:r>
              <a:rPr lang="ru-RU" sz="1200" dirty="0">
                <a:latin typeface="Times New Roman" panose="02020603050405020304" pitchFamily="18" charset="0"/>
                <a:cs typeface="Times New Roman" panose="02020603050405020304" pitchFamily="18" charset="0"/>
              </a:rPr>
              <a:t>принцип работы и пуска судовой </a:t>
            </a:r>
            <a:r>
              <a:rPr lang="ru-RU" sz="1200" dirty="0" err="1">
                <a:latin typeface="Times New Roman" panose="02020603050405020304" pitchFamily="18" charset="0"/>
                <a:cs typeface="Times New Roman" panose="02020603050405020304" pitchFamily="18" charset="0"/>
              </a:rPr>
              <a:t>водопожарной</a:t>
            </a:r>
            <a:r>
              <a:rPr lang="ru-RU" sz="1200" dirty="0">
                <a:latin typeface="Times New Roman" panose="02020603050405020304" pitchFamily="18" charset="0"/>
                <a:cs typeface="Times New Roman" panose="02020603050405020304" pitchFamily="18" charset="0"/>
              </a:rPr>
              <a:t> системы.</a:t>
            </a:r>
          </a:p>
          <a:p>
            <a:r>
              <a:rPr lang="ru-RU" sz="1200" dirty="0" err="1">
                <a:latin typeface="Times New Roman" panose="02020603050405020304" pitchFamily="18" charset="0"/>
                <a:cs typeface="Times New Roman" panose="02020603050405020304" pitchFamily="18" charset="0"/>
              </a:rPr>
              <a:t>Водопожарная</a:t>
            </a:r>
            <a:r>
              <a:rPr lang="ru-RU" sz="1200" dirty="0">
                <a:latin typeface="Times New Roman" panose="02020603050405020304" pitchFamily="18" charset="0"/>
                <a:cs typeface="Times New Roman" panose="02020603050405020304" pitchFamily="18" charset="0"/>
              </a:rPr>
              <a:t> система обеспечивает подачу воды во все </a:t>
            </a:r>
            <a:r>
              <a:rPr lang="ru-RU" sz="1200" dirty="0" smtClean="0">
                <a:latin typeface="Times New Roman" panose="02020603050405020304" pitchFamily="18" charset="0"/>
                <a:cs typeface="Times New Roman" panose="02020603050405020304" pitchFamily="18" charset="0"/>
              </a:rPr>
              <a:t>районы </a:t>
            </a:r>
            <a:r>
              <a:rPr lang="ru-RU" sz="1200" dirty="0">
                <a:latin typeface="Times New Roman" panose="02020603050405020304" pitchFamily="18" charset="0"/>
                <a:cs typeface="Times New Roman" panose="02020603050405020304" pitchFamily="18" charset="0"/>
              </a:rPr>
              <a:t>судна. Понятно, что запас воды в море безграничен. </a:t>
            </a:r>
            <a:r>
              <a:rPr lang="ru-RU" sz="1200" dirty="0" smtClean="0">
                <a:latin typeface="Times New Roman" panose="02020603050405020304" pitchFamily="18" charset="0"/>
                <a:cs typeface="Times New Roman" panose="02020603050405020304" pitchFamily="18" charset="0"/>
              </a:rPr>
              <a:t>Количество подводимой </a:t>
            </a:r>
            <a:r>
              <a:rPr lang="ru-RU" sz="1200" dirty="0">
                <a:latin typeface="Times New Roman" panose="02020603050405020304" pitchFamily="18" charset="0"/>
                <a:cs typeface="Times New Roman" panose="02020603050405020304" pitchFamily="18" charset="0"/>
              </a:rPr>
              <a:t>воды к месту возникновения пожара </a:t>
            </a:r>
            <a:r>
              <a:rPr lang="ru-RU" sz="1200" dirty="0" smtClean="0">
                <a:latin typeface="Times New Roman" panose="02020603050405020304" pitchFamily="18" charset="0"/>
                <a:cs typeface="Times New Roman" panose="02020603050405020304" pitchFamily="18" charset="0"/>
              </a:rPr>
              <a:t>может ограничиваться </a:t>
            </a:r>
            <a:r>
              <a:rPr lang="ru-RU" sz="1200" dirty="0">
                <a:latin typeface="Times New Roman" panose="02020603050405020304" pitchFamily="18" charset="0"/>
                <a:cs typeface="Times New Roman" panose="02020603050405020304" pitchFamily="18" charset="0"/>
              </a:rPr>
              <a:t>только техническими данными самой системы (</a:t>
            </a:r>
            <a:r>
              <a:rPr lang="ru-RU" sz="1200" dirty="0" smtClean="0">
                <a:latin typeface="Times New Roman" panose="02020603050405020304" pitchFamily="18" charset="0"/>
                <a:cs typeface="Times New Roman" panose="02020603050405020304" pitchFamily="18" charset="0"/>
              </a:rPr>
              <a:t>например, производительностью </a:t>
            </a:r>
            <a:r>
              <a:rPr lang="ru-RU" sz="1200" dirty="0">
                <a:latin typeface="Times New Roman" panose="02020603050405020304" pitchFamily="18" charset="0"/>
                <a:cs typeface="Times New Roman" panose="02020603050405020304" pitchFamily="18" charset="0"/>
              </a:rPr>
              <a:t>насосов) и влиянием количества </a:t>
            </a:r>
            <a:r>
              <a:rPr lang="ru-RU" sz="1200" dirty="0" smtClean="0">
                <a:latin typeface="Times New Roman" panose="02020603050405020304" pitchFamily="18" charset="0"/>
                <a:cs typeface="Times New Roman" panose="02020603050405020304" pitchFamily="18" charset="0"/>
              </a:rPr>
              <a:t>подаваемой воды </a:t>
            </a:r>
            <a:r>
              <a:rPr lang="ru-RU" sz="1200" dirty="0">
                <a:latin typeface="Times New Roman" panose="02020603050405020304" pitchFamily="18" charset="0"/>
                <a:cs typeface="Times New Roman" panose="02020603050405020304" pitchFamily="18" charset="0"/>
              </a:rPr>
              <a:t>на остойчивость судна.</a:t>
            </a:r>
          </a:p>
          <a:p>
            <a:r>
              <a:rPr lang="ru-RU" sz="1200" dirty="0" err="1">
                <a:latin typeface="Times New Roman" panose="02020603050405020304" pitchFamily="18" charset="0"/>
                <a:cs typeface="Times New Roman" panose="02020603050405020304" pitchFamily="18" charset="0"/>
              </a:rPr>
              <a:t>Водопожарная</a:t>
            </a:r>
            <a:r>
              <a:rPr lang="ru-RU" sz="1200" dirty="0">
                <a:latin typeface="Times New Roman" panose="02020603050405020304" pitchFamily="18" charset="0"/>
                <a:cs typeface="Times New Roman" panose="02020603050405020304" pitchFamily="18" charset="0"/>
              </a:rPr>
              <a:t> система включает:</a:t>
            </a:r>
          </a:p>
          <a:p>
            <a:r>
              <a:rPr lang="ru-RU" sz="1200" dirty="0">
                <a:latin typeface="Times New Roman" panose="02020603050405020304" pitchFamily="18" charset="0"/>
                <a:cs typeface="Times New Roman" panose="02020603050405020304" pitchFamily="18" charset="0"/>
              </a:rPr>
              <a:t>1) трубопроводы (магистраль и ответвления);</a:t>
            </a:r>
          </a:p>
          <a:p>
            <a:r>
              <a:rPr lang="ru-RU" sz="1200" dirty="0">
                <a:latin typeface="Times New Roman" panose="02020603050405020304" pitchFamily="18" charset="0"/>
                <a:cs typeface="Times New Roman" panose="02020603050405020304" pitchFamily="18" charset="0"/>
              </a:rPr>
              <a:t>2) пожарные насосы;</a:t>
            </a:r>
          </a:p>
          <a:p>
            <a:r>
              <a:rPr lang="ru-RU" sz="1200" dirty="0">
                <a:latin typeface="Times New Roman" panose="02020603050405020304" pitchFamily="18" charset="0"/>
                <a:cs typeface="Times New Roman" panose="02020603050405020304" pitchFamily="18" charset="0"/>
              </a:rPr>
              <a:t>3) клапаны управления;</a:t>
            </a:r>
          </a:p>
          <a:p>
            <a:r>
              <a:rPr lang="ru-RU" sz="1200" dirty="0">
                <a:latin typeface="Times New Roman" panose="02020603050405020304" pitchFamily="18" charset="0"/>
                <a:cs typeface="Times New Roman" panose="02020603050405020304" pitchFamily="18" charset="0"/>
              </a:rPr>
              <a:t>4) рукава и стволы</a:t>
            </a:r>
            <a:r>
              <a:rPr lang="ru-RU" sz="1200" dirty="0" smtClean="0">
                <a:latin typeface="Times New Roman" panose="02020603050405020304" pitchFamily="18" charset="0"/>
                <a:cs typeface="Times New Roman" panose="02020603050405020304" pitchFamily="18" charset="0"/>
              </a:rPr>
              <a:t>.</a:t>
            </a:r>
          </a:p>
          <a:p>
            <a:endParaRPr lang="ru-RU" sz="1200" dirty="0">
              <a:latin typeface="Times New Roman" panose="02020603050405020304" pitchFamily="18" charset="0"/>
              <a:cs typeface="Times New Roman" panose="02020603050405020304" pitchFamily="18" charset="0"/>
            </a:endParaRPr>
          </a:p>
          <a:p>
            <a:r>
              <a:rPr lang="ru-RU" sz="1400" b="1" i="1" dirty="0"/>
              <a:t>7.3.3. </a:t>
            </a:r>
            <a:r>
              <a:rPr lang="ru-RU" sz="1400" b="1" i="1" dirty="0" err="1"/>
              <a:t>Спринклерные</a:t>
            </a:r>
            <a:r>
              <a:rPr lang="ru-RU" sz="1400" b="1" i="1" dirty="0"/>
              <a:t> </a:t>
            </a:r>
            <a:r>
              <a:rPr lang="ru-RU" sz="1400" b="1" i="1" dirty="0" smtClean="0"/>
              <a:t>системы</a:t>
            </a:r>
          </a:p>
          <a:p>
            <a:endParaRPr lang="ru-RU" sz="1200" b="1" i="1" dirty="0"/>
          </a:p>
          <a:p>
            <a:r>
              <a:rPr lang="ru-RU" sz="1200" b="1" dirty="0"/>
              <a:t>Составные элементы </a:t>
            </a:r>
            <a:r>
              <a:rPr lang="ru-RU" sz="1200" b="1" dirty="0" err="1"/>
              <a:t>спринклерных</a:t>
            </a:r>
            <a:r>
              <a:rPr lang="ru-RU" sz="1200" b="1" dirty="0"/>
              <a:t> систем. </a:t>
            </a:r>
            <a:r>
              <a:rPr lang="ru-RU" sz="1200" dirty="0"/>
              <a:t>В состав всех </a:t>
            </a:r>
            <a:r>
              <a:rPr lang="ru-RU" sz="1200" dirty="0" err="1" smtClean="0"/>
              <a:t>спринклерных</a:t>
            </a:r>
            <a:r>
              <a:rPr lang="ru-RU" sz="1200" dirty="0" smtClean="0"/>
              <a:t> </a:t>
            </a:r>
            <a:r>
              <a:rPr lang="ru-RU" sz="1200" dirty="0"/>
              <a:t>систем входят:</a:t>
            </a:r>
          </a:p>
          <a:p>
            <a:r>
              <a:rPr lang="ru-RU" sz="1200" dirty="0"/>
              <a:t>1) трубопроводы с клапанами;</a:t>
            </a:r>
          </a:p>
          <a:p>
            <a:r>
              <a:rPr lang="ru-RU" sz="1200" dirty="0"/>
              <a:t>2) спринклеры, размещенные по секциям (в одной секции содержится</a:t>
            </a:r>
          </a:p>
          <a:p>
            <a:r>
              <a:rPr lang="ru-RU" sz="1200" dirty="0"/>
              <a:t>не более 200 спринклеров);</a:t>
            </a:r>
          </a:p>
          <a:p>
            <a:r>
              <a:rPr lang="ru-RU" sz="1200" dirty="0"/>
              <a:t>3) насосы и емкости с запасом воды;</a:t>
            </a:r>
          </a:p>
          <a:p>
            <a:r>
              <a:rPr lang="ru-RU" sz="1200" dirty="0"/>
              <a:t>4) контрольно-сигнальное устройство</a:t>
            </a:r>
            <a:r>
              <a:rPr lang="ru-RU" sz="1200" dirty="0" smtClean="0"/>
              <a:t>.</a:t>
            </a:r>
          </a:p>
          <a:p>
            <a:r>
              <a:rPr lang="ru-RU" sz="1200" b="1" i="1" dirty="0"/>
              <a:t>Спринклеры. </a:t>
            </a:r>
            <a:r>
              <a:rPr lang="ru-RU" sz="1200" dirty="0"/>
              <a:t>Спринклеры представляют собой </a:t>
            </a:r>
            <a:r>
              <a:rPr lang="ru-RU" sz="1200" dirty="0" smtClean="0"/>
              <a:t>автоматические оросительные </a:t>
            </a:r>
            <a:r>
              <a:rPr lang="ru-RU" sz="1200" dirty="0"/>
              <a:t>головки системы пожаротушения, через которые </a:t>
            </a:r>
            <a:r>
              <a:rPr lang="ru-RU" sz="1200" dirty="0" smtClean="0"/>
              <a:t>вода выходит </a:t>
            </a:r>
            <a:r>
              <a:rPr lang="ru-RU" sz="1200" dirty="0"/>
              <a:t>из </a:t>
            </a:r>
            <a:r>
              <a:rPr lang="ru-RU" sz="1200" dirty="0" smtClean="0"/>
              <a:t>системы. В </a:t>
            </a:r>
            <a:r>
              <a:rPr lang="ru-RU" sz="1200" dirty="0"/>
              <a:t>обычном состоянии </a:t>
            </a:r>
            <a:r>
              <a:rPr lang="ru-RU" sz="1200" dirty="0" smtClean="0"/>
              <a:t>спринклеры </a:t>
            </a:r>
            <a:r>
              <a:rPr lang="ru-RU" sz="1200" dirty="0"/>
              <a:t>закрыты легкоплавким замком и перекрывают поток воды</a:t>
            </a:r>
            <a:r>
              <a:rPr lang="ru-RU" sz="1200" dirty="0" smtClean="0"/>
              <a:t>.</a:t>
            </a:r>
          </a:p>
          <a:p>
            <a:endParaRPr lang="ru-RU" sz="1200" dirty="0">
              <a:latin typeface="Times New Roman" panose="02020603050405020304" pitchFamily="18" charset="0"/>
              <a:cs typeface="Times New Roman" panose="02020603050405020304" pitchFamily="18" charset="0"/>
            </a:endParaRPr>
          </a:p>
          <a:p>
            <a:r>
              <a:rPr lang="ru-RU" sz="1200" dirty="0"/>
              <a:t>Различают </a:t>
            </a:r>
            <a:r>
              <a:rPr lang="ru-RU" sz="1200" i="1" dirty="0"/>
              <a:t>автоматические </a:t>
            </a:r>
            <a:r>
              <a:rPr lang="ru-RU" sz="1200" dirty="0"/>
              <a:t>и </a:t>
            </a:r>
            <a:r>
              <a:rPr lang="ru-RU" sz="1200" i="1" dirty="0" smtClean="0"/>
              <a:t>ручные </a:t>
            </a:r>
            <a:r>
              <a:rPr lang="ru-RU" sz="1200" dirty="0" err="1"/>
              <a:t>спринклерные</a:t>
            </a:r>
            <a:r>
              <a:rPr lang="ru-RU" sz="1200" dirty="0"/>
              <a:t> системы</a:t>
            </a:r>
            <a:r>
              <a:rPr lang="ru-RU" sz="1200" dirty="0" smtClean="0"/>
              <a:t>.</a:t>
            </a:r>
          </a:p>
          <a:p>
            <a:endParaRPr lang="ru-RU" sz="1200" dirty="0">
              <a:latin typeface="Times New Roman" panose="02020603050405020304" pitchFamily="18" charset="0"/>
              <a:cs typeface="Times New Roman" panose="02020603050405020304" pitchFamily="18" charset="0"/>
            </a:endParaRPr>
          </a:p>
          <a:p>
            <a:r>
              <a:rPr lang="ru-RU" sz="1400" b="1" i="1" dirty="0"/>
              <a:t>7.3.4. Системы </a:t>
            </a:r>
            <a:r>
              <a:rPr lang="ru-RU" sz="1400" b="1" i="1" dirty="0" err="1" smtClean="0"/>
              <a:t>водораспыления</a:t>
            </a:r>
            <a:endParaRPr lang="ru-RU" sz="1400" b="1" i="1" dirty="0" smtClean="0"/>
          </a:p>
          <a:p>
            <a:endParaRPr lang="ru-RU" sz="1200" b="1" i="1" dirty="0"/>
          </a:p>
          <a:p>
            <a:r>
              <a:rPr lang="ru-RU" sz="1200" dirty="0"/>
              <a:t>Системы </a:t>
            </a:r>
            <a:r>
              <a:rPr lang="ru-RU" sz="1200" dirty="0" err="1"/>
              <a:t>водораспыления</a:t>
            </a:r>
            <a:r>
              <a:rPr lang="ru-RU" sz="1200" dirty="0"/>
              <a:t> аналогичны </a:t>
            </a:r>
            <a:r>
              <a:rPr lang="ru-RU" sz="1200" dirty="0" err="1"/>
              <a:t>спринклерным</a:t>
            </a:r>
            <a:r>
              <a:rPr lang="ru-RU" sz="1200" dirty="0"/>
              <a:t> </a:t>
            </a:r>
            <a:r>
              <a:rPr lang="ru-RU" sz="1200" dirty="0" smtClean="0"/>
              <a:t>системам, но </a:t>
            </a:r>
            <a:r>
              <a:rPr lang="ru-RU" sz="1200" dirty="0"/>
              <a:t>в них используется другой тип распылительных </a:t>
            </a:r>
            <a:r>
              <a:rPr lang="ru-RU" sz="1200" dirty="0" smtClean="0"/>
              <a:t>головок и </a:t>
            </a:r>
            <a:r>
              <a:rPr lang="ru-RU" sz="1200" dirty="0"/>
              <a:t>другая схема расположения трубопроводов.</a:t>
            </a:r>
          </a:p>
          <a:p>
            <a:r>
              <a:rPr lang="ru-RU" sz="1200" b="1" dirty="0"/>
              <a:t>Распылители </a:t>
            </a:r>
            <a:r>
              <a:rPr lang="ru-RU" sz="1200" dirty="0"/>
              <a:t>— это открытые головки, которые придают </a:t>
            </a:r>
            <a:r>
              <a:rPr lang="ru-RU" sz="1200" dirty="0" smtClean="0"/>
              <a:t>выходящей </a:t>
            </a:r>
            <a:r>
              <a:rPr lang="ru-RU" sz="1200" dirty="0"/>
              <a:t>струе определенную форму. В отличие от спринклеров, из </a:t>
            </a:r>
            <a:r>
              <a:rPr lang="ru-RU" sz="1200" dirty="0" smtClean="0"/>
              <a:t>которых </a:t>
            </a:r>
            <a:r>
              <a:rPr lang="ru-RU" sz="1200" dirty="0"/>
              <a:t>вода разбрызгивается по образующей конуса, из </a:t>
            </a:r>
            <a:r>
              <a:rPr lang="ru-RU" sz="1200" dirty="0" smtClean="0"/>
              <a:t>распылителей </a:t>
            </a:r>
            <a:r>
              <a:rPr lang="ru-RU" sz="1200" dirty="0"/>
              <a:t>вода выходит в виде сплошного конуса, что улучшает условия</a:t>
            </a:r>
          </a:p>
          <a:p>
            <a:r>
              <a:rPr lang="ru-RU" sz="1200" dirty="0"/>
              <a:t>охлаждения. Кроме того, распылитель может быть направлен в </a:t>
            </a:r>
            <a:r>
              <a:rPr lang="ru-RU" sz="1200" dirty="0" smtClean="0"/>
              <a:t>определенное </a:t>
            </a:r>
            <a:r>
              <a:rPr lang="ru-RU" sz="1200" dirty="0"/>
              <a:t>место</a:t>
            </a:r>
            <a:r>
              <a:rPr lang="ru-RU" sz="1200" dirty="0" smtClean="0"/>
              <a:t>.</a:t>
            </a:r>
          </a:p>
          <a:p>
            <a:r>
              <a:rPr lang="ru-RU" sz="1200" dirty="0"/>
              <a:t>Системы </a:t>
            </a:r>
            <a:r>
              <a:rPr lang="ru-RU" sz="1200" dirty="0" err="1"/>
              <a:t>водораспыления</a:t>
            </a:r>
            <a:r>
              <a:rPr lang="ru-RU" sz="1200" dirty="0"/>
              <a:t> используют для </a:t>
            </a:r>
            <a:r>
              <a:rPr lang="ru-RU" sz="1200" dirty="0" smtClean="0"/>
              <a:t>защиты грузовых </a:t>
            </a:r>
            <a:r>
              <a:rPr lang="ru-RU" sz="1200" dirty="0"/>
              <a:t>трубопроводов и открытых участков грузовых </a:t>
            </a:r>
            <a:r>
              <a:rPr lang="ru-RU" sz="1200" dirty="0" smtClean="0"/>
              <a:t>емкостей на </a:t>
            </a:r>
            <a:r>
              <a:rPr lang="ru-RU" sz="1200" dirty="0"/>
              <a:t>судах, перевозящих криогенные газы (например, </a:t>
            </a:r>
            <a:r>
              <a:rPr lang="ru-RU" sz="1200" dirty="0" smtClean="0"/>
              <a:t>сжиженный природный </a:t>
            </a:r>
            <a:r>
              <a:rPr lang="ru-RU" sz="1200" dirty="0"/>
              <a:t>газ), а также для защиты постов управления грузовыми</a:t>
            </a:r>
          </a:p>
          <a:p>
            <a:r>
              <a:rPr lang="ru-RU" sz="1200" dirty="0"/>
              <a:t>операциями и коллекторов.</a:t>
            </a:r>
          </a:p>
          <a:p>
            <a:r>
              <a:rPr lang="ru-RU" sz="1200" dirty="0"/>
              <a:t>В случае утечки газа, сопровождающейся пожаром, </a:t>
            </a:r>
            <a:r>
              <a:rPr lang="ru-RU" sz="1200" dirty="0" smtClean="0"/>
              <a:t>основное назначение </a:t>
            </a:r>
            <a:r>
              <a:rPr lang="ru-RU" sz="1200" dirty="0"/>
              <a:t>таких систем состоит в охлаждении открытых </a:t>
            </a:r>
            <a:r>
              <a:rPr lang="ru-RU" sz="1200" dirty="0" smtClean="0"/>
              <a:t>участков емкостей </a:t>
            </a:r>
            <a:r>
              <a:rPr lang="ru-RU" sz="1200" dirty="0"/>
              <a:t>и трубопроводов и ограничении пожара, пока утечка не </a:t>
            </a:r>
            <a:r>
              <a:rPr lang="ru-RU" sz="1200" dirty="0" smtClean="0"/>
              <a:t>будет </a:t>
            </a:r>
            <a:r>
              <a:rPr lang="ru-RU" sz="1200" dirty="0"/>
              <a:t>ликвидирована. Если утечка газа не сопровождается пожаром,</a:t>
            </a:r>
          </a:p>
          <a:p>
            <a:r>
              <a:rPr lang="ru-RU" sz="1200" dirty="0"/>
              <a:t>распыленная вода используется для осаждения паров газа.</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344197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560512"/>
            <a:ext cx="6624736" cy="9325630"/>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7.3.5</a:t>
            </a:r>
            <a:r>
              <a:rPr lang="ru-RU" sz="1400" b="1" dirty="0">
                <a:latin typeface="Times New Roman" panose="02020603050405020304" pitchFamily="18" charset="0"/>
                <a:cs typeface="Times New Roman" panose="02020603050405020304" pitchFamily="18" charset="0"/>
              </a:rPr>
              <a:t>. </a:t>
            </a:r>
            <a:r>
              <a:rPr lang="ru-RU" sz="1400" b="1" i="1" dirty="0">
                <a:latin typeface="Times New Roman" panose="02020603050405020304" pitchFamily="18" charset="0"/>
                <a:cs typeface="Times New Roman" panose="02020603050405020304" pitchFamily="18" charset="0"/>
              </a:rPr>
              <a:t>Системы водяных </a:t>
            </a:r>
            <a:r>
              <a:rPr lang="ru-RU" sz="1400" b="1" i="1" dirty="0" smtClean="0">
                <a:latin typeface="Times New Roman" panose="02020603050405020304" pitchFamily="18" charset="0"/>
                <a:cs typeface="Times New Roman" panose="02020603050405020304" pitchFamily="18" charset="0"/>
              </a:rPr>
              <a:t>завес</a:t>
            </a:r>
          </a:p>
          <a:p>
            <a:endParaRPr lang="ru-RU" sz="1200" b="1" i="1" dirty="0"/>
          </a:p>
          <a:p>
            <a:r>
              <a:rPr lang="ru-RU" sz="1200" dirty="0"/>
              <a:t>Эта система предназначена для предотвращения </a:t>
            </a:r>
            <a:r>
              <a:rPr lang="ru-RU" sz="1200" dirty="0" smtClean="0"/>
              <a:t>распространения </a:t>
            </a:r>
            <a:r>
              <a:rPr lang="ru-RU" sz="1200" dirty="0"/>
              <a:t>пожара по открытым палубам паромов, судов типа «</a:t>
            </a:r>
            <a:r>
              <a:rPr lang="ru-RU" sz="1200" dirty="0" err="1"/>
              <a:t>ро-ро</a:t>
            </a:r>
            <a:r>
              <a:rPr lang="ru-RU" sz="1200" dirty="0"/>
              <a:t>», </a:t>
            </a:r>
            <a:r>
              <a:rPr lang="ru-RU" sz="1200" dirty="0" smtClean="0"/>
              <a:t>других </a:t>
            </a:r>
            <a:r>
              <a:rPr lang="ru-RU" sz="1200" dirty="0"/>
              <a:t>судов, включая и грузовые, производственные помещения </a:t>
            </a:r>
            <a:r>
              <a:rPr lang="ru-RU" sz="1200" dirty="0" smtClean="0"/>
              <a:t>которых могут </a:t>
            </a:r>
            <a:r>
              <a:rPr lang="ru-RU" sz="1200" dirty="0"/>
              <a:t>простираться через несколько вертикальных пожарных</a:t>
            </a:r>
          </a:p>
          <a:p>
            <a:r>
              <a:rPr lang="ru-RU" sz="1200" dirty="0"/>
              <a:t>зон. Водяные завесы предусматривают также с каждой </a:t>
            </a:r>
            <a:r>
              <a:rPr lang="ru-RU" sz="1200" dirty="0" smtClean="0"/>
              <a:t>стороны водонепроницаемых </a:t>
            </a:r>
            <a:r>
              <a:rPr lang="ru-RU" sz="1200" dirty="0"/>
              <a:t>дверей для предотвращения их деформации </a:t>
            </a:r>
            <a:r>
              <a:rPr lang="ru-RU" sz="1200" dirty="0" smtClean="0"/>
              <a:t>при пожаре</a:t>
            </a:r>
            <a:r>
              <a:rPr lang="ru-RU" sz="1200" dirty="0"/>
              <a:t>.</a:t>
            </a:r>
          </a:p>
          <a:p>
            <a:r>
              <a:rPr lang="ru-RU" sz="1200" dirty="0"/>
              <a:t>Водяные завесы создаются с помощью распылителей, число </a:t>
            </a:r>
            <a:r>
              <a:rPr lang="ru-RU" sz="1200" dirty="0" smtClean="0"/>
              <a:t>которых </a:t>
            </a:r>
            <a:r>
              <a:rPr lang="ru-RU" sz="1200" dirty="0"/>
              <a:t>устанавливается с расчетом подачи воды с </a:t>
            </a:r>
            <a:r>
              <a:rPr lang="ru-RU" sz="1200" dirty="0" smtClean="0"/>
              <a:t>интенсивностью 70 </a:t>
            </a:r>
            <a:r>
              <a:rPr lang="ru-RU" sz="1200" dirty="0"/>
              <a:t>л/с на 1 м длины завесы. Включение завесы происходит </a:t>
            </a:r>
            <a:r>
              <a:rPr lang="ru-RU" sz="1200" dirty="0" smtClean="0"/>
              <a:t>вручную, за </a:t>
            </a:r>
            <a:r>
              <a:rPr lang="ru-RU" sz="1200" dirty="0"/>
              <a:t>исключением системы водяных завес перед водонепроницаемы-</a:t>
            </a:r>
          </a:p>
          <a:p>
            <a:r>
              <a:rPr lang="ru-RU" sz="1200" dirty="0"/>
              <a:t>ми дверьми в переборках класса А. Водяные завесы образуют </a:t>
            </a:r>
            <a:r>
              <a:rPr lang="ru-RU" sz="1200" dirty="0" smtClean="0"/>
              <a:t>здесь, как </a:t>
            </a:r>
            <a:r>
              <a:rPr lang="ru-RU" sz="1200" dirty="0"/>
              <a:t>правило, с помощью спринклеров, срабатывающих при </a:t>
            </a:r>
            <a:r>
              <a:rPr lang="ru-RU" sz="1200" dirty="0" smtClean="0"/>
              <a:t>температуре </a:t>
            </a:r>
            <a:r>
              <a:rPr lang="ru-RU" sz="1200" dirty="0"/>
              <a:t>70–80 °С. Система питается от насосов </a:t>
            </a:r>
            <a:r>
              <a:rPr lang="ru-RU" sz="1200" dirty="0" err="1"/>
              <a:t>водопожарной</a:t>
            </a:r>
            <a:r>
              <a:rPr lang="ru-RU" sz="1200" dirty="0"/>
              <a:t> </a:t>
            </a:r>
            <a:r>
              <a:rPr lang="ru-RU" sz="1200" dirty="0" smtClean="0"/>
              <a:t>системы</a:t>
            </a:r>
            <a:r>
              <a:rPr lang="ru-RU" sz="1200" dirty="0"/>
              <a:t>. Эксперименты показывают, что поток горящего бензина </a:t>
            </a:r>
            <a:r>
              <a:rPr lang="ru-RU" sz="1200" dirty="0" smtClean="0"/>
              <a:t>проходит </a:t>
            </a:r>
            <a:r>
              <a:rPr lang="ru-RU" sz="1200" dirty="0"/>
              <a:t>через завесу толщиной до 10 м. Поэтому надежные </a:t>
            </a:r>
            <a:r>
              <a:rPr lang="ru-RU" sz="1200" dirty="0" smtClean="0"/>
              <a:t>системы водяных </a:t>
            </a:r>
            <a:r>
              <a:rPr lang="ru-RU" sz="1200" dirty="0"/>
              <a:t>завес требуют осушительных систем большой </a:t>
            </a:r>
            <a:r>
              <a:rPr lang="ru-RU" sz="1200" dirty="0" smtClean="0"/>
              <a:t>мощности. </a:t>
            </a:r>
          </a:p>
          <a:p>
            <a:endParaRPr lang="ru-RU" sz="1400" b="1" i="1" dirty="0">
              <a:latin typeface="Times New Roman" panose="02020603050405020304" pitchFamily="18" charset="0"/>
              <a:cs typeface="Times New Roman" panose="02020603050405020304" pitchFamily="18" charset="0"/>
            </a:endParaRPr>
          </a:p>
          <a:p>
            <a:r>
              <a:rPr lang="ru-RU" sz="1400" b="1" i="1" dirty="0" smtClean="0">
                <a:latin typeface="Times New Roman" panose="02020603050405020304" pitchFamily="18" charset="0"/>
                <a:cs typeface="Times New Roman" panose="02020603050405020304" pitchFamily="18" charset="0"/>
              </a:rPr>
              <a:t>7.3.6</a:t>
            </a:r>
            <a:r>
              <a:rPr lang="ru-RU" sz="1400" b="1" i="1" dirty="0">
                <a:latin typeface="Times New Roman" panose="02020603050405020304" pitchFamily="18" charset="0"/>
                <a:cs typeface="Times New Roman" panose="02020603050405020304" pitchFamily="18" charset="0"/>
              </a:rPr>
              <a:t>. Системы водяного </a:t>
            </a:r>
            <a:r>
              <a:rPr lang="ru-RU" sz="1400" b="1" i="1" dirty="0" smtClean="0">
                <a:latin typeface="Times New Roman" panose="02020603050405020304" pitchFamily="18" charset="0"/>
                <a:cs typeface="Times New Roman" panose="02020603050405020304" pitchFamily="18" charset="0"/>
              </a:rPr>
              <a:t>орошения</a:t>
            </a:r>
          </a:p>
          <a:p>
            <a:endParaRPr lang="ru-RU" sz="1200" b="1" i="1" dirty="0"/>
          </a:p>
          <a:p>
            <a:r>
              <a:rPr lang="ru-RU" sz="1200" dirty="0"/>
              <a:t>Система используется для снижения температуры воздуха в </a:t>
            </a:r>
            <a:r>
              <a:rPr lang="ru-RU" sz="1200" dirty="0" smtClean="0"/>
              <a:t>помещениях</a:t>
            </a:r>
            <a:r>
              <a:rPr lang="ru-RU" sz="1200" dirty="0"/>
              <a:t>, где хранятся легковоспламеняющиеся или </a:t>
            </a:r>
            <a:r>
              <a:rPr lang="ru-RU" sz="1200" dirty="0" smtClean="0"/>
              <a:t>взрывчатые вещества </a:t>
            </a:r>
            <a:r>
              <a:rPr lang="ru-RU" sz="1200" dirty="0"/>
              <a:t>(крюйт-камеры), а также орошения шахт выходов из </a:t>
            </a:r>
            <a:r>
              <a:rPr lang="ru-RU" sz="1200" dirty="0" smtClean="0"/>
              <a:t>машинных </a:t>
            </a:r>
            <a:r>
              <a:rPr lang="ru-RU" sz="1200" dirty="0"/>
              <a:t>помещений, наружных поверхностей помещений, обращенных</a:t>
            </a:r>
          </a:p>
          <a:p>
            <a:r>
              <a:rPr lang="ru-RU" sz="1200" dirty="0"/>
              <a:t>в сторону путей и дорожек для вагонов и </a:t>
            </a:r>
            <a:r>
              <a:rPr lang="ru-RU" sz="1200" dirty="0" smtClean="0"/>
              <a:t>автотранспорта на </a:t>
            </a:r>
            <a:r>
              <a:rPr lang="ru-RU" sz="1200" dirty="0"/>
              <a:t>паромах, взамен изоляции конструкций класса А, </a:t>
            </a:r>
            <a:r>
              <a:rPr lang="ru-RU" sz="1200" dirty="0" smtClean="0"/>
              <a:t>орошения надстроек </a:t>
            </a:r>
            <a:r>
              <a:rPr lang="ru-RU" sz="1200" dirty="0"/>
              <a:t>некоторых судов, куполов </a:t>
            </a:r>
            <a:r>
              <a:rPr lang="ru-RU" sz="1200" dirty="0" err="1"/>
              <a:t>газовозов</a:t>
            </a:r>
            <a:r>
              <a:rPr lang="ru-RU" sz="1200" dirty="0"/>
              <a:t>. Питаются </a:t>
            </a:r>
            <a:r>
              <a:rPr lang="ru-RU" sz="1200" dirty="0" smtClean="0"/>
              <a:t>системы </a:t>
            </a:r>
            <a:r>
              <a:rPr lang="ru-RU" sz="1200" dirty="0"/>
              <a:t>орошения от </a:t>
            </a:r>
            <a:r>
              <a:rPr lang="ru-RU" sz="1200" dirty="0" err="1"/>
              <a:t>водопожарной</a:t>
            </a:r>
            <a:r>
              <a:rPr lang="ru-RU" sz="1200" dirty="0"/>
              <a:t> магистрали. Правилами Регистра </a:t>
            </a:r>
            <a:r>
              <a:rPr lang="ru-RU" sz="1200" dirty="0" smtClean="0"/>
              <a:t>рекомендуется </a:t>
            </a:r>
            <a:r>
              <a:rPr lang="ru-RU" sz="1200" dirty="0"/>
              <a:t>предусмотреть дополнительное питание системы </a:t>
            </a:r>
            <a:r>
              <a:rPr lang="ru-RU" sz="1200" dirty="0" smtClean="0"/>
              <a:t>орошения </a:t>
            </a:r>
            <a:r>
              <a:rPr lang="ru-RU" sz="1200" dirty="0"/>
              <a:t>выходов из машинного отделения от </a:t>
            </a:r>
            <a:r>
              <a:rPr lang="ru-RU" sz="1200" dirty="0" err="1"/>
              <a:t>гидрофоров</a:t>
            </a:r>
            <a:r>
              <a:rPr lang="ru-RU" sz="1200" dirty="0"/>
              <a:t> забортной воды</a:t>
            </a:r>
            <a:r>
              <a:rPr lang="ru-RU" sz="1200" dirty="0" smtClean="0"/>
              <a:t>.</a:t>
            </a:r>
            <a:r>
              <a:rPr lang="ru-RU" sz="1200" dirty="0"/>
              <a:t> </a:t>
            </a:r>
            <a:endParaRPr lang="ru-RU" sz="1200" dirty="0" smtClean="0"/>
          </a:p>
          <a:p>
            <a:r>
              <a:rPr lang="ru-RU" sz="1200" dirty="0" smtClean="0"/>
              <a:t>Система </a:t>
            </a:r>
            <a:r>
              <a:rPr lang="ru-RU" sz="1200" dirty="0"/>
              <a:t>орошения крюйт-камер совместно с системой </a:t>
            </a:r>
            <a:r>
              <a:rPr lang="ru-RU" sz="1200" dirty="0" err="1" smtClean="0"/>
              <a:t>водораспыления</a:t>
            </a:r>
            <a:r>
              <a:rPr lang="ru-RU" sz="1200" dirty="0" smtClean="0"/>
              <a:t> </a:t>
            </a:r>
            <a:r>
              <a:rPr lang="ru-RU" sz="1200" dirty="0"/>
              <a:t>могут использоваться для затопления этих помещений.</a:t>
            </a:r>
          </a:p>
          <a:p>
            <a:r>
              <a:rPr lang="ru-RU" sz="1200" dirty="0"/>
              <a:t>Подача воды осуществляется с интенсивностью, измеряемой в </a:t>
            </a:r>
            <a:r>
              <a:rPr lang="ru-RU" sz="1200" dirty="0" smtClean="0"/>
              <a:t>л/мин на </a:t>
            </a:r>
            <a:r>
              <a:rPr lang="ru-RU" sz="1200" dirty="0"/>
              <a:t>1 м2 поверхности, или на 1 м горизонтального периметра </a:t>
            </a:r>
            <a:r>
              <a:rPr lang="ru-RU" sz="1200" dirty="0" smtClean="0"/>
              <a:t>орошаемой </a:t>
            </a:r>
            <a:r>
              <a:rPr lang="ru-RU" sz="1200" dirty="0"/>
              <a:t>поверхности. Например, для крюйт-камер интенсивность </a:t>
            </a:r>
            <a:r>
              <a:rPr lang="ru-RU" sz="1200" dirty="0" smtClean="0"/>
              <a:t>составляет </a:t>
            </a:r>
            <a:r>
              <a:rPr lang="ru-RU" sz="1200" dirty="0"/>
              <a:t>24 л/мин на 1 м2 поверхности, а для орошения выходов</a:t>
            </a:r>
          </a:p>
          <a:p>
            <a:r>
              <a:rPr lang="ru-RU" sz="1200" dirty="0"/>
              <a:t>из машинных помещений — 30 л/мин на 1 м горизонтального </a:t>
            </a:r>
            <a:r>
              <a:rPr lang="ru-RU" sz="1200" dirty="0" smtClean="0"/>
              <a:t>периметра </a:t>
            </a:r>
            <a:r>
              <a:rPr lang="ru-RU" sz="1200" dirty="0"/>
              <a:t>орошаемой поверхности</a:t>
            </a:r>
            <a:r>
              <a:rPr lang="ru-RU" sz="1200" dirty="0" smtClean="0"/>
              <a:t>.</a:t>
            </a:r>
          </a:p>
          <a:p>
            <a:endParaRPr lang="ru-RU" sz="1400" dirty="0">
              <a:latin typeface="Times New Roman" panose="02020603050405020304" pitchFamily="18" charset="0"/>
              <a:cs typeface="Times New Roman" panose="02020603050405020304" pitchFamily="18" charset="0"/>
            </a:endParaRPr>
          </a:p>
          <a:p>
            <a:r>
              <a:rPr lang="ru-RU" sz="1400" b="1" i="1" dirty="0">
                <a:latin typeface="Times New Roman" panose="02020603050405020304" pitchFamily="18" charset="0"/>
                <a:cs typeface="Times New Roman" panose="02020603050405020304" pitchFamily="18" charset="0"/>
              </a:rPr>
              <a:t>7.3.7. Системы </a:t>
            </a:r>
            <a:r>
              <a:rPr lang="ru-RU" sz="1400" b="1" i="1" dirty="0" smtClean="0">
                <a:latin typeface="Times New Roman" panose="02020603050405020304" pitchFamily="18" charset="0"/>
                <a:cs typeface="Times New Roman" panose="02020603050405020304" pitchFamily="18" charset="0"/>
              </a:rPr>
              <a:t>пенотушения</a:t>
            </a:r>
          </a:p>
          <a:p>
            <a:endParaRPr lang="ru-RU" sz="1400" b="1" i="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Пена используется главным образом для борьбы с </a:t>
            </a:r>
            <a:r>
              <a:rPr lang="ru-RU" sz="1200" dirty="0" smtClean="0">
                <a:latin typeface="Times New Roman" panose="02020603050405020304" pitchFamily="18" charset="0"/>
                <a:cs typeface="Times New Roman" panose="02020603050405020304" pitchFamily="18" charset="0"/>
              </a:rPr>
              <a:t>пожарами класса </a:t>
            </a:r>
            <a:r>
              <a:rPr lang="ru-RU" sz="1200" dirty="0">
                <a:latin typeface="Times New Roman" panose="02020603050405020304" pitchFamily="18" charset="0"/>
                <a:cs typeface="Times New Roman" panose="02020603050405020304" pitchFamily="18" charset="0"/>
              </a:rPr>
              <a:t>В, а с помощью пены с низкой кратностью (с высоким </a:t>
            </a:r>
            <a:r>
              <a:rPr lang="ru-RU" sz="1200" dirty="0" smtClean="0">
                <a:latin typeface="Times New Roman" panose="02020603050405020304" pitchFamily="18" charset="0"/>
                <a:cs typeface="Times New Roman" panose="02020603050405020304" pitchFamily="18" charset="0"/>
              </a:rPr>
              <a:t>содержанием </a:t>
            </a:r>
            <a:r>
              <a:rPr lang="ru-RU" sz="1200" dirty="0">
                <a:latin typeface="Times New Roman" panose="02020603050405020304" pitchFamily="18" charset="0"/>
                <a:cs typeface="Times New Roman" panose="02020603050405020304" pitchFamily="18" charset="0"/>
              </a:rPr>
              <a:t>воды) можно тушить и пожары класса А. Пена </a:t>
            </a:r>
            <a:r>
              <a:rPr lang="ru-RU" sz="1200" dirty="0" smtClean="0">
                <a:latin typeface="Times New Roman" panose="02020603050405020304" pitchFamily="18" charset="0"/>
                <a:cs typeface="Times New Roman" panose="02020603050405020304" pitchFamily="18" charset="0"/>
              </a:rPr>
              <a:t>обеспечивает ликвидацию </a:t>
            </a:r>
            <a:r>
              <a:rPr lang="ru-RU" sz="1200" dirty="0">
                <a:latin typeface="Times New Roman" panose="02020603050405020304" pitchFamily="18" charset="0"/>
                <a:cs typeface="Times New Roman" panose="02020603050405020304" pitchFamily="18" charset="0"/>
              </a:rPr>
              <a:t>пожара в основном за счет эффекта поверхностного </a:t>
            </a:r>
            <a:r>
              <a:rPr lang="ru-RU" sz="1200" dirty="0" smtClean="0">
                <a:latin typeface="Times New Roman" panose="02020603050405020304" pitchFamily="18" charset="0"/>
                <a:cs typeface="Times New Roman" panose="02020603050405020304" pitchFamily="18" charset="0"/>
              </a:rPr>
              <a:t>тушения</a:t>
            </a:r>
            <a:r>
              <a:rPr lang="ru-RU" sz="1200" dirty="0">
                <a:latin typeface="Times New Roman" panose="02020603050405020304" pitchFamily="18" charset="0"/>
                <a:cs typeface="Times New Roman" panose="02020603050405020304" pitchFamily="18" charset="0"/>
              </a:rPr>
              <a:t>, хотя она обладает и определенным охлаждающим эффектом</a:t>
            </a:r>
            <a:r>
              <a:rPr lang="ru-RU" sz="1200" dirty="0" smtClean="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Системы пенотушения используют для защиты котельных </a:t>
            </a:r>
            <a:r>
              <a:rPr lang="ru-RU" sz="1200" dirty="0" smtClean="0">
                <a:latin typeface="Times New Roman" panose="02020603050405020304" pitchFamily="18" charset="0"/>
                <a:cs typeface="Times New Roman" panose="02020603050405020304" pitchFamily="18" charset="0"/>
              </a:rPr>
              <a:t>отделений</a:t>
            </a:r>
            <a:r>
              <a:rPr lang="ru-RU" sz="1200" dirty="0">
                <a:latin typeface="Times New Roman" panose="02020603050405020304" pitchFamily="18" charset="0"/>
                <a:cs typeface="Times New Roman" panose="02020603050405020304" pitchFamily="18" charset="0"/>
              </a:rPr>
              <a:t>, машинных помещений и насосных отделений на всех </a:t>
            </a:r>
            <a:r>
              <a:rPr lang="ru-RU" sz="1200" dirty="0" smtClean="0">
                <a:latin typeface="Times New Roman" panose="02020603050405020304" pitchFamily="18" charset="0"/>
                <a:cs typeface="Times New Roman" panose="02020603050405020304" pitchFamily="18" charset="0"/>
              </a:rPr>
              <a:t>судах</a:t>
            </a:r>
            <a:r>
              <a:rPr lang="ru-RU" sz="1200" dirty="0">
                <a:latin typeface="Times New Roman" panose="02020603050405020304" pitchFamily="18" charset="0"/>
                <a:cs typeface="Times New Roman" panose="02020603050405020304" pitchFamily="18" charset="0"/>
              </a:rPr>
              <a:t>. Систему воздушно-механической пены можно </a:t>
            </a:r>
            <a:r>
              <a:rPr lang="ru-RU" sz="1200" dirty="0" smtClean="0">
                <a:latin typeface="Times New Roman" panose="02020603050405020304" pitchFamily="18" charset="0"/>
                <a:cs typeface="Times New Roman" panose="02020603050405020304" pitchFamily="18" charset="0"/>
              </a:rPr>
              <a:t>устанавливать в </a:t>
            </a:r>
            <a:r>
              <a:rPr lang="ru-RU" sz="1200" dirty="0">
                <a:latin typeface="Times New Roman" panose="02020603050405020304" pitchFamily="18" charset="0"/>
                <a:cs typeface="Times New Roman" panose="02020603050405020304" pitchFamily="18" charset="0"/>
              </a:rPr>
              <a:t>этих помещениях вместо других одобренных систем, таких как,</a:t>
            </a:r>
          </a:p>
          <a:p>
            <a:r>
              <a:rPr lang="ru-RU" sz="1200" dirty="0">
                <a:latin typeface="Times New Roman" panose="02020603050405020304" pitchFamily="18" charset="0"/>
                <a:cs typeface="Times New Roman" panose="02020603050405020304" pitchFamily="18" charset="0"/>
              </a:rPr>
              <a:t>например, углекислотная. На всех танкерах, построенных </a:t>
            </a:r>
            <a:r>
              <a:rPr lang="ru-RU" sz="1200" dirty="0" smtClean="0">
                <a:latin typeface="Times New Roman" panose="02020603050405020304" pitchFamily="18" charset="0"/>
                <a:cs typeface="Times New Roman" panose="02020603050405020304" pitchFamily="18" charset="0"/>
              </a:rPr>
              <a:t>после 1 </a:t>
            </a:r>
            <a:r>
              <a:rPr lang="ru-RU" sz="1200" dirty="0">
                <a:latin typeface="Times New Roman" panose="02020603050405020304" pitchFamily="18" charset="0"/>
                <a:cs typeface="Times New Roman" panose="02020603050405020304" pitchFamily="18" charset="0"/>
              </a:rPr>
              <a:t>января 1970 г., для защиты груза, представляющего собой </a:t>
            </a:r>
            <a:r>
              <a:rPr lang="ru-RU" sz="1200" dirty="0" smtClean="0">
                <a:latin typeface="Times New Roman" panose="02020603050405020304" pitchFamily="18" charset="0"/>
                <a:cs typeface="Times New Roman" panose="02020603050405020304" pitchFamily="18" charset="0"/>
              </a:rPr>
              <a:t>легковоспламеняющиеся </a:t>
            </a:r>
            <a:r>
              <a:rPr lang="ru-RU" sz="1200" dirty="0">
                <a:latin typeface="Times New Roman" panose="02020603050405020304" pitchFamily="18" charset="0"/>
                <a:cs typeface="Times New Roman" panose="02020603050405020304" pitchFamily="18" charset="0"/>
              </a:rPr>
              <a:t>жидкости, следует устанавливать </a:t>
            </a:r>
            <a:r>
              <a:rPr lang="ru-RU" sz="1200" dirty="0" smtClean="0">
                <a:latin typeface="Times New Roman" panose="02020603050405020304" pitchFamily="18" charset="0"/>
                <a:cs typeface="Times New Roman" panose="02020603050405020304" pitchFamily="18" charset="0"/>
              </a:rPr>
              <a:t>палубные системы </a:t>
            </a:r>
            <a:r>
              <a:rPr lang="ru-RU" sz="1200" dirty="0">
                <a:latin typeface="Times New Roman" panose="02020603050405020304" pitchFamily="18" charset="0"/>
                <a:cs typeface="Times New Roman" panose="02020603050405020304" pitchFamily="18" charset="0"/>
              </a:rPr>
              <a:t>пенотушения. На некоторых судах более ранней построй-</a:t>
            </a:r>
          </a:p>
          <a:p>
            <a:r>
              <a:rPr lang="ru-RU" sz="1200" dirty="0" err="1">
                <a:latin typeface="Times New Roman" panose="02020603050405020304" pitchFamily="18" charset="0"/>
                <a:cs typeface="Times New Roman" panose="02020603050405020304" pitchFamily="18" charset="0"/>
              </a:rPr>
              <a:t>ки</a:t>
            </a:r>
            <a:r>
              <a:rPr lang="ru-RU" sz="1200" dirty="0">
                <a:latin typeface="Times New Roman" panose="02020603050405020304" pitchFamily="18" charset="0"/>
                <a:cs typeface="Times New Roman" panose="02020603050405020304" pitchFamily="18" charset="0"/>
              </a:rPr>
              <a:t> можно встретить системы пенотушения, установленные для </a:t>
            </a:r>
            <a:r>
              <a:rPr lang="ru-RU" sz="1200" dirty="0" smtClean="0">
                <a:latin typeface="Times New Roman" panose="02020603050405020304" pitchFamily="18" charset="0"/>
                <a:cs typeface="Times New Roman" panose="02020603050405020304" pitchFamily="18" charset="0"/>
              </a:rPr>
              <a:t>защиты </a:t>
            </a:r>
            <a:r>
              <a:rPr lang="ru-RU" sz="1200" dirty="0">
                <a:latin typeface="Times New Roman" panose="02020603050405020304" pitchFamily="18" charset="0"/>
                <a:cs typeface="Times New Roman" panose="02020603050405020304" pitchFamily="18" charset="0"/>
              </a:rPr>
              <a:t>грузовых трюмов, в которых перевозятся </a:t>
            </a:r>
            <a:r>
              <a:rPr lang="ru-RU" sz="1200" dirty="0" smtClean="0">
                <a:latin typeface="Times New Roman" panose="02020603050405020304" pitchFamily="18" charset="0"/>
                <a:cs typeface="Times New Roman" panose="02020603050405020304" pitchFamily="18" charset="0"/>
              </a:rPr>
              <a:t>легковоспламеняющиеся </a:t>
            </a:r>
            <a:r>
              <a:rPr lang="ru-RU" sz="1200" dirty="0">
                <a:latin typeface="Times New Roman" panose="02020603050405020304" pitchFamily="18" charset="0"/>
                <a:cs typeface="Times New Roman" panose="02020603050405020304" pitchFamily="18" charset="0"/>
              </a:rPr>
              <a:t>жидкости. Теперь системы пенотушения не </a:t>
            </a:r>
            <a:r>
              <a:rPr lang="ru-RU" sz="1200" dirty="0" smtClean="0">
                <a:latin typeface="Times New Roman" panose="02020603050405020304" pitchFamily="18" charset="0"/>
                <a:cs typeface="Times New Roman" panose="02020603050405020304" pitchFamily="18" charset="0"/>
              </a:rPr>
              <a:t>используют для </a:t>
            </a:r>
            <a:r>
              <a:rPr lang="ru-RU" sz="1200" dirty="0">
                <a:latin typeface="Times New Roman" panose="02020603050405020304" pitchFamily="18" charset="0"/>
                <a:cs typeface="Times New Roman" panose="02020603050405020304" pitchFamily="18" charset="0"/>
              </a:rPr>
              <a:t>этой цели.</a:t>
            </a:r>
            <a:endParaRPr lang="ru-RU" sz="1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344197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382738"/>
            <a:ext cx="6624736" cy="9417963"/>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7.3.8. Системы углекислотного </a:t>
            </a:r>
            <a:r>
              <a:rPr lang="ru-RU" sz="1400" b="1" i="1" dirty="0" smtClean="0">
                <a:latin typeface="Times New Roman" panose="02020603050405020304" pitchFamily="18" charset="0"/>
                <a:cs typeface="Times New Roman" panose="02020603050405020304" pitchFamily="18" charset="0"/>
              </a:rPr>
              <a:t>пожаротушения</a:t>
            </a:r>
          </a:p>
          <a:p>
            <a:endParaRPr lang="ru-RU" sz="1400" b="1" i="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Системы углекислотного тушения используются для </a:t>
            </a:r>
            <a:r>
              <a:rPr lang="ru-RU" sz="1200" dirty="0" smtClean="0">
                <a:latin typeface="Times New Roman" panose="02020603050405020304" pitchFamily="18" charset="0"/>
                <a:cs typeface="Times New Roman" panose="02020603050405020304" pitchFamily="18" charset="0"/>
              </a:rPr>
              <a:t>защиты грузовых </a:t>
            </a:r>
            <a:r>
              <a:rPr lang="ru-RU" sz="1200" dirty="0">
                <a:latin typeface="Times New Roman" panose="02020603050405020304" pitchFamily="18" charset="0"/>
                <a:cs typeface="Times New Roman" panose="02020603050405020304" pitchFamily="18" charset="0"/>
              </a:rPr>
              <a:t>помещений, насосных отделений, помещений </a:t>
            </a:r>
            <a:r>
              <a:rPr lang="ru-RU" sz="1200" dirty="0" smtClean="0">
                <a:latin typeface="Times New Roman" panose="02020603050405020304" pitchFamily="18" charset="0"/>
                <a:cs typeface="Times New Roman" panose="02020603050405020304" pitchFamily="18" charset="0"/>
              </a:rPr>
              <a:t>генераторов</a:t>
            </a:r>
            <a:r>
              <a:rPr lang="ru-RU" sz="1200" dirty="0">
                <a:latin typeface="Times New Roman" panose="02020603050405020304" pitchFamily="18" charset="0"/>
                <a:cs typeface="Times New Roman" panose="02020603050405020304" pitchFamily="18" charset="0"/>
              </a:rPr>
              <a:t>, кладовых (например, малярных и фонарных), плит и вентиля-</a:t>
            </a:r>
          </a:p>
          <a:p>
            <a:r>
              <a:rPr lang="ru-RU" sz="1200" dirty="0" err="1">
                <a:latin typeface="Times New Roman" panose="02020603050405020304" pitchFamily="18" charset="0"/>
                <a:cs typeface="Times New Roman" panose="02020603050405020304" pitchFamily="18" charset="0"/>
              </a:rPr>
              <a:t>ционных</a:t>
            </a:r>
            <a:r>
              <a:rPr lang="ru-RU" sz="1200" dirty="0">
                <a:latin typeface="Times New Roman" panose="02020603050405020304" pitchFamily="18" charset="0"/>
                <a:cs typeface="Times New Roman" panose="02020603050405020304" pitchFamily="18" charset="0"/>
              </a:rPr>
              <a:t> каналов камбузов. Они применяются также в </a:t>
            </a:r>
            <a:r>
              <a:rPr lang="ru-RU" sz="1200" dirty="0" smtClean="0">
                <a:latin typeface="Times New Roman" panose="02020603050405020304" pitchFamily="18" charset="0"/>
                <a:cs typeface="Times New Roman" panose="02020603050405020304" pitchFamily="18" charset="0"/>
              </a:rPr>
              <a:t>машинных отделениях </a:t>
            </a:r>
            <a:r>
              <a:rPr lang="ru-RU" sz="1200" dirty="0">
                <a:latin typeface="Times New Roman" panose="02020603050405020304" pitchFamily="18" charset="0"/>
                <a:cs typeface="Times New Roman" panose="02020603050405020304" pitchFamily="18" charset="0"/>
              </a:rPr>
              <a:t>и для индивидуальной защиты генераторов</a:t>
            </a:r>
            <a:r>
              <a:rPr lang="ru-RU" sz="1200" dirty="0" smtClean="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Углекислый газ в качестве огнетушащего средства особенно </a:t>
            </a:r>
            <a:r>
              <a:rPr lang="ru-RU" sz="1200" dirty="0" smtClean="0">
                <a:latin typeface="Times New Roman" panose="02020603050405020304" pitchFamily="18" charset="0"/>
                <a:cs typeface="Times New Roman" panose="02020603050405020304" pitchFamily="18" charset="0"/>
              </a:rPr>
              <a:t>удобен </a:t>
            </a:r>
            <a:r>
              <a:rPr lang="ru-RU" sz="1200" dirty="0">
                <a:latin typeface="Times New Roman" panose="02020603050405020304" pitchFamily="18" charset="0"/>
                <a:cs typeface="Times New Roman" panose="02020603050405020304" pitchFamily="18" charset="0"/>
              </a:rPr>
              <a:t>для использования на судах, так как не вызывает </a:t>
            </a:r>
            <a:r>
              <a:rPr lang="ru-RU" sz="1200" dirty="0" smtClean="0">
                <a:latin typeface="Times New Roman" panose="02020603050405020304" pitchFamily="18" charset="0"/>
                <a:cs typeface="Times New Roman" panose="02020603050405020304" pitchFamily="18" charset="0"/>
              </a:rPr>
              <a:t>повреждения дорогостоящего </a:t>
            </a:r>
            <a:r>
              <a:rPr lang="ru-RU" sz="1200" dirty="0">
                <a:latin typeface="Times New Roman" panose="02020603050405020304" pitchFamily="18" charset="0"/>
                <a:cs typeface="Times New Roman" panose="02020603050405020304" pitchFamily="18" charset="0"/>
              </a:rPr>
              <a:t>груза и механизмов. Он не оставляет осадка, </a:t>
            </a:r>
            <a:r>
              <a:rPr lang="ru-RU" sz="1200" dirty="0" smtClean="0">
                <a:latin typeface="Times New Roman" panose="02020603050405020304" pitchFamily="18" charset="0"/>
                <a:cs typeface="Times New Roman" panose="02020603050405020304" pitchFamily="18" charset="0"/>
              </a:rPr>
              <a:t>который </a:t>
            </a:r>
            <a:r>
              <a:rPr lang="ru-RU" sz="1200" dirty="0">
                <a:latin typeface="Times New Roman" panose="02020603050405020304" pitchFamily="18" charset="0"/>
                <a:cs typeface="Times New Roman" panose="02020603050405020304" pitchFamily="18" charset="0"/>
              </a:rPr>
              <a:t>нужно счищать с оборудования и палубы, не проводит </a:t>
            </a:r>
            <a:r>
              <a:rPr lang="ru-RU" sz="1200" dirty="0" smtClean="0">
                <a:latin typeface="Times New Roman" panose="02020603050405020304" pitchFamily="18" charset="0"/>
                <a:cs typeface="Times New Roman" panose="02020603050405020304" pitchFamily="18" charset="0"/>
              </a:rPr>
              <a:t>электричества </a:t>
            </a:r>
            <a:r>
              <a:rPr lang="ru-RU" sz="1200" dirty="0">
                <a:latin typeface="Times New Roman" panose="02020603050405020304" pitchFamily="18" charset="0"/>
                <a:cs typeface="Times New Roman" panose="02020603050405020304" pitchFamily="18" charset="0"/>
              </a:rPr>
              <a:t>и, следовательно, может подаваться на </a:t>
            </a:r>
            <a:r>
              <a:rPr lang="ru-RU" sz="1200" dirty="0" smtClean="0">
                <a:latin typeface="Times New Roman" panose="02020603050405020304" pitchFamily="18" charset="0"/>
                <a:cs typeface="Times New Roman" panose="02020603050405020304" pitchFamily="18" charset="0"/>
              </a:rPr>
              <a:t>электрооборудование, находящееся </a:t>
            </a:r>
            <a:r>
              <a:rPr lang="ru-RU" sz="1200" dirty="0">
                <a:latin typeface="Times New Roman" panose="02020603050405020304" pitchFamily="18" charset="0"/>
                <a:cs typeface="Times New Roman" panose="02020603050405020304" pitchFamily="18" charset="0"/>
              </a:rPr>
              <a:t>под напряжением</a:t>
            </a:r>
            <a:r>
              <a:rPr lang="ru-RU" sz="1200" dirty="0" smtClean="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Углекислый газ лишь в незначительной степени охлаждает </a:t>
            </a:r>
            <a:r>
              <a:rPr lang="ru-RU" sz="1200" dirty="0" smtClean="0">
                <a:latin typeface="Times New Roman" panose="02020603050405020304" pitchFamily="18" charset="0"/>
                <a:cs typeface="Times New Roman" panose="02020603050405020304" pitchFamily="18" charset="0"/>
              </a:rPr>
              <a:t>материалы, нагревающиеся </a:t>
            </a:r>
            <a:r>
              <a:rPr lang="ru-RU" sz="1200" dirty="0">
                <a:latin typeface="Times New Roman" panose="02020603050405020304" pitchFamily="18" charset="0"/>
                <a:cs typeface="Times New Roman" panose="02020603050405020304" pitchFamily="18" charset="0"/>
              </a:rPr>
              <a:t>под воздействием пожара. Он создает </a:t>
            </a:r>
            <a:r>
              <a:rPr lang="ru-RU" sz="1200" dirty="0" smtClean="0">
                <a:latin typeface="Times New Roman" panose="02020603050405020304" pitchFamily="18" charset="0"/>
                <a:cs typeface="Times New Roman" panose="02020603050405020304" pitchFamily="18" charset="0"/>
              </a:rPr>
              <a:t>эффект объемного </a:t>
            </a:r>
            <a:r>
              <a:rPr lang="ru-RU" sz="1200" dirty="0">
                <a:latin typeface="Times New Roman" panose="02020603050405020304" pitchFamily="18" charset="0"/>
                <a:cs typeface="Times New Roman" panose="02020603050405020304" pitchFamily="18" charset="0"/>
              </a:rPr>
              <a:t>тушения, т. е. вытесняет кислород окружающего </a:t>
            </a:r>
            <a:r>
              <a:rPr lang="ru-RU" sz="1200" dirty="0" smtClean="0">
                <a:latin typeface="Times New Roman" panose="02020603050405020304" pitchFamily="18" charset="0"/>
                <a:cs typeface="Times New Roman" panose="02020603050405020304" pitchFamily="18" charset="0"/>
              </a:rPr>
              <a:t>воздуха, уменьшая </a:t>
            </a:r>
            <a:r>
              <a:rPr lang="ru-RU" sz="1200" dirty="0">
                <a:latin typeface="Times New Roman" panose="02020603050405020304" pitchFamily="18" charset="0"/>
                <a:cs typeface="Times New Roman" panose="02020603050405020304" pitchFamily="18" charset="0"/>
              </a:rPr>
              <a:t>его содержание до 15 % и ниже. Таким образом, вещества,</a:t>
            </a:r>
          </a:p>
          <a:p>
            <a:r>
              <a:rPr lang="ru-RU" sz="1200" dirty="0">
                <a:latin typeface="Times New Roman" panose="02020603050405020304" pitchFamily="18" charset="0"/>
                <a:cs typeface="Times New Roman" panose="02020603050405020304" pitchFamily="18" charset="0"/>
              </a:rPr>
              <a:t>выделяющие кислород при горении, нельзя тушить с помощью </a:t>
            </a:r>
            <a:r>
              <a:rPr lang="ru-RU" sz="1200" dirty="0" smtClean="0">
                <a:latin typeface="Times New Roman" panose="02020603050405020304" pitchFamily="18" charset="0"/>
                <a:cs typeface="Times New Roman" panose="02020603050405020304" pitchFamily="18" charset="0"/>
              </a:rPr>
              <a:t>углекислого </a:t>
            </a:r>
            <a:r>
              <a:rPr lang="ru-RU" sz="1200" dirty="0">
                <a:latin typeface="Times New Roman" panose="02020603050405020304" pitchFamily="18" charset="0"/>
                <a:cs typeface="Times New Roman" panose="02020603050405020304" pitchFamily="18" charset="0"/>
              </a:rPr>
              <a:t>газа.</a:t>
            </a:r>
          </a:p>
          <a:p>
            <a:r>
              <a:rPr lang="ru-RU" sz="1200" dirty="0">
                <a:latin typeface="Times New Roman" panose="02020603050405020304" pitchFamily="18" charset="0"/>
                <a:cs typeface="Times New Roman" panose="02020603050405020304" pitchFamily="18" charset="0"/>
              </a:rPr>
              <a:t>Углекислый газ опасен для людей, хотя его концентрация, </a:t>
            </a:r>
            <a:r>
              <a:rPr lang="ru-RU" sz="1200" dirty="0" smtClean="0">
                <a:latin typeface="Times New Roman" panose="02020603050405020304" pitchFamily="18" charset="0"/>
                <a:cs typeface="Times New Roman" panose="02020603050405020304" pitchFamily="18" charset="0"/>
              </a:rPr>
              <a:t>достаточная для </a:t>
            </a:r>
            <a:r>
              <a:rPr lang="ru-RU" sz="1200" dirty="0">
                <a:latin typeface="Times New Roman" panose="02020603050405020304" pitchFamily="18" charset="0"/>
                <a:cs typeface="Times New Roman" panose="02020603050405020304" pitchFamily="18" charset="0"/>
              </a:rPr>
              <a:t>ликвидации пожара, не снижает содержания </a:t>
            </a:r>
            <a:r>
              <a:rPr lang="ru-RU" sz="1200" dirty="0" smtClean="0">
                <a:latin typeface="Times New Roman" panose="02020603050405020304" pitchFamily="18" charset="0"/>
                <a:cs typeface="Times New Roman" panose="02020603050405020304" pitchFamily="18" charset="0"/>
              </a:rPr>
              <a:t>кислорода в </a:t>
            </a:r>
            <a:r>
              <a:rPr lang="ru-RU" sz="1200" dirty="0">
                <a:latin typeface="Times New Roman" panose="02020603050405020304" pitchFamily="18" charset="0"/>
                <a:cs typeface="Times New Roman" panose="02020603050405020304" pitchFamily="18" charset="0"/>
              </a:rPr>
              <a:t>воздухе до опасного уровня. При вдыхании углекислого газа </a:t>
            </a:r>
            <a:r>
              <a:rPr lang="ru-RU" sz="1200" dirty="0" smtClean="0">
                <a:latin typeface="Times New Roman" panose="02020603050405020304" pitchFamily="18" charset="0"/>
                <a:cs typeface="Times New Roman" panose="02020603050405020304" pitchFamily="18" charset="0"/>
              </a:rPr>
              <a:t>повышается </a:t>
            </a:r>
            <a:r>
              <a:rPr lang="ru-RU" sz="1200" dirty="0">
                <a:latin typeface="Times New Roman" panose="02020603050405020304" pitchFamily="18" charset="0"/>
                <a:cs typeface="Times New Roman" panose="02020603050405020304" pitchFamily="18" charset="0"/>
              </a:rPr>
              <a:t>кислотный уровень крови. В результате гемоглобин не </a:t>
            </a:r>
            <a:r>
              <a:rPr lang="ru-RU" sz="1200" dirty="0" smtClean="0">
                <a:latin typeface="Times New Roman" panose="02020603050405020304" pitchFamily="18" charset="0"/>
                <a:cs typeface="Times New Roman" panose="02020603050405020304" pitchFamily="18" charset="0"/>
              </a:rPr>
              <a:t>обогащается </a:t>
            </a:r>
            <a:r>
              <a:rPr lang="ru-RU" sz="1200" dirty="0">
                <a:latin typeface="Times New Roman" panose="02020603050405020304" pitchFamily="18" charset="0"/>
                <a:cs typeface="Times New Roman" panose="02020603050405020304" pitchFamily="18" charset="0"/>
              </a:rPr>
              <a:t>кислородом в легких, вследствие чего может </a:t>
            </a:r>
            <a:r>
              <a:rPr lang="ru-RU" sz="1200" dirty="0" smtClean="0">
                <a:latin typeface="Times New Roman" panose="02020603050405020304" pitchFamily="18" charset="0"/>
                <a:cs typeface="Times New Roman" panose="02020603050405020304" pitchFamily="18" charset="0"/>
              </a:rPr>
              <a:t>произойти остановка </a:t>
            </a:r>
            <a:r>
              <a:rPr lang="ru-RU" sz="1200" dirty="0">
                <a:latin typeface="Times New Roman" panose="02020603050405020304" pitchFamily="18" charset="0"/>
                <a:cs typeface="Times New Roman" panose="02020603050405020304" pitchFamily="18" charset="0"/>
              </a:rPr>
              <a:t>дыхания</a:t>
            </a:r>
            <a:r>
              <a:rPr lang="ru-RU" sz="1200" dirty="0" smtClean="0">
                <a:latin typeface="Times New Roman" panose="02020603050405020304" pitchFamily="18" charset="0"/>
                <a:cs typeface="Times New Roman" panose="02020603050405020304" pitchFamily="18" charset="0"/>
              </a:rPr>
              <a:t>.</a:t>
            </a:r>
          </a:p>
          <a:p>
            <a:endParaRPr lang="ru-RU" sz="1200" dirty="0">
              <a:latin typeface="Times New Roman" panose="02020603050405020304" pitchFamily="18" charset="0"/>
              <a:cs typeface="Times New Roman" panose="02020603050405020304" pitchFamily="18" charset="0"/>
            </a:endParaRPr>
          </a:p>
          <a:p>
            <a:r>
              <a:rPr lang="ru-RU" sz="1400" b="1" i="1" dirty="0">
                <a:latin typeface="Times New Roman" panose="02020603050405020304" pitchFamily="18" charset="0"/>
                <a:cs typeface="Times New Roman" panose="02020603050405020304" pitchFamily="18" charset="0"/>
              </a:rPr>
              <a:t>7.3.9. Системы инертных газов</a:t>
            </a:r>
          </a:p>
          <a:p>
            <a:r>
              <a:rPr lang="ru-RU" sz="1200" dirty="0">
                <a:latin typeface="Times New Roman" panose="02020603050405020304" pitchFamily="18" charset="0"/>
                <a:cs typeface="Times New Roman" panose="02020603050405020304" pitchFamily="18" charset="0"/>
              </a:rPr>
              <a:t>Системы инертных газов могут применяться в качестве </a:t>
            </a:r>
            <a:r>
              <a:rPr lang="ru-RU" sz="1200" dirty="0" smtClean="0">
                <a:latin typeface="Times New Roman" panose="02020603050405020304" pitchFamily="18" charset="0"/>
                <a:cs typeface="Times New Roman" panose="02020603050405020304" pitchFamily="18" charset="0"/>
              </a:rPr>
              <a:t>основного </a:t>
            </a:r>
            <a:r>
              <a:rPr lang="ru-RU" sz="1200" dirty="0">
                <a:latin typeface="Times New Roman" panose="02020603050405020304" pitchFamily="18" charset="0"/>
                <a:cs typeface="Times New Roman" panose="02020603050405020304" pitchFamily="18" charset="0"/>
              </a:rPr>
              <a:t>средства пожаротушения в сухогрузных трюмах, а также </a:t>
            </a:r>
            <a:r>
              <a:rPr lang="ru-RU" sz="1200" dirty="0" smtClean="0">
                <a:latin typeface="Times New Roman" panose="02020603050405020304" pitchFamily="18" charset="0"/>
                <a:cs typeface="Times New Roman" panose="02020603050405020304" pitchFamily="18" charset="0"/>
              </a:rPr>
              <a:t>средства</a:t>
            </a:r>
            <a:r>
              <a:rPr lang="ru-RU" sz="1200" dirty="0">
                <a:latin typeface="Times New Roman" panose="02020603050405020304" pitchFamily="18" charset="0"/>
                <a:cs typeface="Times New Roman" panose="02020603050405020304" pitchFamily="18" charset="0"/>
              </a:rPr>
              <a:t>, предупреждающего возникновение пожара путем </a:t>
            </a:r>
            <a:r>
              <a:rPr lang="ru-RU" sz="1200" dirty="0" smtClean="0">
                <a:latin typeface="Times New Roman" panose="02020603050405020304" pitchFamily="18" charset="0"/>
                <a:cs typeface="Times New Roman" panose="02020603050405020304" pitchFamily="18" charset="0"/>
              </a:rPr>
              <a:t>создания и </a:t>
            </a:r>
            <a:r>
              <a:rPr lang="ru-RU" sz="1200" dirty="0">
                <a:latin typeface="Times New Roman" panose="02020603050405020304" pitchFamily="18" charset="0"/>
                <a:cs typeface="Times New Roman" panose="02020603050405020304" pitchFamily="18" charset="0"/>
              </a:rPr>
              <a:t>постоянного поддержания в грузовых танках </a:t>
            </a:r>
            <a:r>
              <a:rPr lang="ru-RU" sz="1200" dirty="0" smtClean="0">
                <a:latin typeface="Times New Roman" panose="02020603050405020304" pitchFamily="18" charset="0"/>
                <a:cs typeface="Times New Roman" panose="02020603050405020304" pitchFamily="18" charset="0"/>
              </a:rPr>
              <a:t>невоспламеняющейся </a:t>
            </a:r>
            <a:r>
              <a:rPr lang="ru-RU" sz="1200" dirty="0">
                <a:latin typeface="Times New Roman" panose="02020603050405020304" pitchFamily="18" charset="0"/>
                <a:cs typeface="Times New Roman" panose="02020603050405020304" pitchFamily="18" charset="0"/>
              </a:rPr>
              <a:t>атмосферы.</a:t>
            </a:r>
          </a:p>
          <a:p>
            <a:r>
              <a:rPr lang="ru-RU" sz="1200" dirty="0">
                <a:latin typeface="Times New Roman" panose="02020603050405020304" pitchFamily="18" charset="0"/>
                <a:cs typeface="Times New Roman" panose="02020603050405020304" pitchFamily="18" charset="0"/>
              </a:rPr>
              <a:t>Согласно требованиям конвенции СОЛАС система </a:t>
            </a:r>
            <a:r>
              <a:rPr lang="ru-RU" sz="1200" dirty="0" smtClean="0">
                <a:latin typeface="Times New Roman" panose="02020603050405020304" pitchFamily="18" charset="0"/>
                <a:cs typeface="Times New Roman" panose="02020603050405020304" pitchFamily="18" charset="0"/>
              </a:rPr>
              <a:t>инертных газов </a:t>
            </a:r>
            <a:r>
              <a:rPr lang="ru-RU" sz="1200" dirty="0">
                <a:latin typeface="Times New Roman" panose="02020603050405020304" pitchFamily="18" charset="0"/>
                <a:cs typeface="Times New Roman" panose="02020603050405020304" pitchFamily="18" charset="0"/>
              </a:rPr>
              <a:t>является обязательной для танкеров дедвейтом 20000 </a:t>
            </a:r>
            <a:r>
              <a:rPr lang="ru-RU" sz="1200" dirty="0" err="1">
                <a:latin typeface="Times New Roman" panose="02020603050405020304" pitchFamily="18" charset="0"/>
                <a:cs typeface="Times New Roman" panose="02020603050405020304" pitchFamily="18" charset="0"/>
              </a:rPr>
              <a:t>рег.т</a:t>
            </a:r>
            <a:r>
              <a:rPr lang="ru-RU" sz="1200" dirty="0">
                <a:latin typeface="Times New Roman" panose="02020603050405020304" pitchFamily="18" charset="0"/>
                <a:cs typeface="Times New Roman" panose="02020603050405020304" pitchFamily="18" charset="0"/>
              </a:rPr>
              <a:t> и </a:t>
            </a:r>
            <a:r>
              <a:rPr lang="ru-RU" sz="1200" dirty="0" smtClean="0">
                <a:latin typeface="Times New Roman" panose="02020603050405020304" pitchFamily="18" charset="0"/>
                <a:cs typeface="Times New Roman" panose="02020603050405020304" pitchFamily="18" charset="0"/>
              </a:rPr>
              <a:t>более</a:t>
            </a:r>
            <a:r>
              <a:rPr lang="ru-RU" sz="1200" dirty="0">
                <a:latin typeface="Times New Roman" panose="02020603050405020304" pitchFamily="18" charset="0"/>
                <a:cs typeface="Times New Roman" panose="02020603050405020304" pitchFamily="18" charset="0"/>
              </a:rPr>
              <a:t>. Система должна поддерживать в любой части грузового </a:t>
            </a:r>
            <a:r>
              <a:rPr lang="ru-RU" sz="1200" dirty="0" smtClean="0">
                <a:latin typeface="Times New Roman" panose="02020603050405020304" pitchFamily="18" charset="0"/>
                <a:cs typeface="Times New Roman" panose="02020603050405020304" pitchFamily="18" charset="0"/>
              </a:rPr>
              <a:t>танка атмосферу </a:t>
            </a:r>
            <a:r>
              <a:rPr lang="ru-RU" sz="1200" dirty="0">
                <a:latin typeface="Times New Roman" panose="02020603050405020304" pitchFamily="18" charset="0"/>
                <a:cs typeface="Times New Roman" panose="02020603050405020304" pitchFamily="18" charset="0"/>
              </a:rPr>
              <a:t>с содержанием кислорода не более 8 % по объему и </a:t>
            </a:r>
            <a:r>
              <a:rPr lang="ru-RU" sz="1200" dirty="0" smtClean="0">
                <a:latin typeface="Times New Roman" panose="02020603050405020304" pitchFamily="18" charset="0"/>
                <a:cs typeface="Times New Roman" panose="02020603050405020304" pitchFamily="18" charset="0"/>
              </a:rPr>
              <a:t>избыточного давления</a:t>
            </a:r>
            <a:r>
              <a:rPr lang="ru-RU" sz="1200" dirty="0">
                <a:latin typeface="Times New Roman" panose="02020603050405020304" pitchFamily="18" charset="0"/>
                <a:cs typeface="Times New Roman" panose="02020603050405020304" pitchFamily="18" charset="0"/>
              </a:rPr>
              <a:t>, препятствующего поступлению воздуха. Как </a:t>
            </a:r>
            <a:r>
              <a:rPr lang="ru-RU" sz="1200" dirty="0" err="1">
                <a:latin typeface="Times New Roman" panose="02020603050405020304" pitchFamily="18" charset="0"/>
                <a:cs typeface="Times New Roman" panose="02020603050405020304" pitchFamily="18" charset="0"/>
              </a:rPr>
              <a:t>пра</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вило, это давление не превышает 20 кПа</a:t>
            </a:r>
            <a:r>
              <a:rPr lang="ru-RU" sz="1200" dirty="0" smtClean="0">
                <a:latin typeface="Times New Roman" panose="02020603050405020304" pitchFamily="18" charset="0"/>
                <a:cs typeface="Times New Roman" panose="02020603050405020304" pitchFamily="18" charset="0"/>
              </a:rPr>
              <a:t>.</a:t>
            </a:r>
            <a:r>
              <a:rPr lang="ru-RU" sz="1200" dirty="0">
                <a:latin typeface="Times New Roman" panose="02020603050405020304" pitchFamily="18" charset="0"/>
                <a:cs typeface="Times New Roman" panose="02020603050405020304" pitchFamily="18" charset="0"/>
              </a:rPr>
              <a:t> </a:t>
            </a:r>
            <a:endParaRPr lang="ru-RU" sz="1200" dirty="0" smtClean="0">
              <a:latin typeface="Times New Roman" panose="02020603050405020304" pitchFamily="18" charset="0"/>
              <a:cs typeface="Times New Roman" panose="02020603050405020304" pitchFamily="18" charset="0"/>
            </a:endParaRPr>
          </a:p>
          <a:p>
            <a:r>
              <a:rPr lang="ru-RU" sz="1200" dirty="0" smtClean="0">
                <a:latin typeface="Times New Roman" panose="02020603050405020304" pitchFamily="18" charset="0"/>
                <a:cs typeface="Times New Roman" panose="02020603050405020304" pitchFamily="18" charset="0"/>
              </a:rPr>
              <a:t>Система </a:t>
            </a:r>
            <a:r>
              <a:rPr lang="ru-RU" sz="1200" dirty="0">
                <a:latin typeface="Times New Roman" panose="02020603050405020304" pitchFamily="18" charset="0"/>
                <a:cs typeface="Times New Roman" panose="02020603050405020304" pitchFamily="18" charset="0"/>
              </a:rPr>
              <a:t>обеспечивает подачу инертного газа в грузовые </a:t>
            </a:r>
            <a:r>
              <a:rPr lang="ru-RU" sz="1200" dirty="0" smtClean="0">
                <a:latin typeface="Times New Roman" panose="02020603050405020304" pitchFamily="18" charset="0"/>
                <a:cs typeface="Times New Roman" panose="02020603050405020304" pitchFamily="18" charset="0"/>
              </a:rPr>
              <a:t>танки в </a:t>
            </a:r>
            <a:r>
              <a:rPr lang="ru-RU" sz="1200" dirty="0">
                <a:latin typeface="Times New Roman" panose="02020603050405020304" pitchFamily="18" charset="0"/>
                <a:cs typeface="Times New Roman" panose="02020603050405020304" pitchFamily="18" charset="0"/>
              </a:rPr>
              <a:t>количестве 125 % максимальной производительности </a:t>
            </a:r>
            <a:r>
              <a:rPr lang="ru-RU" sz="1200" dirty="0" smtClean="0">
                <a:latin typeface="Times New Roman" panose="02020603050405020304" pitchFamily="18" charset="0"/>
                <a:cs typeface="Times New Roman" panose="02020603050405020304" pitchFamily="18" charset="0"/>
              </a:rPr>
              <a:t>разгрузки судна</a:t>
            </a:r>
            <a:r>
              <a:rPr lang="ru-RU" sz="1200" dirty="0">
                <a:latin typeface="Times New Roman" panose="02020603050405020304" pitchFamily="18" charset="0"/>
                <a:cs typeface="Times New Roman" panose="02020603050405020304" pitchFamily="18" charset="0"/>
              </a:rPr>
              <a:t>, таким образом, осуществляется заполнение </a:t>
            </a:r>
            <a:r>
              <a:rPr lang="ru-RU" sz="1200" dirty="0" smtClean="0">
                <a:latin typeface="Times New Roman" panose="02020603050405020304" pitchFamily="18" charset="0"/>
                <a:cs typeface="Times New Roman" panose="02020603050405020304" pitchFamily="18" charset="0"/>
              </a:rPr>
              <a:t>освобождающихся </a:t>
            </a:r>
            <a:r>
              <a:rPr lang="ru-RU" sz="1200" dirty="0">
                <a:latin typeface="Times New Roman" panose="02020603050405020304" pitchFamily="18" charset="0"/>
                <a:cs typeface="Times New Roman" panose="02020603050405020304" pitchFamily="18" charset="0"/>
              </a:rPr>
              <a:t>объемов танков, с учетом возможности улетучивания </a:t>
            </a:r>
            <a:r>
              <a:rPr lang="ru-RU" sz="1200" dirty="0" smtClean="0">
                <a:latin typeface="Times New Roman" panose="02020603050405020304" pitchFamily="18" charset="0"/>
                <a:cs typeface="Times New Roman" panose="02020603050405020304" pitchFamily="18" charset="0"/>
              </a:rPr>
              <a:t>некоторого объема </a:t>
            </a:r>
            <a:r>
              <a:rPr lang="ru-RU" sz="1200" dirty="0">
                <a:latin typeface="Times New Roman" panose="02020603050405020304" pitchFamily="18" charset="0"/>
                <a:cs typeface="Times New Roman" panose="02020603050405020304" pitchFamily="18" charset="0"/>
              </a:rPr>
              <a:t>инертного газа. В качестве инертного газа могут </a:t>
            </a:r>
            <a:r>
              <a:rPr lang="ru-RU" sz="1200" dirty="0" smtClean="0">
                <a:latin typeface="Times New Roman" panose="02020603050405020304" pitchFamily="18" charset="0"/>
                <a:cs typeface="Times New Roman" panose="02020603050405020304" pitchFamily="18" charset="0"/>
              </a:rPr>
              <a:t>использоваться </a:t>
            </a:r>
            <a:r>
              <a:rPr lang="ru-RU" sz="1200" dirty="0">
                <a:latin typeface="Times New Roman" panose="02020603050405020304" pitchFamily="18" charset="0"/>
                <a:cs typeface="Times New Roman" panose="02020603050405020304" pitchFamily="18" charset="0"/>
              </a:rPr>
              <a:t>прошедшие обработку дымовые газы от главных или </a:t>
            </a:r>
            <a:r>
              <a:rPr lang="ru-RU" sz="1200" dirty="0" smtClean="0">
                <a:latin typeface="Times New Roman" panose="02020603050405020304" pitchFamily="18" charset="0"/>
                <a:cs typeface="Times New Roman" panose="02020603050405020304" pitchFamily="18" charset="0"/>
              </a:rPr>
              <a:t>вспомогательных </a:t>
            </a:r>
            <a:r>
              <a:rPr lang="ru-RU" sz="1200" dirty="0">
                <a:latin typeface="Times New Roman" panose="02020603050405020304" pitchFamily="18" charset="0"/>
                <a:cs typeface="Times New Roman" panose="02020603050405020304" pitchFamily="18" charset="0"/>
              </a:rPr>
              <a:t>котлов</a:t>
            </a:r>
            <a:r>
              <a:rPr lang="ru-RU" sz="1200" dirty="0" smtClean="0">
                <a:latin typeface="Times New Roman" panose="02020603050405020304" pitchFamily="18" charset="0"/>
                <a:cs typeface="Times New Roman" panose="02020603050405020304" pitchFamily="18" charset="0"/>
              </a:rPr>
              <a:t>.</a:t>
            </a:r>
          </a:p>
          <a:p>
            <a:endParaRPr lang="ru-RU" sz="1400" dirty="0">
              <a:latin typeface="Times New Roman" panose="02020603050405020304" pitchFamily="18" charset="0"/>
              <a:cs typeface="Times New Roman" panose="02020603050405020304" pitchFamily="18" charset="0"/>
            </a:endParaRPr>
          </a:p>
          <a:p>
            <a:r>
              <a:rPr lang="ru-RU" sz="1400" b="1" i="1" dirty="0">
                <a:latin typeface="Times New Roman" panose="02020603050405020304" pitchFamily="18" charset="0"/>
                <a:cs typeface="Times New Roman" panose="02020603050405020304" pitchFamily="18" charset="0"/>
              </a:rPr>
              <a:t>7.3.10. Системы порошкового </a:t>
            </a:r>
            <a:r>
              <a:rPr lang="ru-RU" sz="1400" b="1" i="1" dirty="0" smtClean="0">
                <a:latin typeface="Times New Roman" panose="02020603050405020304" pitchFamily="18" charset="0"/>
                <a:cs typeface="Times New Roman" panose="02020603050405020304" pitchFamily="18" charset="0"/>
              </a:rPr>
              <a:t>тушения</a:t>
            </a:r>
          </a:p>
          <a:p>
            <a:r>
              <a:rPr lang="ru-RU" sz="1200" dirty="0"/>
              <a:t>Система порошкового тушения включает в себя станцию, </a:t>
            </a:r>
            <a:r>
              <a:rPr lang="ru-RU" sz="1200" dirty="0" smtClean="0"/>
              <a:t>где размещаются </a:t>
            </a:r>
            <a:r>
              <a:rPr lang="ru-RU" sz="1200" dirty="0"/>
              <a:t>резервуары с порошком, баллоны с </a:t>
            </a:r>
            <a:r>
              <a:rPr lang="ru-RU" sz="1200" dirty="0" smtClean="0"/>
              <a:t>газом-носителем и </a:t>
            </a:r>
            <a:r>
              <a:rPr lang="ru-RU" sz="1200" dirty="0"/>
              <a:t>распределительный коллектор; посты тушения, </a:t>
            </a:r>
            <a:r>
              <a:rPr lang="ru-RU" sz="1200" dirty="0" smtClean="0"/>
              <a:t>трубопроводы и </a:t>
            </a:r>
            <a:r>
              <a:rPr lang="ru-RU" sz="1200" dirty="0"/>
              <a:t>арматуру для пуска системы и подачи порошка к постам. </a:t>
            </a:r>
            <a:r>
              <a:rPr lang="ru-RU" sz="1200" dirty="0" smtClean="0"/>
              <a:t>Пуск осуществляется </a:t>
            </a:r>
            <a:r>
              <a:rPr lang="ru-RU" sz="1200" dirty="0"/>
              <a:t>с любого поста тушения. Система приводится в </a:t>
            </a:r>
            <a:r>
              <a:rPr lang="ru-RU" sz="1200" dirty="0" smtClean="0"/>
              <a:t>действие </a:t>
            </a:r>
            <a:r>
              <a:rPr lang="ru-RU" sz="1200" dirty="0"/>
              <a:t>не более, чем за 30 с после открытия пускового баллона у </a:t>
            </a:r>
            <a:r>
              <a:rPr lang="ru-RU" sz="1200" dirty="0" smtClean="0"/>
              <a:t>наиболее удаленного </a:t>
            </a:r>
            <a:r>
              <a:rPr lang="ru-RU" sz="1200" dirty="0"/>
              <a:t>поста тушения</a:t>
            </a:r>
            <a:r>
              <a:rPr lang="ru-RU" sz="1200" dirty="0" smtClean="0"/>
              <a:t>.</a:t>
            </a:r>
            <a:r>
              <a:rPr lang="ru-RU" sz="1200" b="1" dirty="0"/>
              <a:t> </a:t>
            </a:r>
            <a:endParaRPr lang="ru-RU" sz="1200" b="1" dirty="0" smtClean="0"/>
          </a:p>
          <a:p>
            <a:r>
              <a:rPr lang="ru-RU" sz="1200" b="1" dirty="0" smtClean="0"/>
              <a:t>Станции </a:t>
            </a:r>
            <a:r>
              <a:rPr lang="ru-RU" sz="1200" b="1" dirty="0"/>
              <a:t>порошкового тушения. </a:t>
            </a:r>
            <a:r>
              <a:rPr lang="ru-RU" sz="1200" dirty="0"/>
              <a:t>Располагаются за палубой </a:t>
            </a:r>
            <a:r>
              <a:rPr lang="ru-RU" sz="1200" dirty="0" smtClean="0"/>
              <a:t>грузовых </a:t>
            </a:r>
            <a:r>
              <a:rPr lang="ru-RU" sz="1200" dirty="0"/>
              <a:t>отсеков при условии, что длина палубы не превышает 150 </a:t>
            </a:r>
            <a:r>
              <a:rPr lang="ru-RU" sz="1200" dirty="0" smtClean="0"/>
              <a:t>м. Система </a:t>
            </a:r>
            <a:r>
              <a:rPr lang="ru-RU" sz="1200" dirty="0"/>
              <a:t>порошкового тушения должна иметь не менее двух </a:t>
            </a:r>
            <a:r>
              <a:rPr lang="ru-RU" sz="1200" dirty="0" smtClean="0"/>
              <a:t>независимых </a:t>
            </a:r>
            <a:r>
              <a:rPr lang="ru-RU" sz="1200" dirty="0"/>
              <a:t>станций, за исключением </a:t>
            </a:r>
            <a:r>
              <a:rPr lang="ru-RU" sz="1200" dirty="0" err="1"/>
              <a:t>газовозов</a:t>
            </a:r>
            <a:r>
              <a:rPr lang="ru-RU" sz="1200" dirty="0"/>
              <a:t> с вместимостью </a:t>
            </a:r>
            <a:r>
              <a:rPr lang="ru-RU" sz="1200" dirty="0" smtClean="0"/>
              <a:t>грузовых отсеков </a:t>
            </a:r>
            <a:r>
              <a:rPr lang="ru-RU" sz="1200" dirty="0"/>
              <a:t>менее 1000 м3, где может иметься одна станция. </a:t>
            </a:r>
            <a:r>
              <a:rPr lang="ru-RU" sz="1200" dirty="0" smtClean="0"/>
              <a:t>Станция обеспечивает </a:t>
            </a:r>
            <a:r>
              <a:rPr lang="ru-RU" sz="1200" dirty="0"/>
              <a:t>раздельную и одновременную работу всех </a:t>
            </a:r>
            <a:r>
              <a:rPr lang="ru-RU" sz="1200" dirty="0" smtClean="0"/>
              <a:t>постов. Пост </a:t>
            </a:r>
            <a:r>
              <a:rPr lang="ru-RU" sz="1200" dirty="0"/>
              <a:t>порошкового тушения. Каждый пост порошкового </a:t>
            </a:r>
            <a:r>
              <a:rPr lang="ru-RU" sz="1200" dirty="0" smtClean="0"/>
              <a:t>тушения </a:t>
            </a:r>
            <a:r>
              <a:rPr lang="ru-RU" sz="1200" dirty="0"/>
              <a:t>состоит из баллонов для дистанционного пуска системы и </a:t>
            </a:r>
            <a:r>
              <a:rPr lang="ru-RU" sz="1200" dirty="0" smtClean="0"/>
              <a:t>либо из </a:t>
            </a:r>
            <a:r>
              <a:rPr lang="ru-RU" sz="1200" dirty="0"/>
              <a:t>ручного ствола, жесткого накручивающегося рукава длиной не </a:t>
            </a:r>
            <a:r>
              <a:rPr lang="ru-RU" sz="1200" dirty="0" smtClean="0"/>
              <a:t>менее </a:t>
            </a:r>
            <a:r>
              <a:rPr lang="ru-RU" sz="1200" dirty="0"/>
              <a:t>33 м, либо из лафетного ствола. Все оборудование поста, кроме </a:t>
            </a:r>
            <a:r>
              <a:rPr lang="ru-RU" sz="1200" dirty="0" smtClean="0"/>
              <a:t>лафетного ствола</a:t>
            </a:r>
            <a:r>
              <a:rPr lang="ru-RU" sz="1200" dirty="0"/>
              <a:t>, хранится в водонепроницаемом ящике или </a:t>
            </a:r>
            <a:r>
              <a:rPr lang="ru-RU" sz="1200" dirty="0" smtClean="0"/>
              <a:t>шкафу. Каждый </a:t>
            </a:r>
            <a:r>
              <a:rPr lang="ru-RU" sz="1200" dirty="0"/>
              <a:t>пост имеет инструкцию по вводу системы в действие</a:t>
            </a:r>
            <a:r>
              <a:rPr lang="ru-RU" sz="1200" dirty="0" smtClean="0"/>
              <a:t>.</a:t>
            </a:r>
            <a:endParaRPr lang="ru-RU" sz="1200" dirty="0"/>
          </a:p>
        </p:txBody>
      </p:sp>
    </p:spTree>
    <p:extLst>
      <p:ext uri="{BB962C8B-B14F-4D97-AF65-F5344CB8AC3E}">
        <p14:creationId xmlns:p14="http://schemas.microsoft.com/office/powerpoint/2010/main" val="370344197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5909310"/>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7.3.11. Системы аэрозольного тушения (АОТ</a:t>
            </a:r>
            <a:r>
              <a:rPr lang="ru-RU" sz="1400" b="1" i="1" dirty="0" smtClean="0">
                <a:latin typeface="Times New Roman" panose="02020603050405020304" pitchFamily="18" charset="0"/>
                <a:cs typeface="Times New Roman" panose="02020603050405020304" pitchFamily="18" charset="0"/>
              </a:rPr>
              <a:t>)</a:t>
            </a:r>
          </a:p>
          <a:p>
            <a:endParaRPr lang="ru-RU" sz="1400" b="1" i="1" dirty="0" smtClean="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Система аэрозольного пожаротушения (АОТ) обладает </a:t>
            </a:r>
            <a:r>
              <a:rPr lang="ru-RU" sz="1400" dirty="0" smtClean="0">
                <a:latin typeface="Times New Roman" panose="02020603050405020304" pitchFamily="18" charset="0"/>
                <a:cs typeface="Times New Roman" panose="02020603050405020304" pitchFamily="18" charset="0"/>
              </a:rPr>
              <a:t>рядом преимуществ </a:t>
            </a:r>
            <a:r>
              <a:rPr lang="ru-RU" sz="1400" dirty="0">
                <a:latin typeface="Times New Roman" panose="02020603050405020304" pitchFamily="18" charset="0"/>
                <a:cs typeface="Times New Roman" panose="02020603050405020304" pitchFamily="18" charset="0"/>
              </a:rPr>
              <a:t>по сравнению с другими газовыми системами </a:t>
            </a:r>
            <a:r>
              <a:rPr lang="ru-RU" sz="1400" dirty="0" smtClean="0">
                <a:latin typeface="Times New Roman" panose="02020603050405020304" pitchFamily="18" charset="0"/>
                <a:cs typeface="Times New Roman" panose="02020603050405020304" pitchFamily="18" charset="0"/>
              </a:rPr>
              <a:t>пожаротушения</a:t>
            </a:r>
            <a:r>
              <a:rPr lang="ru-RU" sz="1400" dirty="0">
                <a:latin typeface="Times New Roman" panose="02020603050405020304" pitchFamily="18" charset="0"/>
                <a:cs typeface="Times New Roman" panose="02020603050405020304" pitchFamily="18" charset="0"/>
              </a:rPr>
              <a:t>. Вес такой системы составляет 10–15 % от веса </a:t>
            </a:r>
            <a:r>
              <a:rPr lang="ru-RU" sz="1400" dirty="0" smtClean="0">
                <a:latin typeface="Times New Roman" panose="02020603050405020304" pitchFamily="18" charset="0"/>
                <a:cs typeface="Times New Roman" panose="02020603050405020304" pitchFamily="18" charset="0"/>
              </a:rPr>
              <a:t>аналогичной системы </a:t>
            </a:r>
            <a:r>
              <a:rPr lang="ru-RU" sz="1400" dirty="0">
                <a:latin typeface="Times New Roman" panose="02020603050405020304" pitchFamily="18" charset="0"/>
                <a:cs typeface="Times New Roman" panose="02020603050405020304" pitchFamily="18" charset="0"/>
              </a:rPr>
              <a:t>СО2, стоимость на 50–60 % ниже, она не токсична для людей,</a:t>
            </a:r>
          </a:p>
          <a:p>
            <a:r>
              <a:rPr lang="ru-RU" sz="1400" dirty="0">
                <a:latin typeface="Times New Roman" panose="02020603050405020304" pitchFamily="18" charset="0"/>
                <a:cs typeface="Times New Roman" panose="02020603050405020304" pitchFamily="18" charset="0"/>
              </a:rPr>
              <a:t>и монтаж системы возможен без вывода судна из эксплуатации.</a:t>
            </a:r>
          </a:p>
          <a:p>
            <a:r>
              <a:rPr lang="ru-RU" sz="1400" dirty="0">
                <a:latin typeface="Times New Roman" panose="02020603050405020304" pitchFamily="18" charset="0"/>
                <a:cs typeface="Times New Roman" panose="02020603050405020304" pitchFamily="18" charset="0"/>
              </a:rPr>
              <a:t>В основе работы системы АОТ лежит ингибирование (</a:t>
            </a:r>
            <a:r>
              <a:rPr lang="ru-RU" sz="1400" dirty="0" smtClean="0">
                <a:latin typeface="Times New Roman" panose="02020603050405020304" pitchFamily="18" charset="0"/>
                <a:cs typeface="Times New Roman" panose="02020603050405020304" pitchFamily="18" charset="0"/>
              </a:rPr>
              <a:t>замедление</a:t>
            </a:r>
            <a:r>
              <a:rPr lang="ru-RU" sz="1400" dirty="0">
                <a:latin typeface="Times New Roman" panose="02020603050405020304" pitchFamily="18" charset="0"/>
                <a:cs typeface="Times New Roman" panose="02020603050405020304" pitchFamily="18" charset="0"/>
              </a:rPr>
              <a:t>) огнетушащими мелкодисперсными твердыми частицами </a:t>
            </a:r>
            <a:r>
              <a:rPr lang="ru-RU" sz="1400" dirty="0" smtClean="0">
                <a:latin typeface="Times New Roman" panose="02020603050405020304" pitchFamily="18" charset="0"/>
                <a:cs typeface="Times New Roman" panose="02020603050405020304" pitchFamily="18" charset="0"/>
              </a:rPr>
              <a:t>аэрозоля </a:t>
            </a:r>
            <a:r>
              <a:rPr lang="ru-RU" sz="1400" dirty="0">
                <a:latin typeface="Times New Roman" panose="02020603050405020304" pitchFamily="18" charset="0"/>
                <a:cs typeface="Times New Roman" panose="02020603050405020304" pitchFamily="18" charset="0"/>
              </a:rPr>
              <a:t>процесса горения. Частицы </a:t>
            </a:r>
            <a:r>
              <a:rPr lang="ru-RU" sz="1400" dirty="0" smtClean="0">
                <a:latin typeface="Times New Roman" panose="02020603050405020304" pitchFamily="18" charset="0"/>
                <a:cs typeface="Times New Roman" panose="02020603050405020304" pitchFamily="18" charset="0"/>
              </a:rPr>
              <a:t>аэрозоля образуются </a:t>
            </a:r>
            <a:r>
              <a:rPr lang="ru-RU" sz="1400" dirty="0">
                <a:latin typeface="Times New Roman" panose="02020603050405020304" pitchFamily="18" charset="0"/>
                <a:cs typeface="Times New Roman" panose="02020603050405020304" pitchFamily="18" charset="0"/>
              </a:rPr>
              <a:t>в </a:t>
            </a:r>
            <a:r>
              <a:rPr lang="ru-RU" sz="1400" dirty="0" smtClean="0">
                <a:latin typeface="Times New Roman" panose="02020603050405020304" pitchFamily="18" charset="0"/>
                <a:cs typeface="Times New Roman" panose="02020603050405020304" pitchFamily="18" charset="0"/>
              </a:rPr>
              <a:t>процессе работы </a:t>
            </a:r>
            <a:r>
              <a:rPr lang="ru-RU" sz="1400" dirty="0">
                <a:latin typeface="Times New Roman" panose="02020603050405020304" pitchFamily="18" charset="0"/>
                <a:cs typeface="Times New Roman" panose="02020603050405020304" pitchFamily="18" charset="0"/>
              </a:rPr>
              <a:t>генератора. Образующийся огнетушащий аэрозоль </a:t>
            </a:r>
            <a:r>
              <a:rPr lang="ru-RU" sz="1400" dirty="0" smtClean="0">
                <a:latin typeface="Times New Roman" panose="02020603050405020304" pitchFamily="18" charset="0"/>
                <a:cs typeface="Times New Roman" panose="02020603050405020304" pitchFamily="18" charset="0"/>
              </a:rPr>
              <a:t>заполняет </a:t>
            </a:r>
            <a:r>
              <a:rPr lang="ru-RU" sz="1400" dirty="0">
                <a:latin typeface="Times New Roman" panose="02020603050405020304" pitchFamily="18" charset="0"/>
                <a:cs typeface="Times New Roman" panose="02020603050405020304" pitchFamily="18" charset="0"/>
              </a:rPr>
              <a:t>защищаемое помещение и обеспечивает ингибирование </a:t>
            </a:r>
            <a:r>
              <a:rPr lang="ru-RU" sz="1400" dirty="0" smtClean="0">
                <a:latin typeface="Times New Roman" panose="02020603050405020304" pitchFamily="18" charset="0"/>
                <a:cs typeface="Times New Roman" panose="02020603050405020304" pitchFamily="18" charset="0"/>
              </a:rPr>
              <a:t>мелкодисперсными </a:t>
            </a:r>
            <a:r>
              <a:rPr lang="ru-RU" sz="1400" dirty="0">
                <a:latin typeface="Times New Roman" panose="02020603050405020304" pitchFamily="18" charset="0"/>
                <a:cs typeface="Times New Roman" panose="02020603050405020304" pitchFamily="18" charset="0"/>
              </a:rPr>
              <a:t>конденсированными частицами цепных </a:t>
            </a:r>
            <a:r>
              <a:rPr lang="ru-RU" sz="1400" dirty="0" smtClean="0">
                <a:latin typeface="Times New Roman" panose="02020603050405020304" pitchFamily="18" charset="0"/>
                <a:cs typeface="Times New Roman" panose="02020603050405020304" pitchFamily="18" charset="0"/>
              </a:rPr>
              <a:t>реакций, что </a:t>
            </a:r>
            <a:r>
              <a:rPr lang="ru-RU" sz="1400" dirty="0">
                <a:latin typeface="Times New Roman" panose="02020603050405020304" pitchFamily="18" charset="0"/>
                <a:cs typeface="Times New Roman" panose="02020603050405020304" pitchFamily="18" charset="0"/>
              </a:rPr>
              <a:t>приводит к снижению тепловыделения. В течение 30–50 мин</a:t>
            </a:r>
          </a:p>
          <a:p>
            <a:r>
              <a:rPr lang="ru-RU" sz="1400" dirty="0">
                <a:latin typeface="Times New Roman" panose="02020603050405020304" pitchFamily="18" charset="0"/>
                <a:cs typeface="Times New Roman" panose="02020603050405020304" pitchFamily="18" charset="0"/>
              </a:rPr>
              <a:t>после окончания работы генераторов огнетушащий аэрозоль </a:t>
            </a:r>
            <a:r>
              <a:rPr lang="ru-RU" sz="1400" dirty="0" smtClean="0">
                <a:latin typeface="Times New Roman" panose="02020603050405020304" pitchFamily="18" charset="0"/>
                <a:cs typeface="Times New Roman" panose="02020603050405020304" pitchFamily="18" charset="0"/>
              </a:rPr>
              <a:t>находятся </a:t>
            </a:r>
            <a:r>
              <a:rPr lang="ru-RU" sz="1400" dirty="0">
                <a:latin typeface="Times New Roman" panose="02020603050405020304" pitchFamily="18" charset="0"/>
                <a:cs typeface="Times New Roman" panose="02020603050405020304" pitchFamily="18" charset="0"/>
              </a:rPr>
              <a:t>во взвешенном состоянии. В помещении сохраняется </a:t>
            </a:r>
            <a:r>
              <a:rPr lang="ru-RU" sz="1400" dirty="0" smtClean="0">
                <a:latin typeface="Times New Roman" panose="02020603050405020304" pitchFamily="18" charset="0"/>
                <a:cs typeface="Times New Roman" panose="02020603050405020304" pitchFamily="18" charset="0"/>
              </a:rPr>
              <a:t>огнетушащая </a:t>
            </a:r>
            <a:r>
              <a:rPr lang="ru-RU" sz="1400" dirty="0">
                <a:latin typeface="Times New Roman" panose="02020603050405020304" pitchFamily="18" charset="0"/>
                <a:cs typeface="Times New Roman" panose="02020603050405020304" pitchFamily="18" charset="0"/>
              </a:rPr>
              <a:t>концентрация аэрозоля, исключающая возможность </a:t>
            </a:r>
            <a:r>
              <a:rPr lang="ru-RU" sz="1400" dirty="0" smtClean="0">
                <a:latin typeface="Times New Roman" panose="02020603050405020304" pitchFamily="18" charset="0"/>
                <a:cs typeface="Times New Roman" panose="02020603050405020304" pitchFamily="18" charset="0"/>
              </a:rPr>
              <a:t>повторного </a:t>
            </a:r>
            <a:r>
              <a:rPr lang="ru-RU" sz="1400" dirty="0">
                <a:latin typeface="Times New Roman" panose="02020603050405020304" pitchFamily="18" charset="0"/>
                <a:cs typeface="Times New Roman" panose="02020603050405020304" pitchFamily="18" charset="0"/>
              </a:rPr>
              <a:t>воспламенения</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Система АОТ состоит из </a:t>
            </a:r>
            <a:r>
              <a:rPr lang="ru-RU" sz="1400" i="1" dirty="0">
                <a:latin typeface="Times New Roman" panose="02020603050405020304" pitchFamily="18" charset="0"/>
                <a:cs typeface="Times New Roman" panose="02020603050405020304" pitchFamily="18" charset="0"/>
              </a:rPr>
              <a:t>генераторов огнетушащего аэрозоля</a:t>
            </a:r>
          </a:p>
          <a:p>
            <a:r>
              <a:rPr lang="ru-RU" sz="1400" dirty="0">
                <a:latin typeface="Times New Roman" panose="02020603050405020304" pitchFamily="18" charset="0"/>
                <a:cs typeface="Times New Roman" panose="02020603050405020304" pitchFamily="18" charset="0"/>
              </a:rPr>
              <a:t>(ГОА), количество которых определяется расчетным путем в </a:t>
            </a:r>
            <a:r>
              <a:rPr lang="ru-RU" sz="1400" dirty="0" smtClean="0">
                <a:latin typeface="Times New Roman" panose="02020603050405020304" pitchFamily="18" charset="0"/>
                <a:cs typeface="Times New Roman" panose="02020603050405020304" pitchFamily="18" charset="0"/>
              </a:rPr>
              <a:t>зависимости </a:t>
            </a:r>
            <a:r>
              <a:rPr lang="ru-RU" sz="1400" dirty="0">
                <a:latin typeface="Times New Roman" panose="02020603050405020304" pitchFamily="18" charset="0"/>
                <a:cs typeface="Times New Roman" panose="02020603050405020304" pitchFamily="18" charset="0"/>
              </a:rPr>
              <a:t>от объема и характеристик защищаемого помещения, </a:t>
            </a:r>
            <a:r>
              <a:rPr lang="ru-RU" sz="1400" i="1" dirty="0" smtClean="0">
                <a:latin typeface="Times New Roman" panose="02020603050405020304" pitchFamily="18" charset="0"/>
                <a:cs typeface="Times New Roman" panose="02020603050405020304" pitchFamily="18" charset="0"/>
              </a:rPr>
              <a:t>щита управления </a:t>
            </a:r>
            <a:r>
              <a:rPr lang="ru-RU" sz="1400" i="1" dirty="0">
                <a:latin typeface="Times New Roman" panose="02020603050405020304" pitchFamily="18" charset="0"/>
                <a:cs typeface="Times New Roman" panose="02020603050405020304" pitchFamily="18" charset="0"/>
              </a:rPr>
              <a:t>и сигнализации </a:t>
            </a:r>
            <a:r>
              <a:rPr lang="ru-RU" sz="1400" dirty="0">
                <a:latin typeface="Times New Roman" panose="02020603050405020304" pitchFamily="18" charset="0"/>
                <a:cs typeface="Times New Roman" panose="02020603050405020304" pitchFamily="18" charset="0"/>
              </a:rPr>
              <a:t>(ЩУС), </a:t>
            </a:r>
            <a:r>
              <a:rPr lang="ru-RU" sz="1400" i="1" dirty="0">
                <a:latin typeface="Times New Roman" panose="02020603050405020304" pitchFamily="18" charset="0"/>
                <a:cs typeface="Times New Roman" panose="02020603050405020304" pitchFamily="18" charset="0"/>
              </a:rPr>
              <a:t>щита промежуточных </a:t>
            </a:r>
            <a:r>
              <a:rPr lang="ru-RU" sz="1400" i="1" dirty="0" smtClean="0">
                <a:latin typeface="Times New Roman" panose="02020603050405020304" pitchFamily="18" charset="0"/>
                <a:cs typeface="Times New Roman" panose="02020603050405020304" pitchFamily="18" charset="0"/>
              </a:rPr>
              <a:t>реле </a:t>
            </a:r>
            <a:r>
              <a:rPr lang="ru-RU" sz="1400" dirty="0" smtClean="0">
                <a:latin typeface="Times New Roman" panose="02020603050405020304" pitchFamily="18" charset="0"/>
                <a:cs typeface="Times New Roman" panose="02020603050405020304" pitchFamily="18" charset="0"/>
              </a:rPr>
              <a:t>(ЩПР</a:t>
            </a:r>
            <a:r>
              <a:rPr lang="ru-RU" sz="1400" dirty="0">
                <a:latin typeface="Times New Roman" panose="02020603050405020304" pitchFamily="18" charset="0"/>
                <a:cs typeface="Times New Roman" panose="02020603050405020304" pitchFamily="18" charset="0"/>
              </a:rPr>
              <a:t>), электрических цепей и световых и звуковых </a:t>
            </a:r>
            <a:r>
              <a:rPr lang="ru-RU" sz="1400" dirty="0" err="1">
                <a:latin typeface="Times New Roman" panose="02020603050405020304" pitchFamily="18" charset="0"/>
                <a:cs typeface="Times New Roman" panose="02020603050405020304" pitchFamily="18" charset="0"/>
              </a:rPr>
              <a:t>оповещателей</a:t>
            </a:r>
            <a:r>
              <a:rPr lang="ru-RU" sz="1400" dirty="0" smtClean="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ГОА устанавливаются в защищаемые помещения и </a:t>
            </a:r>
            <a:r>
              <a:rPr lang="ru-RU" sz="1400" dirty="0" smtClean="0">
                <a:latin typeface="Times New Roman" panose="02020603050405020304" pitchFamily="18" charset="0"/>
                <a:cs typeface="Times New Roman" panose="02020603050405020304" pitchFamily="18" charset="0"/>
              </a:rPr>
              <a:t>обеспечивают </a:t>
            </a:r>
            <a:r>
              <a:rPr lang="ru-RU" sz="1400" dirty="0">
                <a:latin typeface="Times New Roman" panose="02020603050405020304" pitchFamily="18" charset="0"/>
                <a:cs typeface="Times New Roman" panose="02020603050405020304" pitchFamily="18" charset="0"/>
              </a:rPr>
              <a:t>подачу в защищаемые помещения аэрозоля, </a:t>
            </a:r>
            <a:r>
              <a:rPr lang="ru-RU" sz="1400" dirty="0" smtClean="0">
                <a:latin typeface="Times New Roman" panose="02020603050405020304" pitchFamily="18" charset="0"/>
                <a:cs typeface="Times New Roman" panose="02020603050405020304" pitchFamily="18" charset="0"/>
              </a:rPr>
              <a:t>образующегося при </a:t>
            </a:r>
            <a:r>
              <a:rPr lang="ru-RU" sz="1400" dirty="0">
                <a:latin typeface="Times New Roman" panose="02020603050405020304" pitchFamily="18" charset="0"/>
                <a:cs typeface="Times New Roman" panose="02020603050405020304" pitchFamily="18" charset="0"/>
              </a:rPr>
              <a:t>сгорании заряда твердого топлива. В состав топлива входят </a:t>
            </a:r>
            <a:r>
              <a:rPr lang="ru-RU" sz="1400" dirty="0" smtClean="0">
                <a:latin typeface="Times New Roman" panose="02020603050405020304" pitchFamily="18" charset="0"/>
                <a:cs typeface="Times New Roman" panose="02020603050405020304" pitchFamily="18" charset="0"/>
              </a:rPr>
              <a:t>горючее</a:t>
            </a:r>
            <a:r>
              <a:rPr lang="ru-RU" sz="1400" dirty="0">
                <a:latin typeface="Times New Roman" panose="02020603050405020304" pitchFamily="18" charset="0"/>
                <a:cs typeface="Times New Roman" panose="02020603050405020304" pitchFamily="18" charset="0"/>
              </a:rPr>
              <a:t>, окислитель и специальные добавки. Образующийся </a:t>
            </a:r>
            <a:r>
              <a:rPr lang="ru-RU" sz="1400" dirty="0" smtClean="0">
                <a:latin typeface="Times New Roman" panose="02020603050405020304" pitchFamily="18" charset="0"/>
                <a:cs typeface="Times New Roman" panose="02020603050405020304" pitchFamily="18" charset="0"/>
              </a:rPr>
              <a:t>огнетушащий </a:t>
            </a:r>
            <a:r>
              <a:rPr lang="ru-RU" sz="1400" dirty="0">
                <a:latin typeface="Times New Roman" panose="02020603050405020304" pitchFamily="18" charset="0"/>
                <a:cs typeface="Times New Roman" panose="02020603050405020304" pitchFamily="18" charset="0"/>
              </a:rPr>
              <a:t>аэрозоль поступает в защищаемое помещение, где </a:t>
            </a:r>
            <a:r>
              <a:rPr lang="ru-RU" sz="1400" dirty="0" smtClean="0">
                <a:latin typeface="Times New Roman" panose="02020603050405020304" pitchFamily="18" charset="0"/>
                <a:cs typeface="Times New Roman" panose="02020603050405020304" pitchFamily="18" charset="0"/>
              </a:rPr>
              <a:t>распределяется </a:t>
            </a:r>
            <a:r>
              <a:rPr lang="ru-RU" sz="1400" dirty="0">
                <a:latin typeface="Times New Roman" panose="02020603050405020304" pitchFamily="18" charset="0"/>
                <a:cs typeface="Times New Roman" panose="02020603050405020304" pitchFamily="18" charset="0"/>
              </a:rPr>
              <a:t>по объему и создает огнетушащую концентрацию, </a:t>
            </a:r>
            <a:r>
              <a:rPr lang="ru-RU" sz="1400" dirty="0" smtClean="0">
                <a:latin typeface="Times New Roman" panose="02020603050405020304" pitchFamily="18" charset="0"/>
                <a:cs typeface="Times New Roman" panose="02020603050405020304" pitchFamily="18" charset="0"/>
              </a:rPr>
              <a:t>прекращая горение</a:t>
            </a:r>
            <a:r>
              <a:rPr lang="ru-RU"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0344197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40" y="344488"/>
            <a:ext cx="6480720" cy="8956298"/>
          </a:xfrm>
          <a:prstGeom prst="rect">
            <a:avLst/>
          </a:prstGeom>
        </p:spPr>
        <p:txBody>
          <a:bodyPr wrap="square">
            <a:spAutoFit/>
          </a:bodyPr>
          <a:lstStyle/>
          <a:p>
            <a:pPr lvl="1">
              <a:spcAft>
                <a:spcPts val="0"/>
              </a:spcAft>
              <a:tabLst>
                <a:tab pos="228600" algn="l"/>
                <a:tab pos="2514600" algn="l"/>
              </a:tabLst>
            </a:pPr>
            <a:r>
              <a:rPr lang="ru-RU" b="1" i="1" dirty="0">
                <a:latin typeface="Times New Roman" panose="02020603050405020304" pitchFamily="18" charset="0"/>
                <a:cs typeface="Times New Roman" panose="02020603050405020304" pitchFamily="18" charset="0"/>
              </a:rPr>
              <a:t>7.4. Противопожарное </a:t>
            </a:r>
            <a:r>
              <a:rPr lang="ru-RU" b="1" i="1" dirty="0" smtClean="0">
                <a:latin typeface="Times New Roman" panose="02020603050405020304" pitchFamily="18" charset="0"/>
                <a:cs typeface="Times New Roman" panose="02020603050405020304" pitchFamily="18" charset="0"/>
              </a:rPr>
              <a:t>снабжение</a:t>
            </a:r>
          </a:p>
          <a:p>
            <a:pPr lvl="1">
              <a:spcAft>
                <a:spcPts val="0"/>
              </a:spcAft>
              <a:tabLst>
                <a:tab pos="228600" algn="l"/>
                <a:tab pos="2514600" algn="l"/>
              </a:tabLst>
            </a:pPr>
            <a:endParaRPr lang="ru-RU" b="1" i="1" dirty="0" smtClean="0">
              <a:latin typeface="Times New Roman" panose="02020603050405020304" pitchFamily="18" charset="0"/>
              <a:ea typeface="Times New Roman"/>
              <a:cs typeface="Times New Roman" panose="02020603050405020304" pitchFamily="18" charset="0"/>
            </a:endParaRPr>
          </a:p>
          <a:p>
            <a:pPr lvl="1">
              <a:spcAft>
                <a:spcPts val="0"/>
              </a:spcAft>
              <a:tabLst>
                <a:tab pos="228600" algn="l"/>
                <a:tab pos="2514600" algn="l"/>
              </a:tabLst>
            </a:pPr>
            <a:r>
              <a:rPr lang="ru-RU" sz="1600" b="1" i="1" dirty="0" smtClean="0">
                <a:latin typeface="Times New Roman" panose="02020603050405020304" pitchFamily="18" charset="0"/>
                <a:ea typeface="Times New Roman"/>
                <a:cs typeface="Times New Roman" panose="02020603050405020304" pitchFamily="18" charset="0"/>
              </a:rPr>
              <a:t>7.4.1.. Переносные огнетушители</a:t>
            </a:r>
            <a:endParaRPr lang="ru-RU" sz="1600" dirty="0">
              <a:latin typeface="Times New Roman" panose="02020603050405020304" pitchFamily="18" charset="0"/>
              <a:ea typeface="Times New Roman"/>
              <a:cs typeface="Times New Roman" panose="02020603050405020304" pitchFamily="18" charset="0"/>
            </a:endParaRPr>
          </a:p>
          <a:p>
            <a:pPr lvl="1">
              <a:spcAft>
                <a:spcPts val="0"/>
              </a:spcAft>
              <a:tabLst>
                <a:tab pos="228600" algn="l"/>
                <a:tab pos="2514600" algn="l"/>
              </a:tabLst>
            </a:pPr>
            <a:r>
              <a:rPr lang="ru-RU" b="1" i="1" dirty="0">
                <a:latin typeface="Times New Roman"/>
                <a:ea typeface="Times New Roman"/>
              </a:rPr>
              <a:t> </a:t>
            </a:r>
            <a:endParaRPr lang="ru-RU"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К противопожарному снабжению относятся пожарные рукава с присоединенной арматурой для воды и раствора пенообразователя, ручные пожарные стволы, переносные пенные комплекты и огнетушители. огнетушители пенные вместимостью более 45 литров (на колесах), металлические ящики с песком или опилками, покрывала, комплекты пожарного инструмента, комплекты снаряжения для пожарных. Далее подробно рассмотрены переносные (ручные) огнетушители и снаряжение пожарных.</a:t>
            </a:r>
            <a:r>
              <a:rPr lang="ru-RU" sz="1400" b="1" dirty="0">
                <a:latin typeface="Times New Roman"/>
                <a:ea typeface="Times New Roman"/>
              </a:rPr>
              <a:t> </a:t>
            </a:r>
            <a:endParaRPr lang="ru-RU" sz="1400" dirty="0">
              <a:latin typeface="Times New Roman"/>
              <a:ea typeface="Times New Roman"/>
            </a:endParaRPr>
          </a:p>
          <a:p>
            <a:pPr indent="133350" algn="just">
              <a:spcAft>
                <a:spcPts val="600"/>
              </a:spcAft>
              <a:tabLst>
                <a:tab pos="2514600" algn="l"/>
              </a:tabLst>
            </a:pPr>
            <a:r>
              <a:rPr lang="ru-RU" sz="1400" dirty="0">
                <a:latin typeface="Times New Roman"/>
                <a:ea typeface="Times New Roman"/>
              </a:rPr>
              <a:t>Согласно Резолюции ручным огнетушителем считается огнетушитель, управляемый с рук,  масса которого не более 23 кг.</a:t>
            </a:r>
          </a:p>
          <a:p>
            <a:pPr indent="133350" algn="just">
              <a:spcAft>
                <a:spcPts val="600"/>
              </a:spcAft>
              <a:tabLst>
                <a:tab pos="2514600" algn="l"/>
              </a:tabLst>
            </a:pPr>
            <a:r>
              <a:rPr lang="ru-RU" sz="1400" dirty="0">
                <a:latin typeface="Times New Roman"/>
                <a:ea typeface="Times New Roman"/>
              </a:rPr>
              <a:t>Конструкция огнетушителя должна позволять быстро приводить его в действие, и он должен быть удобен в обслуживании.</a:t>
            </a:r>
          </a:p>
          <a:p>
            <a:pPr indent="133350" algn="just">
              <a:spcAft>
                <a:spcPts val="600"/>
              </a:spcAft>
              <a:tabLst>
                <a:tab pos="2514600" algn="l"/>
              </a:tabLst>
            </a:pPr>
            <a:r>
              <a:rPr lang="ru-RU" sz="1400" dirty="0">
                <a:latin typeface="Times New Roman"/>
                <a:ea typeface="Times New Roman"/>
              </a:rPr>
              <a:t>Ручные огнетушители выбрасывают огнегасящее вещество посредством внутреннего давления. Это давление может быть получено путем химической реакции (реакция кислоты или щелочи), путем выпуска сжатого газа, находящегося в специальном картридже внутри корпуса огнетушителя и, наконец, давлением газа, постоянно сохраняемым в корпусе.</a:t>
            </a:r>
          </a:p>
          <a:p>
            <a:pPr indent="133350" algn="just">
              <a:spcAft>
                <a:spcPts val="600"/>
              </a:spcAft>
              <a:tabLst>
                <a:tab pos="2514600" algn="l"/>
              </a:tabLst>
            </a:pPr>
            <a:r>
              <a:rPr lang="ru-RU" sz="1400" dirty="0">
                <a:latin typeface="Times New Roman"/>
                <a:ea typeface="Times New Roman"/>
              </a:rPr>
              <a:t>Все морские ручные огнетушители определенным образом маркируются. Маркировка должна содержать следующую информацию:</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Наименование производителя.</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Класс пожара, для которого предназначен огнетушитель.</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Тип и количество огнегасящего вещества (емкость или масса).</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Инструкция по использованию (желательно в форме пиктограммы).</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Год изготовления.</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Температурный диапазон, в котором обеспечена удовлетворительная работа огнетушителя.</a:t>
            </a:r>
          </a:p>
          <a:p>
            <a:pPr marL="342900" lvl="0" indent="-342900" algn="just">
              <a:spcAft>
                <a:spcPts val="0"/>
              </a:spcAft>
              <a:buFont typeface="+mj-lt"/>
              <a:buAutoNum type="arabicPeriod"/>
              <a:tabLst>
                <a:tab pos="228600" algn="l"/>
                <a:tab pos="2514600" algn="l"/>
              </a:tabLst>
            </a:pPr>
            <a:r>
              <a:rPr lang="ru-RU" sz="1400" dirty="0">
                <a:latin typeface="Times New Roman"/>
                <a:ea typeface="Times New Roman"/>
              </a:rPr>
              <a:t>Испытательное давление.</a:t>
            </a:r>
          </a:p>
          <a:p>
            <a:pPr indent="133350" algn="just">
              <a:spcAft>
                <a:spcPts val="600"/>
              </a:spcAft>
              <a:tabLst>
                <a:tab pos="2514600" algn="l"/>
              </a:tabLst>
            </a:pPr>
            <a:r>
              <a:rPr lang="ru-RU" sz="1400" dirty="0">
                <a:latin typeface="Times New Roman"/>
                <a:ea typeface="Times New Roman"/>
              </a:rPr>
              <a:t>Все огнетушители подвергаются периодической проверке и обслуживанию в соответствии с требованиями изготовителя. Однако этот период не должен превышать период очередного переосвидетельствования судна классификационным обществом,  одного года.</a:t>
            </a:r>
          </a:p>
          <a:p>
            <a:pPr indent="133350" algn="just">
              <a:spcAft>
                <a:spcPts val="600"/>
              </a:spcAft>
              <a:tabLst>
                <a:tab pos="2514600" algn="l"/>
              </a:tabLst>
            </a:pPr>
            <a:r>
              <a:rPr lang="ru-RU" sz="1400" dirty="0">
                <a:latin typeface="Times New Roman"/>
                <a:ea typeface="Times New Roman"/>
              </a:rPr>
              <a:t>Количество и тип ручных огнетушителей на судне определяется Правилами Регистра  в зависимости от огнеопасности помещения и его размеров. Например, в машинном отделении грузового судна расстояние от любой точки до ближайшего огнетушителя не должно превышать 10 метров.</a:t>
            </a:r>
            <a:endParaRPr lang="ru-RU" sz="1400" dirty="0">
              <a:effectLst/>
              <a:latin typeface="Times New Roman"/>
              <a:ea typeface="Times New Roman"/>
            </a:endParaRPr>
          </a:p>
        </p:txBody>
      </p:sp>
    </p:spTree>
    <p:extLst>
      <p:ext uri="{BB962C8B-B14F-4D97-AF65-F5344CB8AC3E}">
        <p14:creationId xmlns:p14="http://schemas.microsoft.com/office/powerpoint/2010/main" val="3363900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60648" y="200472"/>
            <a:ext cx="6408712" cy="9971961"/>
          </a:xfrm>
          <a:prstGeom prst="rect">
            <a:avLst/>
          </a:prstGeom>
        </p:spPr>
        <p:txBody>
          <a:bodyPr wrap="square">
            <a:spAutoFit/>
          </a:bodyPr>
          <a:lstStyle/>
          <a:p>
            <a:r>
              <a:rPr lang="ru-RU" sz="1400" b="1" dirty="0"/>
              <a:t>ГЛАВА 10. </a:t>
            </a:r>
            <a:r>
              <a:rPr lang="ru-RU" sz="1200" dirty="0"/>
              <a:t>Действия экипажа в ситуации «Человек за бортом»</a:t>
            </a:r>
          </a:p>
          <a:p>
            <a:r>
              <a:rPr lang="ru-RU" sz="1200" dirty="0"/>
              <a:t>и при оставлении судна </a:t>
            </a:r>
          </a:p>
          <a:p>
            <a:r>
              <a:rPr lang="ru-RU" sz="1200" dirty="0"/>
              <a:t>10.1. Действия вахтенного помощника, обнаружившего человека за бортом </a:t>
            </a:r>
          </a:p>
          <a:p>
            <a:r>
              <a:rPr lang="ru-RU" sz="1200" dirty="0"/>
              <a:t>10.2. Способы маневрирования судна по тревоге «Человек за бортом» </a:t>
            </a:r>
          </a:p>
          <a:p>
            <a:r>
              <a:rPr lang="ru-RU" sz="1200" dirty="0"/>
              <a:t>10.3. Оценка маневров «Человек за бортом» в различных ситуациях</a:t>
            </a:r>
          </a:p>
          <a:p>
            <a:r>
              <a:rPr lang="ru-RU" sz="1200" dirty="0"/>
              <a:t>морского поиска и спасания </a:t>
            </a:r>
          </a:p>
          <a:p>
            <a:r>
              <a:rPr lang="ru-RU" sz="1200" dirty="0"/>
              <a:t>10.4. Обнаружение человека на воде, особенности наблюдения </a:t>
            </a:r>
          </a:p>
          <a:p>
            <a:r>
              <a:rPr lang="ru-RU" sz="1200" dirty="0" smtClean="0"/>
              <a:t>10.4.1. </a:t>
            </a:r>
            <a:r>
              <a:rPr lang="ru-RU" sz="1200" dirty="0"/>
              <a:t>Факторы, влияющие на эффективность работы наблюдателя </a:t>
            </a:r>
          </a:p>
          <a:p>
            <a:r>
              <a:rPr lang="ru-RU" sz="1200" dirty="0"/>
              <a:t>10.4.2. Методы визуального поиска </a:t>
            </a:r>
          </a:p>
          <a:p>
            <a:r>
              <a:rPr lang="ru-RU" sz="1200" dirty="0"/>
              <a:t>10.5. Готовность экипажа к спасению. Действия в экстремальной</a:t>
            </a:r>
          </a:p>
          <a:p>
            <a:r>
              <a:rPr lang="ru-RU" sz="1200" dirty="0"/>
              <a:t>ситуации оставления судна </a:t>
            </a:r>
          </a:p>
          <a:p>
            <a:r>
              <a:rPr lang="ru-RU" sz="1200" dirty="0"/>
              <a:t>Контрольные вопросы </a:t>
            </a:r>
          </a:p>
          <a:p>
            <a:endParaRPr lang="ru-RU" sz="1200" dirty="0"/>
          </a:p>
          <a:p>
            <a:r>
              <a:rPr lang="ru-RU" sz="1400" b="1" dirty="0"/>
              <a:t>ГЛАВА 11. </a:t>
            </a:r>
            <a:r>
              <a:rPr lang="ru-RU" sz="1200" dirty="0"/>
              <a:t>Современные подходы к обеспечению безопасности судоходства </a:t>
            </a:r>
          </a:p>
          <a:p>
            <a:r>
              <a:rPr lang="ru-RU" sz="1200" dirty="0"/>
              <a:t>11.1. </a:t>
            </a:r>
            <a:r>
              <a:rPr lang="ru-RU" sz="1200" dirty="0" err="1"/>
              <a:t>Кибербезопасность</a:t>
            </a:r>
            <a:r>
              <a:rPr lang="ru-RU" sz="1200" dirty="0"/>
              <a:t> на водном транспорте </a:t>
            </a:r>
          </a:p>
          <a:p>
            <a:r>
              <a:rPr lang="ru-RU" sz="1200" dirty="0"/>
              <a:t>11.1.1. Основные понятия </a:t>
            </a:r>
            <a:r>
              <a:rPr lang="ru-RU" sz="1200" dirty="0" err="1"/>
              <a:t>кибербезопасности</a:t>
            </a:r>
            <a:r>
              <a:rPr lang="ru-RU" sz="1200" dirty="0"/>
              <a:t> </a:t>
            </a:r>
          </a:p>
          <a:p>
            <a:r>
              <a:rPr lang="ru-RU" sz="1200" dirty="0"/>
              <a:t>11.1.2. Уязвимость морской индустрии к </a:t>
            </a:r>
            <a:r>
              <a:rPr lang="ru-RU" sz="1200" dirty="0" err="1"/>
              <a:t>киберинцидентам</a:t>
            </a:r>
            <a:r>
              <a:rPr lang="ru-RU" sz="1200" dirty="0"/>
              <a:t> </a:t>
            </a:r>
          </a:p>
          <a:p>
            <a:r>
              <a:rPr lang="ru-RU" sz="1200" dirty="0"/>
              <a:t>11.1.3. Различия между системами ИТ и ОТ </a:t>
            </a:r>
          </a:p>
          <a:p>
            <a:r>
              <a:rPr lang="ru-RU" sz="1200" dirty="0"/>
              <a:t>11.1.4. Этапы </a:t>
            </a:r>
            <a:r>
              <a:rPr lang="ru-RU" sz="1200" dirty="0" err="1"/>
              <a:t>киберинцидента</a:t>
            </a:r>
            <a:r>
              <a:rPr lang="ru-RU" sz="1200" dirty="0"/>
              <a:t> </a:t>
            </a:r>
          </a:p>
          <a:p>
            <a:r>
              <a:rPr lang="ru-RU" sz="1200" dirty="0"/>
              <a:t>11.1.5. Понятие управления </a:t>
            </a:r>
            <a:r>
              <a:rPr lang="ru-RU" sz="1200" dirty="0" err="1"/>
              <a:t>киберрисками</a:t>
            </a:r>
            <a:r>
              <a:rPr lang="ru-RU" sz="1200" dirty="0"/>
              <a:t> </a:t>
            </a:r>
          </a:p>
          <a:p>
            <a:r>
              <a:rPr lang="ru-RU" sz="1200" dirty="0"/>
              <a:t>11.2. </a:t>
            </a:r>
            <a:r>
              <a:rPr lang="ru-RU" sz="1200" dirty="0" err="1"/>
              <a:t>Кибербезопасность</a:t>
            </a:r>
            <a:r>
              <a:rPr lang="ru-RU" sz="1200" dirty="0"/>
              <a:t> на уровне компании </a:t>
            </a:r>
          </a:p>
          <a:p>
            <a:r>
              <a:rPr lang="ru-RU" sz="1200" dirty="0"/>
              <a:t>11.2.1. Участие высшего руководства в управлении </a:t>
            </a:r>
            <a:r>
              <a:rPr lang="ru-RU" sz="1200" dirty="0" err="1"/>
              <a:t>киберрисками</a:t>
            </a:r>
            <a:r>
              <a:rPr lang="ru-RU" sz="1200" dirty="0"/>
              <a:t> </a:t>
            </a:r>
          </a:p>
          <a:p>
            <a:r>
              <a:rPr lang="ru-RU" sz="1200" dirty="0"/>
              <a:t>11.2.2. Роли, задачи, обязанности персонала компании </a:t>
            </a:r>
          </a:p>
          <a:p>
            <a:r>
              <a:rPr lang="ru-RU" sz="1200" dirty="0"/>
              <a:t>11.2.3. Планы и процедуры компаний </a:t>
            </a:r>
          </a:p>
          <a:p>
            <a:r>
              <a:rPr lang="ru-RU" sz="1200" dirty="0"/>
              <a:t>11.3. </a:t>
            </a:r>
            <a:r>
              <a:rPr lang="ru-RU" sz="1200" dirty="0" err="1"/>
              <a:t>Киберриски</a:t>
            </a:r>
            <a:r>
              <a:rPr lang="ru-RU" sz="1200" dirty="0"/>
              <a:t> в отношениях между судовладельцами</a:t>
            </a:r>
          </a:p>
          <a:p>
            <a:r>
              <a:rPr lang="ru-RU" sz="1200" dirty="0"/>
              <a:t>и участниками морской отрасли, включая судовых агентов </a:t>
            </a:r>
          </a:p>
          <a:p>
            <a:r>
              <a:rPr lang="ru-RU" sz="1200" dirty="0"/>
              <a:t>11.3.1. Отношения между судовладельцем и менеджером судна </a:t>
            </a:r>
          </a:p>
          <a:p>
            <a:r>
              <a:rPr lang="ru-RU" sz="1200" dirty="0"/>
              <a:t>11.3.2. Отношения между судовладельцем и агентом </a:t>
            </a:r>
          </a:p>
          <a:p>
            <a:r>
              <a:rPr lang="ru-RU" sz="1200" dirty="0"/>
              <a:t>11.3.3. Отношения с поставщиками и другими внешними сторонами </a:t>
            </a:r>
          </a:p>
          <a:p>
            <a:r>
              <a:rPr lang="ru-RU" sz="1200" dirty="0"/>
              <a:t>11.3.4. Субъекты, представляющие угрозу </a:t>
            </a:r>
            <a:r>
              <a:rPr lang="ru-RU" sz="1200" dirty="0" err="1"/>
              <a:t>кибербезопасности</a:t>
            </a:r>
            <a:r>
              <a:rPr lang="ru-RU" sz="1200" dirty="0"/>
              <a:t> </a:t>
            </a:r>
          </a:p>
          <a:p>
            <a:r>
              <a:rPr lang="ru-RU" sz="1200" dirty="0"/>
              <a:t>11.3.5. Посещение судов третьими лицами и удаленный доступ</a:t>
            </a:r>
          </a:p>
          <a:p>
            <a:r>
              <a:rPr lang="ru-RU" sz="1200" dirty="0"/>
              <a:t>к </a:t>
            </a:r>
            <a:r>
              <a:rPr lang="ru-RU" sz="1200" dirty="0" err="1"/>
              <a:t>киберсистемам</a:t>
            </a:r>
            <a:r>
              <a:rPr lang="ru-RU" sz="1200" dirty="0"/>
              <a:t> </a:t>
            </a:r>
          </a:p>
          <a:p>
            <a:r>
              <a:rPr lang="ru-RU" sz="1200" dirty="0"/>
              <a:t>11.4. Ключевые аспекты реагирования на </a:t>
            </a:r>
            <a:r>
              <a:rPr lang="ru-RU" sz="1200" dirty="0" err="1"/>
              <a:t>киберинциденты</a:t>
            </a:r>
            <a:r>
              <a:rPr lang="ru-RU" sz="1200" dirty="0"/>
              <a:t> </a:t>
            </a:r>
          </a:p>
          <a:p>
            <a:r>
              <a:rPr lang="ru-RU" sz="1200" dirty="0"/>
              <a:t>11.4.1. Меры обнаружения, блокировки и оповещения о </a:t>
            </a:r>
            <a:r>
              <a:rPr lang="ru-RU" sz="1200" dirty="0" err="1"/>
              <a:t>киберугрозах</a:t>
            </a:r>
            <a:r>
              <a:rPr lang="ru-RU" sz="1200" dirty="0"/>
              <a:t> </a:t>
            </a:r>
          </a:p>
          <a:p>
            <a:r>
              <a:rPr lang="ru-RU" sz="1200" dirty="0"/>
              <a:t>11.4.2. Эффективное реагирование на инциденты </a:t>
            </a:r>
            <a:r>
              <a:rPr lang="ru-RU" sz="1200" dirty="0" err="1"/>
              <a:t>кибербезопасности</a:t>
            </a:r>
            <a:r>
              <a:rPr lang="ru-RU" sz="1200" dirty="0"/>
              <a:t> </a:t>
            </a:r>
          </a:p>
          <a:p>
            <a:r>
              <a:rPr lang="ru-RU" sz="1200" dirty="0"/>
              <a:t>11.4.3. Возможность восстановления данных и расследования</a:t>
            </a:r>
          </a:p>
          <a:p>
            <a:r>
              <a:rPr lang="ru-RU" sz="1200" dirty="0" err="1"/>
              <a:t>киберинцидентов</a:t>
            </a:r>
            <a:r>
              <a:rPr lang="ru-RU" sz="1200" dirty="0"/>
              <a:t> </a:t>
            </a:r>
          </a:p>
          <a:p>
            <a:r>
              <a:rPr lang="ru-RU" sz="1200" dirty="0"/>
              <a:t>11.4.4. Ущерб в результате </a:t>
            </a:r>
            <a:r>
              <a:rPr lang="ru-RU" sz="1200" dirty="0" err="1"/>
              <a:t>киберинцидента</a:t>
            </a:r>
            <a:r>
              <a:rPr lang="ru-RU" sz="1200" dirty="0"/>
              <a:t> и его покрытие </a:t>
            </a:r>
          </a:p>
          <a:p>
            <a:r>
              <a:rPr lang="ru-RU" sz="1200" dirty="0"/>
              <a:t>11.5. Система </a:t>
            </a:r>
            <a:r>
              <a:rPr lang="en-US" sz="1200" dirty="0"/>
              <a:t>POLARIS </a:t>
            </a:r>
            <a:endParaRPr lang="ru-RU" sz="1200" dirty="0"/>
          </a:p>
          <a:p>
            <a:r>
              <a:rPr lang="ru-RU" sz="1200" dirty="0"/>
              <a:t>11.5.1. Ключевые особенности </a:t>
            </a:r>
            <a:r>
              <a:rPr lang="en-US" sz="1200" dirty="0"/>
              <a:t>POLARIS </a:t>
            </a:r>
            <a:endParaRPr lang="ru-RU" sz="1200" dirty="0"/>
          </a:p>
          <a:p>
            <a:r>
              <a:rPr lang="ru-RU" sz="1200" dirty="0"/>
              <a:t>11.5.2. POLARIS как инструмент поддержки принятия решений </a:t>
            </a:r>
          </a:p>
          <a:p>
            <a:r>
              <a:rPr lang="ru-RU" sz="1200" dirty="0"/>
              <a:t>11.5.3. Ограничения использования </a:t>
            </a:r>
            <a:r>
              <a:rPr lang="en-US" sz="1200" dirty="0"/>
              <a:t>POLARIS </a:t>
            </a:r>
            <a:endParaRPr lang="ru-RU" sz="1200" dirty="0"/>
          </a:p>
          <a:p>
            <a:r>
              <a:rPr lang="ru-RU" sz="1200" dirty="0"/>
              <a:t>Контрольные вопросы </a:t>
            </a:r>
          </a:p>
          <a:p>
            <a:endParaRPr lang="ru-RU" sz="1200" dirty="0" smtClean="0"/>
          </a:p>
          <a:p>
            <a:r>
              <a:rPr lang="ru-RU" sz="1200" b="1" dirty="0" smtClean="0"/>
              <a:t>Глоссарий </a:t>
            </a:r>
            <a:endParaRPr lang="ru-RU" sz="1200" b="1" dirty="0"/>
          </a:p>
          <a:p>
            <a:r>
              <a:rPr lang="ru-RU" sz="1200" b="1" dirty="0"/>
              <a:t>Перечень основных международных и национальных документов,</a:t>
            </a:r>
          </a:p>
          <a:p>
            <a:r>
              <a:rPr lang="ru-RU" sz="1200" b="1" dirty="0"/>
              <a:t>касающихся безопасности судоходства, охраны человеческой жизни</a:t>
            </a:r>
          </a:p>
          <a:p>
            <a:r>
              <a:rPr lang="ru-RU" sz="1200" b="1" dirty="0"/>
              <a:t>на море, охраны и защиты морской среды </a:t>
            </a:r>
          </a:p>
          <a:p>
            <a:r>
              <a:rPr lang="ru-RU" sz="1200" b="1" dirty="0"/>
              <a:t>Международные документы </a:t>
            </a:r>
          </a:p>
          <a:p>
            <a:r>
              <a:rPr lang="ru-RU" sz="1200" b="1" dirty="0"/>
              <a:t>Национальные документы </a:t>
            </a:r>
          </a:p>
          <a:p>
            <a:r>
              <a:rPr lang="ru-RU" sz="1200" b="1" dirty="0"/>
              <a:t>Библиографический список</a:t>
            </a:r>
          </a:p>
          <a:p>
            <a:endParaRPr lang="ru-RU" sz="1200" dirty="0">
              <a:effectLst/>
              <a:latin typeface="Times New Roman"/>
              <a:ea typeface="Times New Roman"/>
            </a:endParaRPr>
          </a:p>
        </p:txBody>
      </p:sp>
    </p:spTree>
    <p:extLst>
      <p:ext uri="{BB962C8B-B14F-4D97-AF65-F5344CB8AC3E}">
        <p14:creationId xmlns:p14="http://schemas.microsoft.com/office/powerpoint/2010/main" val="235594920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632" y="200472"/>
            <a:ext cx="6624736" cy="5932393"/>
          </a:xfrm>
          <a:prstGeom prst="rect">
            <a:avLst/>
          </a:prstGeom>
        </p:spPr>
        <p:txBody>
          <a:bodyPr wrap="square">
            <a:spAutoFit/>
          </a:bodyPr>
          <a:lstStyle/>
          <a:p>
            <a:pPr algn="just">
              <a:spcBef>
                <a:spcPts val="1200"/>
              </a:spcBef>
              <a:spcAft>
                <a:spcPts val="300"/>
              </a:spcAft>
              <a:tabLst>
                <a:tab pos="2514600" algn="l"/>
              </a:tabLst>
            </a:pPr>
            <a:r>
              <a:rPr lang="en-US" sz="1600" b="1" dirty="0" smtClean="0">
                <a:latin typeface="Times New Roman"/>
                <a:ea typeface="Times New Roman"/>
              </a:rPr>
              <a:t>      </a:t>
            </a:r>
            <a:r>
              <a:rPr lang="ru-RU" sz="1600" b="1" i="1" dirty="0" smtClean="0">
                <a:latin typeface="Times New Roman"/>
                <a:ea typeface="Times New Roman"/>
              </a:rPr>
              <a:t>7.4.2. Снаряжение </a:t>
            </a:r>
            <a:r>
              <a:rPr lang="ru-RU" sz="1600" b="1" i="1" dirty="0">
                <a:latin typeface="Times New Roman"/>
                <a:ea typeface="Times New Roman"/>
              </a:rPr>
              <a:t>пожарного</a:t>
            </a:r>
            <a:endParaRPr lang="ru-RU" sz="1600" i="1" dirty="0">
              <a:latin typeface="Times New Roman"/>
              <a:ea typeface="Times New Roman"/>
            </a:endParaRPr>
          </a:p>
          <a:p>
            <a:pPr algn="just">
              <a:spcAft>
                <a:spcPts val="0"/>
              </a:spcAft>
            </a:pPr>
            <a:r>
              <a:rPr lang="ru-RU" sz="1200" dirty="0">
                <a:latin typeface="Times New Roman"/>
                <a:ea typeface="Times New Roman"/>
              </a:rPr>
              <a:t> </a:t>
            </a:r>
          </a:p>
          <a:p>
            <a:pPr marL="179705" indent="133350" algn="just">
              <a:spcAft>
                <a:spcPts val="600"/>
              </a:spcAft>
              <a:tabLst>
                <a:tab pos="2514600" algn="l"/>
              </a:tabLst>
            </a:pPr>
            <a:r>
              <a:rPr lang="ru-RU" sz="1200" dirty="0">
                <a:latin typeface="Times New Roman"/>
                <a:ea typeface="Times New Roman"/>
              </a:rPr>
              <a:t>Согласно Правилам Регистра,  комплект снаряжения для пожарных должен состоять из личного снаряжения и дыхательного аппарата. В личное снаряжение входит:</a:t>
            </a:r>
          </a:p>
          <a:p>
            <a:pPr marL="342900" lvl="0" indent="-342900" algn="just">
              <a:spcAft>
                <a:spcPts val="0"/>
              </a:spcAft>
              <a:buFont typeface="+mj-lt"/>
              <a:buAutoNum type="arabicPeriod"/>
              <a:tabLst>
                <a:tab pos="228600" algn="l"/>
                <a:tab pos="2514600" algn="l"/>
              </a:tabLst>
            </a:pPr>
            <a:r>
              <a:rPr lang="ru-RU" sz="1200" dirty="0">
                <a:latin typeface="Times New Roman"/>
                <a:ea typeface="Times New Roman"/>
              </a:rPr>
              <a:t>защитная одежда из материала, способного защитить кожу от тепла, излучаемого при пожаре, ожогов и ошпаривания; наружная поверхность должна быть водостойкой;</a:t>
            </a:r>
          </a:p>
          <a:p>
            <a:pPr marL="342900" lvl="0" indent="-342900" algn="just">
              <a:spcAft>
                <a:spcPts val="0"/>
              </a:spcAft>
              <a:buFont typeface="+mj-lt"/>
              <a:buAutoNum type="arabicPeriod"/>
              <a:tabLst>
                <a:tab pos="228600" algn="l"/>
                <a:tab pos="2514600" algn="l"/>
              </a:tabLst>
            </a:pPr>
            <a:r>
              <a:rPr lang="ru-RU" sz="1200" dirty="0">
                <a:latin typeface="Times New Roman"/>
                <a:ea typeface="Times New Roman"/>
              </a:rPr>
              <a:t>ботинки и перчатки из резины или другого неэлектропроводного материала;</a:t>
            </a:r>
          </a:p>
          <a:p>
            <a:pPr marL="342900" lvl="0" indent="-342900" algn="just">
              <a:spcAft>
                <a:spcPts val="0"/>
              </a:spcAft>
              <a:buFont typeface="+mj-lt"/>
              <a:buAutoNum type="arabicPeriod"/>
              <a:tabLst>
                <a:tab pos="228600" algn="l"/>
                <a:tab pos="2514600" algn="l"/>
              </a:tabLst>
            </a:pPr>
            <a:r>
              <a:rPr lang="ru-RU" sz="1200" dirty="0">
                <a:latin typeface="Times New Roman"/>
                <a:ea typeface="Times New Roman"/>
              </a:rPr>
              <a:t>жесткий шлем, обеспечивающий эффективную защиту от удара;</a:t>
            </a:r>
          </a:p>
          <a:p>
            <a:pPr marL="342900" lvl="0" indent="-342900" algn="just">
              <a:spcAft>
                <a:spcPts val="0"/>
              </a:spcAft>
              <a:buFont typeface="+mj-lt"/>
              <a:buAutoNum type="arabicPeriod"/>
              <a:tabLst>
                <a:tab pos="228600" algn="l"/>
                <a:tab pos="2514600" algn="l"/>
              </a:tabLst>
            </a:pPr>
            <a:r>
              <a:rPr lang="ru-RU" sz="1200" dirty="0">
                <a:latin typeface="Times New Roman"/>
                <a:ea typeface="Times New Roman"/>
              </a:rPr>
              <a:t>переносной безопасный фонарь с минимальным временем горения 3 часа;</a:t>
            </a:r>
          </a:p>
          <a:p>
            <a:pPr marL="342900" lvl="0" indent="-342900" algn="just">
              <a:spcAft>
                <a:spcPts val="0"/>
              </a:spcAft>
              <a:buFont typeface="+mj-lt"/>
              <a:buAutoNum type="arabicPeriod"/>
              <a:tabLst>
                <a:tab pos="228600" algn="l"/>
                <a:tab pos="2514600" algn="l"/>
              </a:tabLst>
            </a:pPr>
            <a:r>
              <a:rPr lang="ru-RU" sz="1200" dirty="0">
                <a:latin typeface="Times New Roman"/>
                <a:ea typeface="Times New Roman"/>
              </a:rPr>
              <a:t>пожарный топор с ручкой из дерева твердых пород, если для ручки применен другой материал, он должен быть покрыт изоляцией, не проводящей электричество.</a:t>
            </a:r>
          </a:p>
          <a:p>
            <a:pPr indent="133350" algn="just">
              <a:spcAft>
                <a:spcPts val="600"/>
              </a:spcAft>
              <a:tabLst>
                <a:tab pos="2514600" algn="l"/>
              </a:tabLst>
            </a:pPr>
            <a:r>
              <a:rPr lang="ru-RU" sz="1200" dirty="0">
                <a:latin typeface="Times New Roman"/>
                <a:ea typeface="Times New Roman"/>
              </a:rPr>
              <a:t>Защитная одежда может быть в виде теплоотражающего или термостойкого костюмов.</a:t>
            </a:r>
          </a:p>
          <a:p>
            <a:pPr indent="133350" algn="just">
              <a:spcAft>
                <a:spcPts val="600"/>
              </a:spcAft>
              <a:tabLst>
                <a:tab pos="2514600" algn="l"/>
              </a:tabLst>
            </a:pPr>
            <a:r>
              <a:rPr lang="ru-RU" sz="1200" i="1" dirty="0">
                <a:latin typeface="Times New Roman"/>
                <a:ea typeface="Times New Roman"/>
              </a:rPr>
              <a:t>Теплоотражающий костюм</a:t>
            </a:r>
            <a:r>
              <a:rPr lang="ru-RU" sz="1200" dirty="0">
                <a:latin typeface="Times New Roman"/>
                <a:ea typeface="Times New Roman"/>
              </a:rPr>
              <a:t> состоит из комбинезона, закрывающего ноги, верхнюю часть тела,  руки; шлема с прозрачным теплоотражающим экраном, обеспечивающим видимость, который закрывает всю голову, плечи и верхнюю часть тела; тяжелых перчаток и специальных подошв. Наружная поверхность костюма покрыта теплоотражающим материалом. Такой костюм отражает до 90% теплоты излучения.</a:t>
            </a:r>
          </a:p>
          <a:p>
            <a:pPr indent="133350" algn="just">
              <a:spcAft>
                <a:spcPts val="600"/>
              </a:spcAft>
              <a:tabLst>
                <a:tab pos="2514600" algn="l"/>
              </a:tabLst>
            </a:pPr>
            <a:r>
              <a:rPr lang="ru-RU" sz="1200" i="1" dirty="0">
                <a:latin typeface="Times New Roman"/>
                <a:ea typeface="Times New Roman"/>
              </a:rPr>
              <a:t>Термостойкий костюм.</a:t>
            </a:r>
            <a:r>
              <a:rPr lang="ru-RU" sz="1200" dirty="0">
                <a:latin typeface="Times New Roman"/>
                <a:ea typeface="Times New Roman"/>
              </a:rPr>
              <a:t> В комплект термостойкого костюма входят боты, штаны, куртка и шлем. Все эти  части костюма изготовлены из девяти слоев изоляционного материала – стекловолокна,  отделяемых один от другого теплоотражающей </a:t>
            </a:r>
            <a:r>
              <a:rPr lang="ru-RU" sz="1200" dirty="0" err="1">
                <a:latin typeface="Times New Roman"/>
                <a:ea typeface="Times New Roman"/>
              </a:rPr>
              <a:t>аллюминизированной</a:t>
            </a:r>
            <a:r>
              <a:rPr lang="ru-RU" sz="1200" dirty="0">
                <a:latin typeface="Times New Roman"/>
                <a:ea typeface="Times New Roman"/>
              </a:rPr>
              <a:t> стеклотканью. Самый верхний слой представляет собой  </a:t>
            </a:r>
            <a:r>
              <a:rPr lang="ru-RU" sz="1200" dirty="0" err="1">
                <a:latin typeface="Times New Roman"/>
                <a:ea typeface="Times New Roman"/>
              </a:rPr>
              <a:t>аллюминизированное</a:t>
            </a:r>
            <a:r>
              <a:rPr lang="ru-RU" sz="1200" dirty="0">
                <a:latin typeface="Times New Roman"/>
                <a:ea typeface="Times New Roman"/>
              </a:rPr>
              <a:t> стекловолокно. Экран для обеспечения видимости изготовлен из специального теплоотражающего материала и вмонтирован в шлем.</a:t>
            </a:r>
          </a:p>
          <a:p>
            <a:pPr indent="133350" algn="just">
              <a:spcAft>
                <a:spcPts val="600"/>
              </a:spcAft>
              <a:tabLst>
                <a:tab pos="2514600" algn="l"/>
              </a:tabLst>
            </a:pPr>
            <a:r>
              <a:rPr lang="ru-RU" sz="1200" i="1" dirty="0">
                <a:latin typeface="Times New Roman"/>
                <a:ea typeface="Times New Roman"/>
              </a:rPr>
              <a:t>Дыхательный аппарат</a:t>
            </a:r>
            <a:r>
              <a:rPr lang="ru-RU" sz="1200" dirty="0">
                <a:latin typeface="Times New Roman"/>
                <a:ea typeface="Times New Roman"/>
              </a:rPr>
              <a:t> состоит из дымового шлема или дымовой маски в комплекте с воздушным насосом и рукавом длиной не более 36 м.   </a:t>
            </a:r>
          </a:p>
          <a:p>
            <a:pPr indent="133350" algn="just">
              <a:spcAft>
                <a:spcPts val="600"/>
              </a:spcAft>
              <a:tabLst>
                <a:tab pos="2514600" algn="l"/>
              </a:tabLst>
            </a:pPr>
            <a:r>
              <a:rPr lang="ru-RU" sz="1200" dirty="0">
                <a:latin typeface="Times New Roman"/>
                <a:ea typeface="Times New Roman"/>
              </a:rPr>
              <a:t>Автономные дыхательные аппараты надеваются на человека, обеспечивают полную свободу передвижения, но ограничены во времени работы. Существуют два типа автономных дыхательных аппаратов: кислородные дыхательные аппараты – с химическим получением кислорода и баллонные дыхательные аппараты, в которые воздух или кислород подается от источника, переносимого работающим в аппарате на себе.</a:t>
            </a:r>
            <a:endParaRPr lang="ru-RU" sz="1200" dirty="0">
              <a:effectLst/>
              <a:latin typeface="Times New Roman"/>
              <a:ea typeface="Times New Roman"/>
            </a:endParaRP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8275" y="6100514"/>
            <a:ext cx="3981450"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760814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369332"/>
          </a:xfrm>
          <a:prstGeom prst="rect">
            <a:avLst/>
          </a:prstGeom>
          <a:noFill/>
        </p:spPr>
        <p:txBody>
          <a:bodyPr wrap="square" rtlCol="0">
            <a:spAutoFit/>
          </a:bodyPr>
          <a:lstStyle/>
          <a:p>
            <a:endParaRPr lang="ru-RU" dirty="0"/>
          </a:p>
        </p:txBody>
      </p:sp>
      <p:sp>
        <p:nvSpPr>
          <p:cNvPr id="3" name="TextBox 2"/>
          <p:cNvSpPr txBox="1"/>
          <p:nvPr/>
        </p:nvSpPr>
        <p:spPr>
          <a:xfrm>
            <a:off x="116632" y="416496"/>
            <a:ext cx="6624736" cy="9017853"/>
          </a:xfrm>
          <a:prstGeom prst="rect">
            <a:avLst/>
          </a:prstGeom>
          <a:noFill/>
        </p:spPr>
        <p:txBody>
          <a:bodyPr wrap="square" rtlCol="0">
            <a:spAutoFit/>
          </a:bodyPr>
          <a:lstStyle/>
          <a:p>
            <a:r>
              <a:rPr lang="ru-RU" sz="1200" b="1" dirty="0">
                <a:latin typeface="Times New Roman" panose="02020603050405020304" pitchFamily="18" charset="0"/>
                <a:cs typeface="Times New Roman" panose="02020603050405020304" pitchFamily="18" charset="0"/>
              </a:rPr>
              <a:t>Глава 8. ДЕЙСТВИЯ ЭКИПАЖА ПО </a:t>
            </a:r>
            <a:r>
              <a:rPr lang="ru-RU" sz="1200" b="1" dirty="0" smtClean="0">
                <a:latin typeface="Times New Roman" panose="02020603050405020304" pitchFamily="18" charset="0"/>
                <a:cs typeface="Times New Roman" panose="02020603050405020304" pitchFamily="18" charset="0"/>
              </a:rPr>
              <a:t>ТУШЕНИЮ И </a:t>
            </a:r>
            <a:r>
              <a:rPr lang="ru-RU" sz="1200" b="1" dirty="0">
                <a:latin typeface="Times New Roman" panose="02020603050405020304" pitchFamily="18" charset="0"/>
                <a:cs typeface="Times New Roman" panose="02020603050405020304" pitchFamily="18" charset="0"/>
              </a:rPr>
              <a:t>ПРЕДУПРЕЖДЕНИЮ ПОЖАРА НА </a:t>
            </a:r>
            <a:r>
              <a:rPr lang="ru-RU" sz="1200" b="1" dirty="0" smtClean="0">
                <a:latin typeface="Times New Roman" panose="02020603050405020304" pitchFamily="18" charset="0"/>
                <a:cs typeface="Times New Roman" panose="02020603050405020304" pitchFamily="18" charset="0"/>
              </a:rPr>
              <a:t>СУДНЕ</a:t>
            </a:r>
          </a:p>
          <a:p>
            <a:endParaRPr lang="ru-RU" sz="1200" b="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8.1. Организация действий аварийной </a:t>
            </a:r>
            <a:r>
              <a:rPr lang="ru-RU" sz="1400" b="1" dirty="0" smtClean="0">
                <a:latin typeface="Times New Roman" panose="02020603050405020304" pitchFamily="18" charset="0"/>
                <a:cs typeface="Times New Roman" panose="02020603050405020304" pitchFamily="18" charset="0"/>
              </a:rPr>
              <a:t>партии и </a:t>
            </a:r>
            <a:r>
              <a:rPr lang="ru-RU" sz="1400" b="1" dirty="0">
                <a:latin typeface="Times New Roman" panose="02020603050405020304" pitchFamily="18" charset="0"/>
                <a:cs typeface="Times New Roman" panose="02020603050405020304" pitchFamily="18" charset="0"/>
              </a:rPr>
              <a:t>отдельных членов </a:t>
            </a:r>
            <a:r>
              <a:rPr lang="ru-RU" sz="1400" b="1" dirty="0" smtClean="0">
                <a:latin typeface="Times New Roman" panose="02020603050405020304" pitchFamily="18" charset="0"/>
                <a:cs typeface="Times New Roman" panose="02020603050405020304" pitchFamily="18" charset="0"/>
              </a:rPr>
              <a:t>экипажа</a:t>
            </a:r>
          </a:p>
          <a:p>
            <a:endParaRPr lang="ru-RU" sz="1400" b="1" dirty="0" smtClean="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Небольшой пожар может быть потушен несколькими </a:t>
            </a:r>
            <a:r>
              <a:rPr lang="ru-RU" sz="1200" dirty="0" smtClean="0">
                <a:latin typeface="Times New Roman" panose="02020603050405020304" pitchFamily="18" charset="0"/>
                <a:cs typeface="Times New Roman" panose="02020603050405020304" pitchFamily="18" charset="0"/>
              </a:rPr>
              <a:t>членами экипажа</a:t>
            </a:r>
            <a:r>
              <a:rPr lang="ru-RU" sz="1200" dirty="0">
                <a:latin typeface="Times New Roman" panose="02020603050405020304" pitchFamily="18" charset="0"/>
                <a:cs typeface="Times New Roman" panose="02020603050405020304" pitchFamily="18" charset="0"/>
              </a:rPr>
              <a:t>, первыми прибывшими к месту пожара. Для тушения </a:t>
            </a:r>
            <a:r>
              <a:rPr lang="ru-RU" sz="1200" dirty="0" smtClean="0">
                <a:latin typeface="Times New Roman" panose="02020603050405020304" pitchFamily="18" charset="0"/>
                <a:cs typeface="Times New Roman" panose="02020603050405020304" pitchFamily="18" charset="0"/>
              </a:rPr>
              <a:t>больших </a:t>
            </a:r>
            <a:r>
              <a:rPr lang="ru-RU" sz="1200" dirty="0">
                <a:latin typeface="Times New Roman" panose="02020603050405020304" pitchFamily="18" charset="0"/>
                <a:cs typeface="Times New Roman" panose="02020603050405020304" pitchFamily="18" charset="0"/>
              </a:rPr>
              <a:t>пожаров требуются скоординированные действия всего </a:t>
            </a:r>
            <a:r>
              <a:rPr lang="ru-RU" sz="1200" dirty="0" smtClean="0">
                <a:latin typeface="Times New Roman" panose="02020603050405020304" pitchFamily="18" charset="0"/>
                <a:cs typeface="Times New Roman" panose="02020603050405020304" pitchFamily="18" charset="0"/>
              </a:rPr>
              <a:t>экипажа</a:t>
            </a:r>
            <a:r>
              <a:rPr lang="ru-RU" sz="1200" dirty="0">
                <a:latin typeface="Times New Roman" panose="02020603050405020304" pitchFamily="18" charset="0"/>
                <a:cs typeface="Times New Roman" panose="02020603050405020304" pitchFamily="18" charset="0"/>
              </a:rPr>
              <a:t>, эффективное использование людей и техники и четкое </a:t>
            </a:r>
            <a:r>
              <a:rPr lang="ru-RU" sz="1200" dirty="0" smtClean="0">
                <a:latin typeface="Times New Roman" panose="02020603050405020304" pitchFamily="18" charset="0"/>
                <a:cs typeface="Times New Roman" panose="02020603050405020304" pitchFamily="18" charset="0"/>
              </a:rPr>
              <a:t>выполнение </a:t>
            </a:r>
            <a:r>
              <a:rPr lang="ru-RU" sz="1200" dirty="0">
                <a:latin typeface="Times New Roman" panose="02020603050405020304" pitchFamily="18" charset="0"/>
                <a:cs typeface="Times New Roman" panose="02020603050405020304" pitchFamily="18" charset="0"/>
              </a:rPr>
              <a:t>поставленных задач.</a:t>
            </a:r>
          </a:p>
          <a:p>
            <a:r>
              <a:rPr lang="ru-RU" sz="1200" dirty="0">
                <a:latin typeface="Times New Roman" panose="02020603050405020304" pitchFamily="18" charset="0"/>
                <a:cs typeface="Times New Roman" panose="02020603050405020304" pitchFamily="18" charset="0"/>
              </a:rPr>
              <a:t>Борьбу с пожаром на судне возглавляет капитан судна и </a:t>
            </a:r>
            <a:r>
              <a:rPr lang="ru-RU" sz="1200" dirty="0" smtClean="0">
                <a:latin typeface="Times New Roman" panose="02020603050405020304" pitchFamily="18" charset="0"/>
                <a:cs typeface="Times New Roman" panose="02020603050405020304" pitchFamily="18" charset="0"/>
              </a:rPr>
              <a:t>руководит </a:t>
            </a:r>
            <a:r>
              <a:rPr lang="ru-RU" sz="1200" dirty="0">
                <a:latin typeface="Times New Roman" panose="02020603050405020304" pitchFamily="18" charset="0"/>
                <a:cs typeface="Times New Roman" panose="02020603050405020304" pitchFamily="18" charset="0"/>
              </a:rPr>
              <a:t>ею с </a:t>
            </a:r>
            <a:r>
              <a:rPr lang="ru-RU" sz="1200" i="1" dirty="0">
                <a:latin typeface="Times New Roman" panose="02020603050405020304" pitchFamily="18" charset="0"/>
                <a:cs typeface="Times New Roman" panose="02020603050405020304" pitchFamily="18" charset="0"/>
              </a:rPr>
              <a:t>главного командного пункта </a:t>
            </a:r>
            <a:r>
              <a:rPr lang="ru-RU" sz="1200" dirty="0">
                <a:latin typeface="Times New Roman" panose="02020603050405020304" pitchFamily="18" charset="0"/>
                <a:cs typeface="Times New Roman" panose="02020603050405020304" pitchFamily="18" charset="0"/>
              </a:rPr>
              <a:t>(ГКП</a:t>
            </a:r>
            <a:r>
              <a:rPr lang="ru-RU" sz="1200" dirty="0" smtClean="0">
                <a:latin typeface="Times New Roman" panose="02020603050405020304" pitchFamily="18" charset="0"/>
                <a:cs typeface="Times New Roman" panose="02020603050405020304" pitchFamily="18" charset="0"/>
              </a:rPr>
              <a:t>).</a:t>
            </a:r>
          </a:p>
          <a:p>
            <a:r>
              <a:rPr lang="ru-RU" sz="1200" dirty="0" smtClean="0">
                <a:latin typeface="Times New Roman" panose="02020603050405020304" pitchFamily="18" charset="0"/>
                <a:cs typeface="Times New Roman" panose="02020603050405020304" pitchFamily="18" charset="0"/>
              </a:rPr>
              <a:t>Борьба </a:t>
            </a:r>
            <a:r>
              <a:rPr lang="ru-RU" sz="1200" dirty="0">
                <a:latin typeface="Times New Roman" panose="02020603050405020304" pitchFamily="18" charset="0"/>
                <a:cs typeface="Times New Roman" panose="02020603050405020304" pitchFamily="18" charset="0"/>
              </a:rPr>
              <a:t>с пожаром должна быть направлена:</a:t>
            </a:r>
          </a:p>
          <a:p>
            <a:r>
              <a:rPr lang="ru-RU" sz="1200" dirty="0">
                <a:latin typeface="Times New Roman" panose="02020603050405020304" pitchFamily="18" charset="0"/>
                <a:cs typeface="Times New Roman" panose="02020603050405020304" pitchFamily="18" charset="0"/>
              </a:rPr>
              <a:t>– на обнаружение и выявление места, размеров, характера </a:t>
            </a:r>
            <a:r>
              <a:rPr lang="ru-RU" sz="1200" dirty="0" smtClean="0">
                <a:latin typeface="Times New Roman" panose="02020603050405020304" pitchFamily="18" charset="0"/>
                <a:cs typeface="Times New Roman" panose="02020603050405020304" pitchFamily="18" charset="0"/>
              </a:rPr>
              <a:t>возникшего </a:t>
            </a:r>
            <a:r>
              <a:rPr lang="ru-RU" sz="1200" dirty="0">
                <a:latin typeface="Times New Roman" panose="02020603050405020304" pitchFamily="18" charset="0"/>
                <a:cs typeface="Times New Roman" panose="02020603050405020304" pitchFamily="18" charset="0"/>
              </a:rPr>
              <a:t>пожара;</a:t>
            </a:r>
          </a:p>
          <a:p>
            <a:r>
              <a:rPr lang="ru-RU" sz="1200" dirty="0">
                <a:latin typeface="Times New Roman" panose="02020603050405020304" pitchFamily="18" charset="0"/>
                <a:cs typeface="Times New Roman" panose="02020603050405020304" pitchFamily="18" charset="0"/>
              </a:rPr>
              <a:t>– установление наличия и возможности эвакуации людей из </a:t>
            </a:r>
            <a:r>
              <a:rPr lang="ru-RU" sz="1200" dirty="0" smtClean="0">
                <a:latin typeface="Times New Roman" panose="02020603050405020304" pitchFamily="18" charset="0"/>
                <a:cs typeface="Times New Roman" panose="02020603050405020304" pitchFamily="18" charset="0"/>
              </a:rPr>
              <a:t>помещений</a:t>
            </a:r>
            <a:r>
              <a:rPr lang="ru-RU" sz="1200" dirty="0">
                <a:latin typeface="Times New Roman" panose="02020603050405020304" pitchFamily="18" charset="0"/>
                <a:cs typeface="Times New Roman" panose="02020603050405020304" pitchFamily="18" charset="0"/>
              </a:rPr>
              <a:t>, охваченных пожаром;</a:t>
            </a:r>
          </a:p>
          <a:p>
            <a:r>
              <a:rPr lang="ru-RU" sz="1200" dirty="0">
                <a:latin typeface="Times New Roman" panose="02020603050405020304" pitchFamily="18" charset="0"/>
                <a:cs typeface="Times New Roman" panose="02020603050405020304" pitchFamily="18" charset="0"/>
              </a:rPr>
              <a:t>– эвакуацию людей;</a:t>
            </a:r>
          </a:p>
          <a:p>
            <a:r>
              <a:rPr lang="ru-RU" sz="1200" dirty="0">
                <a:latin typeface="Times New Roman" panose="02020603050405020304" pitchFamily="18" charset="0"/>
                <a:cs typeface="Times New Roman" panose="02020603050405020304" pitchFamily="18" charset="0"/>
              </a:rPr>
              <a:t>– ограничение распространения пожара по судну;</a:t>
            </a:r>
          </a:p>
          <a:p>
            <a:r>
              <a:rPr lang="ru-RU" sz="1200" dirty="0">
                <a:latin typeface="Times New Roman" panose="02020603050405020304" pitchFamily="18" charset="0"/>
                <a:cs typeface="Times New Roman" panose="02020603050405020304" pitchFamily="18" charset="0"/>
              </a:rPr>
              <a:t>– предупреждение возможных взрывов при пожаре;</a:t>
            </a:r>
          </a:p>
          <a:p>
            <a:r>
              <a:rPr lang="ru-RU" sz="1200" dirty="0">
                <a:latin typeface="Times New Roman" panose="02020603050405020304" pitchFamily="18" charset="0"/>
                <a:cs typeface="Times New Roman" panose="02020603050405020304" pitchFamily="18" charset="0"/>
              </a:rPr>
              <a:t>– борьбу с пожаром и ликвидацию его последствий</a:t>
            </a:r>
            <a:r>
              <a:rPr lang="ru-RU" sz="1200" dirty="0" smtClean="0">
                <a:latin typeface="Times New Roman" panose="02020603050405020304" pitchFamily="18" charset="0"/>
                <a:cs typeface="Times New Roman" panose="02020603050405020304" pitchFamily="18" charset="0"/>
              </a:rPr>
              <a:t>.</a:t>
            </a:r>
          </a:p>
          <a:p>
            <a:r>
              <a:rPr lang="ru-RU" sz="1200" b="1" dirty="0">
                <a:latin typeface="Times New Roman" panose="02020603050405020304" pitchFamily="18" charset="0"/>
                <a:cs typeface="Times New Roman" panose="02020603050405020304" pitchFamily="18" charset="0"/>
              </a:rPr>
              <a:t>Действия экипажа по общесудовой тревоге</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если позволяет обстановка, необходимо остановить </a:t>
            </a:r>
            <a:r>
              <a:rPr lang="ru-RU" sz="1200" dirty="0" smtClean="0">
                <a:latin typeface="Times New Roman" panose="02020603050405020304" pitchFamily="18" charset="0"/>
                <a:cs typeface="Times New Roman" panose="02020603050405020304" pitchFamily="18" charset="0"/>
              </a:rPr>
              <a:t>движение судна </a:t>
            </a:r>
            <a:r>
              <a:rPr lang="ru-RU" sz="1200" dirty="0">
                <a:latin typeface="Times New Roman" panose="02020603050405020304" pitchFamily="18" charset="0"/>
                <a:cs typeface="Times New Roman" panose="02020603050405020304" pitchFamily="18" charset="0"/>
              </a:rPr>
              <a:t>или развернуть его таким образом, чтобы пламя и дым </a:t>
            </a:r>
            <a:r>
              <a:rPr lang="ru-RU" sz="1200" dirty="0" smtClean="0">
                <a:latin typeface="Times New Roman" panose="02020603050405020304" pitchFamily="18" charset="0"/>
                <a:cs typeface="Times New Roman" panose="02020603050405020304" pitchFamily="18" charset="0"/>
              </a:rPr>
              <a:t>сбивались </a:t>
            </a:r>
            <a:r>
              <a:rPr lang="ru-RU" sz="1200" dirty="0">
                <a:latin typeface="Times New Roman" panose="02020603050405020304" pitchFamily="18" charset="0"/>
                <a:cs typeface="Times New Roman" panose="02020603050405020304" pitchFamily="18" charset="0"/>
              </a:rPr>
              <a:t>ветром за борт;</a:t>
            </a:r>
          </a:p>
          <a:p>
            <a:r>
              <a:rPr lang="ru-RU" sz="1200" dirty="0">
                <a:latin typeface="Times New Roman" panose="02020603050405020304" pitchFamily="18" charset="0"/>
                <a:cs typeface="Times New Roman" panose="02020603050405020304" pitchFamily="18" charset="0"/>
              </a:rPr>
              <a:t>– задраиваются с ГКП все противопожарные закрытия, </a:t>
            </a:r>
            <a:r>
              <a:rPr lang="ru-RU" sz="1200" dirty="0" smtClean="0">
                <a:latin typeface="Times New Roman" panose="02020603050405020304" pitchFamily="18" charset="0"/>
                <a:cs typeface="Times New Roman" panose="02020603050405020304" pitchFamily="18" charset="0"/>
              </a:rPr>
              <a:t>имеющие </a:t>
            </a:r>
            <a:r>
              <a:rPr lang="ru-RU" sz="1200" dirty="0">
                <a:latin typeface="Times New Roman" panose="02020603050405020304" pitchFamily="18" charset="0"/>
                <a:cs typeface="Times New Roman" panose="02020603050405020304" pitchFamily="18" charset="0"/>
              </a:rPr>
              <a:t>дистанционные приводы;</a:t>
            </a:r>
          </a:p>
          <a:p>
            <a:r>
              <a:rPr lang="ru-RU" sz="1200" dirty="0">
                <a:latin typeface="Times New Roman" panose="02020603050405020304" pitchFamily="18" charset="0"/>
                <a:cs typeface="Times New Roman" panose="02020603050405020304" pitchFamily="18" charset="0"/>
              </a:rPr>
              <a:t>– производится герметизация корпуса в районе пожара — </a:t>
            </a:r>
            <a:r>
              <a:rPr lang="ru-RU" sz="1200" dirty="0" smtClean="0">
                <a:latin typeface="Times New Roman" panose="02020603050405020304" pitchFamily="18" charset="0"/>
                <a:cs typeface="Times New Roman" panose="02020603050405020304" pitchFamily="18" charset="0"/>
              </a:rPr>
              <a:t>задраиваются все </a:t>
            </a:r>
            <a:r>
              <a:rPr lang="ru-RU" sz="1200" dirty="0">
                <a:latin typeface="Times New Roman" panose="02020603050405020304" pitchFamily="18" charset="0"/>
                <a:cs typeface="Times New Roman" panose="02020603050405020304" pitchFamily="18" charset="0"/>
              </a:rPr>
              <a:t>закрытия, имеющие маркировку «П» и «Т», </a:t>
            </a:r>
            <a:r>
              <a:rPr lang="ru-RU" sz="1200" dirty="0" smtClean="0">
                <a:latin typeface="Times New Roman" panose="02020603050405020304" pitchFamily="18" charset="0"/>
                <a:cs typeface="Times New Roman" panose="02020603050405020304" pitchFamily="18" charset="0"/>
              </a:rPr>
              <a:t>иллюминаторы и </a:t>
            </a:r>
            <a:r>
              <a:rPr lang="ru-RU" sz="1200" dirty="0">
                <a:latin typeface="Times New Roman" panose="02020603050405020304" pitchFamily="18" charset="0"/>
                <a:cs typeface="Times New Roman" panose="02020603050405020304" pitchFamily="18" charset="0"/>
              </a:rPr>
              <a:t>каютные двери. Закрываются грузовые трюмы и </a:t>
            </a:r>
            <a:r>
              <a:rPr lang="ru-RU" sz="1200" dirty="0" smtClean="0">
                <a:latin typeface="Times New Roman" panose="02020603050405020304" pitchFamily="18" charset="0"/>
                <a:cs typeface="Times New Roman" panose="02020603050405020304" pitchFamily="18" charset="0"/>
              </a:rPr>
              <a:t>грузовые танки</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при </a:t>
            </a:r>
            <a:r>
              <a:rPr lang="ru-RU" sz="1200" dirty="0">
                <a:latin typeface="Times New Roman" panose="02020603050405020304" pitchFamily="18" charset="0"/>
                <a:cs typeface="Times New Roman" panose="02020603050405020304" pitchFamily="18" charset="0"/>
              </a:rPr>
              <a:t>стоянке судна у причала;</a:t>
            </a:r>
          </a:p>
          <a:p>
            <a:r>
              <a:rPr lang="ru-RU" sz="1200" dirty="0">
                <a:latin typeface="Times New Roman" panose="02020603050405020304" pitchFamily="18" charset="0"/>
                <a:cs typeface="Times New Roman" panose="02020603050405020304" pitchFamily="18" charset="0"/>
              </a:rPr>
              <a:t>– приводятся в полную готовность к немедленному действию </a:t>
            </a:r>
            <a:r>
              <a:rPr lang="ru-RU" sz="1200" dirty="0" smtClean="0">
                <a:latin typeface="Times New Roman" panose="02020603050405020304" pitchFamily="18" charset="0"/>
                <a:cs typeface="Times New Roman" panose="02020603050405020304" pitchFamily="18" charset="0"/>
              </a:rPr>
              <a:t>стационарные системы </a:t>
            </a:r>
            <a:r>
              <a:rPr lang="ru-RU" sz="1200" dirty="0">
                <a:latin typeface="Times New Roman" panose="02020603050405020304" pitchFamily="18" charset="0"/>
                <a:cs typeface="Times New Roman" panose="02020603050405020304" pitchFamily="18" charset="0"/>
              </a:rPr>
              <a:t>пожаротушения и включаются в действие </a:t>
            </a:r>
            <a:r>
              <a:rPr lang="ru-RU" sz="1200" dirty="0" smtClean="0">
                <a:latin typeface="Times New Roman" panose="02020603050405020304" pitchFamily="18" charset="0"/>
                <a:cs typeface="Times New Roman" panose="02020603050405020304" pitchFamily="18" charset="0"/>
              </a:rPr>
              <a:t>все пожарные </a:t>
            </a:r>
            <a:r>
              <a:rPr lang="ru-RU" sz="1200" dirty="0">
                <a:latin typeface="Times New Roman" panose="02020603050405020304" pitchFamily="18" charset="0"/>
                <a:cs typeface="Times New Roman" panose="02020603050405020304" pitchFamily="18" charset="0"/>
              </a:rPr>
              <a:t>насосы;</a:t>
            </a:r>
          </a:p>
          <a:p>
            <a:r>
              <a:rPr lang="ru-RU" sz="1200" dirty="0">
                <a:latin typeface="Times New Roman" panose="02020603050405020304" pitchFamily="18" charset="0"/>
                <a:cs typeface="Times New Roman" panose="02020603050405020304" pitchFamily="18" charset="0"/>
              </a:rPr>
              <a:t>– в районе пожара в необходимом количестве </a:t>
            </a:r>
            <a:r>
              <a:rPr lang="ru-RU" sz="1200" dirty="0" smtClean="0">
                <a:latin typeface="Times New Roman" panose="02020603050405020304" pitchFamily="18" charset="0"/>
                <a:cs typeface="Times New Roman" panose="02020603050405020304" pitchFamily="18" charset="0"/>
              </a:rPr>
              <a:t>сосредотачивается </a:t>
            </a:r>
            <a:r>
              <a:rPr lang="ru-RU" sz="1200" dirty="0">
                <a:latin typeface="Times New Roman" panose="02020603050405020304" pitchFamily="18" charset="0"/>
                <a:cs typeface="Times New Roman" panose="02020603050405020304" pitchFamily="18" charset="0"/>
              </a:rPr>
              <a:t>противопожарное снабжение, прокладываются рукавные </a:t>
            </a:r>
            <a:r>
              <a:rPr lang="ru-RU" sz="1200" dirty="0" smtClean="0">
                <a:latin typeface="Times New Roman" panose="02020603050405020304" pitchFamily="18" charset="0"/>
                <a:cs typeface="Times New Roman" panose="02020603050405020304" pitchFamily="18" charset="0"/>
              </a:rPr>
              <a:t>линии водо- </a:t>
            </a:r>
            <a:r>
              <a:rPr lang="ru-RU" sz="1200" dirty="0">
                <a:latin typeface="Times New Roman" panose="02020603050405020304" pitchFamily="18" charset="0"/>
                <a:cs typeface="Times New Roman" panose="02020603050405020304" pitchFamily="18" charset="0"/>
              </a:rPr>
              <a:t>и пенотушения;</a:t>
            </a:r>
          </a:p>
          <a:p>
            <a:r>
              <a:rPr lang="ru-RU" sz="1200" dirty="0">
                <a:latin typeface="Times New Roman" panose="02020603050405020304" pitchFamily="18" charset="0"/>
                <a:cs typeface="Times New Roman" panose="02020603050405020304" pitchFamily="18" charset="0"/>
              </a:rPr>
              <a:t>– по разрешению капитана отключается электроэнергия в </a:t>
            </a:r>
            <a:r>
              <a:rPr lang="ru-RU" sz="1200" dirty="0" smtClean="0">
                <a:latin typeface="Times New Roman" panose="02020603050405020304" pitchFamily="18" charset="0"/>
                <a:cs typeface="Times New Roman" panose="02020603050405020304" pitchFamily="18" charset="0"/>
              </a:rPr>
              <a:t>районе</a:t>
            </a:r>
            <a:r>
              <a:rPr lang="ru-RU" sz="1200" dirty="0">
                <a:latin typeface="Times New Roman" panose="02020603050405020304" pitchFamily="18" charset="0"/>
                <a:cs typeface="Times New Roman" panose="02020603050405020304" pitchFamily="18" charset="0"/>
              </a:rPr>
              <a:t>, охваченном пожаром. Напряжение с главного </a:t>
            </a:r>
            <a:r>
              <a:rPr lang="ru-RU" sz="1200" dirty="0" smtClean="0">
                <a:latin typeface="Times New Roman" panose="02020603050405020304" pitchFamily="18" charset="0"/>
                <a:cs typeface="Times New Roman" panose="02020603050405020304" pitchFamily="18" charset="0"/>
              </a:rPr>
              <a:t>распределительного </a:t>
            </a:r>
            <a:r>
              <a:rPr lang="ru-RU" sz="1200" dirty="0">
                <a:latin typeface="Times New Roman" panose="02020603050405020304" pitchFamily="18" charset="0"/>
                <a:cs typeface="Times New Roman" panose="02020603050405020304" pitchFamily="18" charset="0"/>
              </a:rPr>
              <a:t>щита следует снимать только в том случае, когда </a:t>
            </a:r>
            <a:r>
              <a:rPr lang="ru-RU" sz="1200" dirty="0" smtClean="0">
                <a:latin typeface="Times New Roman" panose="02020603050405020304" pitchFamily="18" charset="0"/>
                <a:cs typeface="Times New Roman" panose="02020603050405020304" pitchFamily="18" charset="0"/>
              </a:rPr>
              <a:t>возникает</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прямая </a:t>
            </a:r>
            <a:r>
              <a:rPr lang="ru-RU" sz="1200" dirty="0">
                <a:latin typeface="Times New Roman" panose="02020603050405020304" pitchFamily="18" charset="0"/>
                <a:cs typeface="Times New Roman" panose="02020603050405020304" pitchFamily="18" charset="0"/>
              </a:rPr>
              <a:t>угроза короткого замыкания и появления более </a:t>
            </a:r>
            <a:r>
              <a:rPr lang="ru-RU" sz="1200" dirty="0" smtClean="0">
                <a:latin typeface="Times New Roman" panose="02020603050405020304" pitchFamily="18" charset="0"/>
                <a:cs typeface="Times New Roman" panose="02020603050405020304" pitchFamily="18" charset="0"/>
              </a:rPr>
              <a:t>тяжелой аварии;</a:t>
            </a:r>
          </a:p>
          <a:p>
            <a:r>
              <a:rPr lang="ru-RU" sz="1200" dirty="0">
                <a:latin typeface="Times New Roman" panose="02020603050405020304" pitchFamily="18" charset="0"/>
                <a:cs typeface="Times New Roman" panose="02020603050405020304" pitchFamily="18" charset="0"/>
              </a:rPr>
              <a:t>жара по судну и задымления смежных помещений;</a:t>
            </a:r>
          </a:p>
          <a:p>
            <a:r>
              <a:rPr lang="ru-RU" sz="1200" dirty="0">
                <a:latin typeface="Times New Roman" panose="02020603050405020304" pitchFamily="18" charset="0"/>
                <a:cs typeface="Times New Roman" panose="02020603050405020304" pitchFamily="18" charset="0"/>
              </a:rPr>
              <a:t>– по указанию с ГКП спускаются на воду спасательные </a:t>
            </a:r>
            <a:r>
              <a:rPr lang="ru-RU" sz="1200" dirty="0" smtClean="0">
                <a:latin typeface="Times New Roman" panose="02020603050405020304" pitchFamily="18" charset="0"/>
                <a:cs typeface="Times New Roman" panose="02020603050405020304" pitchFamily="18" charset="0"/>
              </a:rPr>
              <a:t>шлюпки и </a:t>
            </a:r>
            <a:r>
              <a:rPr lang="ru-RU" sz="1200" dirty="0">
                <a:latin typeface="Times New Roman" panose="02020603050405020304" pitchFamily="18" charset="0"/>
                <a:cs typeface="Times New Roman" panose="02020603050405020304" pitchFamily="18" charset="0"/>
              </a:rPr>
              <a:t>выносятся в безопасное место надувные спасательные плоты, </a:t>
            </a:r>
            <a:r>
              <a:rPr lang="ru-RU" sz="1200" dirty="0" smtClean="0">
                <a:latin typeface="Times New Roman" panose="02020603050405020304" pitchFamily="18" charset="0"/>
                <a:cs typeface="Times New Roman" panose="02020603050405020304" pitchFamily="18" charset="0"/>
              </a:rPr>
              <a:t>оказавшиеся </a:t>
            </a:r>
            <a:r>
              <a:rPr lang="ru-RU" sz="1200" dirty="0">
                <a:latin typeface="Times New Roman" panose="02020603050405020304" pitchFamily="18" charset="0"/>
                <a:cs typeface="Times New Roman" panose="02020603050405020304" pitchFamily="18" charset="0"/>
              </a:rPr>
              <a:t>под угрозой пожара;</a:t>
            </a:r>
          </a:p>
          <a:p>
            <a:r>
              <a:rPr lang="ru-RU" sz="1200" dirty="0">
                <a:latin typeface="Times New Roman" panose="02020603050405020304" pitchFamily="18" charset="0"/>
                <a:cs typeface="Times New Roman" panose="02020603050405020304" pitchFamily="18" charset="0"/>
              </a:rPr>
              <a:t>– аварийная партия (см. </a:t>
            </a:r>
            <a:r>
              <a:rPr lang="ru-RU" sz="1200" i="1" dirty="0">
                <a:latin typeface="Times New Roman" panose="02020603050405020304" pitchFamily="18" charset="0"/>
                <a:cs typeface="Times New Roman" panose="02020603050405020304" pitchFamily="18" charset="0"/>
              </a:rPr>
              <a:t>параграф 3.6</a:t>
            </a:r>
            <a:r>
              <a:rPr lang="ru-RU" sz="1200" dirty="0">
                <a:latin typeface="Times New Roman" panose="02020603050405020304" pitchFamily="18" charset="0"/>
                <a:cs typeface="Times New Roman" panose="02020603050405020304" pitchFamily="18" charset="0"/>
              </a:rPr>
              <a:t>) устанавливает </a:t>
            </a:r>
            <a:r>
              <a:rPr lang="ru-RU" sz="1200" dirty="0" smtClean="0">
                <a:latin typeface="Times New Roman" panose="02020603050405020304" pitchFamily="18" charset="0"/>
                <a:cs typeface="Times New Roman" panose="02020603050405020304" pitchFamily="18" charset="0"/>
              </a:rPr>
              <a:t>фактическое </a:t>
            </a:r>
            <a:r>
              <a:rPr lang="ru-RU" sz="1200" dirty="0">
                <a:latin typeface="Times New Roman" panose="02020603050405020304" pitchFamily="18" charset="0"/>
                <a:cs typeface="Times New Roman" panose="02020603050405020304" pitchFamily="18" charset="0"/>
              </a:rPr>
              <a:t>положение в районе пожара и одновременно приступает к </a:t>
            </a:r>
            <a:r>
              <a:rPr lang="ru-RU" sz="1200" dirty="0" smtClean="0">
                <a:latin typeface="Times New Roman" panose="02020603050405020304" pitchFamily="18" charset="0"/>
                <a:cs typeface="Times New Roman" panose="02020603050405020304" pitchFamily="18" charset="0"/>
              </a:rPr>
              <a:t>его тушению.</a:t>
            </a:r>
          </a:p>
          <a:p>
            <a:r>
              <a:rPr lang="ru-RU" sz="1200" b="1" i="1" dirty="0">
                <a:latin typeface="Times New Roman" panose="02020603050405020304" pitchFamily="18" charset="0"/>
                <a:cs typeface="Times New Roman" panose="02020603050405020304" pitchFamily="18" charset="0"/>
              </a:rPr>
              <a:t>Обязанности членов аварийной партии </a:t>
            </a:r>
            <a:r>
              <a:rPr lang="ru-RU" sz="1200" dirty="0">
                <a:latin typeface="Times New Roman" panose="02020603050405020304" pitchFamily="18" charset="0"/>
                <a:cs typeface="Times New Roman" panose="02020603050405020304" pitchFamily="18" charset="0"/>
              </a:rPr>
              <a:t>при борьбе с пожаром:</a:t>
            </a:r>
          </a:p>
          <a:p>
            <a:r>
              <a:rPr lang="ru-RU" sz="1200" dirty="0">
                <a:latin typeface="Times New Roman" panose="02020603050405020304" pitchFamily="18" charset="0"/>
                <a:cs typeface="Times New Roman" panose="02020603050405020304" pitchFamily="18" charset="0"/>
              </a:rPr>
              <a:t>входит:</a:t>
            </a:r>
          </a:p>
          <a:p>
            <a:r>
              <a:rPr lang="ru-RU" sz="1200" dirty="0">
                <a:latin typeface="Times New Roman" panose="02020603050405020304" pitchFamily="18" charset="0"/>
                <a:cs typeface="Times New Roman" panose="02020603050405020304" pitchFamily="18" charset="0"/>
              </a:rPr>
              <a:t>– обследование (разведка) района пожара;</a:t>
            </a:r>
          </a:p>
          <a:p>
            <a:r>
              <a:rPr lang="ru-RU" sz="1200" dirty="0">
                <a:latin typeface="Times New Roman" panose="02020603050405020304" pitchFamily="18" charset="0"/>
                <a:cs typeface="Times New Roman" panose="02020603050405020304" pitchFamily="18" charset="0"/>
              </a:rPr>
              <a:t>– ввод в действие одновременно не менее 2–3 </a:t>
            </a:r>
            <a:r>
              <a:rPr lang="ru-RU" sz="1200" dirty="0" err="1">
                <a:latin typeface="Times New Roman" panose="02020603050405020304" pitchFamily="18" charset="0"/>
                <a:cs typeface="Times New Roman" panose="02020603050405020304" pitchFamily="18" charset="0"/>
              </a:rPr>
              <a:t>водоподающих</a:t>
            </a:r>
            <a:r>
              <a:rPr lang="ru-RU"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пожарных </a:t>
            </a:r>
            <a:r>
              <a:rPr lang="ru-RU" sz="1200" dirty="0">
                <a:latin typeface="Times New Roman" panose="02020603050405020304" pitchFamily="18" charset="0"/>
                <a:cs typeface="Times New Roman" panose="02020603050405020304" pitchFamily="18" charset="0"/>
              </a:rPr>
              <a:t>стволов;</a:t>
            </a:r>
          </a:p>
          <a:p>
            <a:r>
              <a:rPr lang="ru-RU" sz="1200" dirty="0">
                <a:latin typeface="Times New Roman" panose="02020603050405020304" pitchFamily="18" charset="0"/>
                <a:cs typeface="Times New Roman" panose="02020603050405020304" pitchFamily="18" charset="0"/>
              </a:rPr>
              <a:t>– подача к месту пожара необходимых предметов </a:t>
            </a:r>
            <a:r>
              <a:rPr lang="ru-RU" sz="1200" dirty="0" smtClean="0">
                <a:latin typeface="Times New Roman" panose="02020603050405020304" pitchFamily="18" charset="0"/>
                <a:cs typeface="Times New Roman" panose="02020603050405020304" pitchFamily="18" charset="0"/>
              </a:rPr>
              <a:t>противопожарного снабжения</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 пуск судовых стационарных систем пожаротушения;</a:t>
            </a:r>
          </a:p>
          <a:p>
            <a:r>
              <a:rPr lang="ru-RU" sz="1200" dirty="0">
                <a:latin typeface="Times New Roman" panose="02020603050405020304" pitchFamily="18" charset="0"/>
                <a:cs typeface="Times New Roman" panose="02020603050405020304" pitchFamily="18" charset="0"/>
              </a:rPr>
              <a:t>– вскрытие и разбор конструкций;</a:t>
            </a:r>
          </a:p>
          <a:p>
            <a:r>
              <a:rPr lang="ru-RU" sz="1200" dirty="0">
                <a:latin typeface="Times New Roman" panose="02020603050405020304" pitchFamily="18" charset="0"/>
                <a:cs typeface="Times New Roman" panose="02020603050405020304" pitchFamily="18" charset="0"/>
              </a:rPr>
              <a:t>– закрытие противопожарных дверей и перекрытие </a:t>
            </a:r>
            <a:r>
              <a:rPr lang="ru-RU" sz="1200" dirty="0" smtClean="0">
                <a:latin typeface="Times New Roman" panose="02020603050405020304" pitchFamily="18" charset="0"/>
                <a:cs typeface="Times New Roman" panose="02020603050405020304" pitchFamily="18" charset="0"/>
              </a:rPr>
              <a:t>вентиляционных систем</a:t>
            </a:r>
            <a:r>
              <a:rPr lang="ru-RU" sz="1200" dirty="0">
                <a:latin typeface="Times New Roman" panose="02020603050405020304" pitchFamily="18" charset="0"/>
                <a:cs typeface="Times New Roman" panose="02020603050405020304" pitchFamily="18" charset="0"/>
              </a:rPr>
              <a:t>.</a:t>
            </a:r>
          </a:p>
          <a:p>
            <a:r>
              <a:rPr lang="ru-RU" sz="1200" dirty="0">
                <a:latin typeface="Times New Roman" panose="02020603050405020304" pitchFamily="18" charset="0"/>
                <a:cs typeface="Times New Roman" panose="02020603050405020304" pitchFamily="18" charset="0"/>
              </a:rPr>
              <a:t>Обследование района пожара производится группой </a:t>
            </a:r>
            <a:r>
              <a:rPr lang="ru-RU" sz="1200" dirty="0" smtClean="0">
                <a:latin typeface="Times New Roman" panose="02020603050405020304" pitchFamily="18" charset="0"/>
                <a:cs typeface="Times New Roman" panose="02020603050405020304" pitchFamily="18" charset="0"/>
              </a:rPr>
              <a:t>разведки пожара </a:t>
            </a:r>
            <a:r>
              <a:rPr lang="ru-RU" sz="1200" dirty="0">
                <a:latin typeface="Times New Roman" panose="02020603050405020304" pitchFamily="18" charset="0"/>
                <a:cs typeface="Times New Roman" panose="02020603050405020304" pitchFamily="18" charset="0"/>
              </a:rPr>
              <a:t>в составе 2–3 человек, одетых в снаряжение пожарного. </a:t>
            </a:r>
            <a:r>
              <a:rPr lang="ru-RU" sz="1200" dirty="0" smtClean="0">
                <a:latin typeface="Times New Roman" panose="02020603050405020304" pitchFamily="18" charset="0"/>
                <a:cs typeface="Times New Roman" panose="02020603050405020304" pitchFamily="18" charset="0"/>
              </a:rPr>
              <a:t>Непосредственное </a:t>
            </a:r>
            <a:r>
              <a:rPr lang="ru-RU" sz="1200" dirty="0">
                <a:latin typeface="Times New Roman" panose="02020603050405020304" pitchFamily="18" charset="0"/>
                <a:cs typeface="Times New Roman" panose="02020603050405020304" pitchFamily="18" charset="0"/>
              </a:rPr>
              <a:t>руководство группой разведки и обеспечение </a:t>
            </a:r>
            <a:r>
              <a:rPr lang="ru-RU" sz="1200" dirty="0" smtClean="0">
                <a:latin typeface="Times New Roman" panose="02020603050405020304" pitchFamily="18" charset="0"/>
                <a:cs typeface="Times New Roman" panose="02020603050405020304" pitchFamily="18" charset="0"/>
              </a:rPr>
              <a:t>безопасности при </a:t>
            </a:r>
            <a:r>
              <a:rPr lang="ru-RU" sz="1200" dirty="0">
                <a:latin typeface="Times New Roman" panose="02020603050405020304" pitchFamily="18" charset="0"/>
                <a:cs typeface="Times New Roman" panose="02020603050405020304" pitchFamily="18" charset="0"/>
              </a:rPr>
              <a:t>ее действиях возлагается на заместителя командира</a:t>
            </a:r>
          </a:p>
          <a:p>
            <a:r>
              <a:rPr lang="ru-RU" sz="1200" dirty="0">
                <a:latin typeface="Times New Roman" panose="02020603050405020304" pitchFamily="18" charset="0"/>
                <a:cs typeface="Times New Roman" panose="02020603050405020304" pitchFamily="18" charset="0"/>
              </a:rPr>
              <a:t>аварийной партии.</a:t>
            </a:r>
          </a:p>
        </p:txBody>
      </p:sp>
    </p:spTree>
    <p:extLst>
      <p:ext uri="{BB962C8B-B14F-4D97-AF65-F5344CB8AC3E}">
        <p14:creationId xmlns:p14="http://schemas.microsoft.com/office/powerpoint/2010/main" val="370555013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5386090"/>
          </a:xfrm>
          <a:prstGeom prst="rect">
            <a:avLst/>
          </a:prstGeom>
          <a:noFill/>
        </p:spPr>
        <p:txBody>
          <a:bodyPr wrap="square" rtlCol="0">
            <a:spAutoFit/>
          </a:bodyPr>
          <a:lstStyle/>
          <a:p>
            <a:r>
              <a:rPr lang="ru-RU" b="1" dirty="0">
                <a:latin typeface="Times New Roman" panose="02020603050405020304" pitchFamily="18" charset="0"/>
                <a:cs typeface="Times New Roman" panose="02020603050405020304" pitchFamily="18" charset="0"/>
              </a:rPr>
              <a:t>8.2. Предупреждение пожаров на судах</a:t>
            </a: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Пожар </a:t>
            </a:r>
            <a:r>
              <a:rPr lang="ru-RU" sz="1400" dirty="0">
                <a:latin typeface="Times New Roman" panose="02020603050405020304" pitchFamily="18" charset="0"/>
                <a:cs typeface="Times New Roman" panose="02020603050405020304" pitchFamily="18" charset="0"/>
              </a:rPr>
              <a:t>на судне может возникнуть случайно, в результате </a:t>
            </a:r>
            <a:r>
              <a:rPr lang="ru-RU" sz="1400" dirty="0" smtClean="0">
                <a:latin typeface="Times New Roman" panose="02020603050405020304" pitchFamily="18" charset="0"/>
                <a:cs typeface="Times New Roman" panose="02020603050405020304" pitchFamily="18" charset="0"/>
              </a:rPr>
              <a:t>обстоятельств</a:t>
            </a:r>
            <a:r>
              <a:rPr lang="ru-RU" sz="1400" dirty="0">
                <a:latin typeface="Times New Roman" panose="02020603050405020304" pitchFamily="18" charset="0"/>
                <a:cs typeface="Times New Roman" panose="02020603050405020304" pitchFamily="18" charset="0"/>
              </a:rPr>
              <a:t>, которые невозможно контролировать. Однако </a:t>
            </a:r>
            <a:r>
              <a:rPr lang="ru-RU" sz="1400" dirty="0" smtClean="0">
                <a:latin typeface="Times New Roman" panose="02020603050405020304" pitchFamily="18" charset="0"/>
                <a:cs typeface="Times New Roman" panose="02020603050405020304" pitchFamily="18" charset="0"/>
              </a:rPr>
              <a:t>большинство </a:t>
            </a:r>
            <a:r>
              <a:rPr lang="ru-RU" sz="1400" dirty="0">
                <a:latin typeface="Times New Roman" panose="02020603050405020304" pitchFamily="18" charset="0"/>
                <a:cs typeface="Times New Roman" panose="02020603050405020304" pitchFamily="18" charset="0"/>
              </a:rPr>
              <a:t>пожаров, как показывает практика судоходства, </a:t>
            </a:r>
            <a:r>
              <a:rPr lang="ru-RU" sz="1400" dirty="0" smtClean="0">
                <a:latin typeface="Times New Roman" panose="02020603050405020304" pitchFamily="18" charset="0"/>
                <a:cs typeface="Times New Roman" panose="02020603050405020304" pitchFamily="18" charset="0"/>
              </a:rPr>
              <a:t>является </a:t>
            </a:r>
            <a:r>
              <a:rPr lang="ru-RU" sz="1400" dirty="0">
                <a:latin typeface="Times New Roman" panose="02020603050405020304" pitchFamily="18" charset="0"/>
                <a:cs typeface="Times New Roman" panose="02020603050405020304" pitchFamily="18" charset="0"/>
              </a:rPr>
              <a:t>результатом ошибочных действий членов экипажа. </a:t>
            </a:r>
            <a:r>
              <a:rPr lang="ru-RU" sz="1400" dirty="0" smtClean="0">
                <a:latin typeface="Times New Roman" panose="02020603050405020304" pitchFamily="18" charset="0"/>
                <a:cs typeface="Times New Roman" panose="02020603050405020304" pitchFamily="18" charset="0"/>
              </a:rPr>
              <a:t>Небрежность, безответственность</a:t>
            </a:r>
            <a:r>
              <a:rPr lang="ru-RU" sz="1400" dirty="0">
                <a:latin typeface="Times New Roman" panose="02020603050405020304" pitchFamily="18" charset="0"/>
                <a:cs typeface="Times New Roman" panose="02020603050405020304" pitchFamily="18" charset="0"/>
              </a:rPr>
              <a:t>, незнание или непринятие необходимых </a:t>
            </a:r>
            <a:r>
              <a:rPr lang="ru-RU" sz="1400" dirty="0" smtClean="0">
                <a:latin typeface="Times New Roman" panose="02020603050405020304" pitchFamily="18" charset="0"/>
                <a:cs typeface="Times New Roman" panose="02020603050405020304" pitchFamily="18" charset="0"/>
              </a:rPr>
              <a:t>профилактических </a:t>
            </a:r>
            <a:r>
              <a:rPr lang="ru-RU" sz="1400" dirty="0">
                <a:latin typeface="Times New Roman" panose="02020603050405020304" pitchFamily="18" charset="0"/>
                <a:cs typeface="Times New Roman" panose="02020603050405020304" pitchFamily="18" charset="0"/>
              </a:rPr>
              <a:t>мер становятся в большинстве случаев причиной</a:t>
            </a:r>
          </a:p>
          <a:p>
            <a:r>
              <a:rPr lang="ru-RU" sz="1400" dirty="0">
                <a:latin typeface="Times New Roman" panose="02020603050405020304" pitchFamily="18" charset="0"/>
                <a:cs typeface="Times New Roman" panose="02020603050405020304" pitchFamily="18" charset="0"/>
              </a:rPr>
              <a:t>пожаров.</a:t>
            </a:r>
          </a:p>
          <a:p>
            <a:r>
              <a:rPr lang="ru-RU" sz="1400" dirty="0">
                <a:latin typeface="Times New Roman" panose="02020603050405020304" pitchFamily="18" charset="0"/>
                <a:cs typeface="Times New Roman" panose="02020603050405020304" pitchFamily="18" charset="0"/>
              </a:rPr>
              <a:t>Независимо от того, по какой причине начался пожар, он </a:t>
            </a:r>
            <a:r>
              <a:rPr lang="ru-RU" sz="1400" dirty="0" smtClean="0">
                <a:latin typeface="Times New Roman" panose="02020603050405020304" pitchFamily="18" charset="0"/>
                <a:cs typeface="Times New Roman" panose="02020603050405020304" pitchFamily="18" charset="0"/>
              </a:rPr>
              <a:t>может </a:t>
            </a:r>
            <a:r>
              <a:rPr lang="ru-RU" sz="1400" dirty="0" err="1" smtClean="0">
                <a:latin typeface="Times New Roman" panose="02020603050405020304" pitchFamily="18" charset="0"/>
                <a:cs typeface="Times New Roman" panose="02020603050405020304" pitchFamily="18" charset="0"/>
              </a:rPr>
              <a:t>тпривести</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к гибели судна и людей. Поэтому знание причин </a:t>
            </a:r>
            <a:r>
              <a:rPr lang="ru-RU" sz="1400" dirty="0" smtClean="0">
                <a:latin typeface="Times New Roman" panose="02020603050405020304" pitchFamily="18" charset="0"/>
                <a:cs typeface="Times New Roman" panose="02020603050405020304" pitchFamily="18" charset="0"/>
              </a:rPr>
              <a:t>возникновения </a:t>
            </a:r>
            <a:r>
              <a:rPr lang="ru-RU" sz="1400" dirty="0">
                <a:latin typeface="Times New Roman" panose="02020603050405020304" pitchFamily="18" charset="0"/>
                <a:cs typeface="Times New Roman" panose="02020603050405020304" pitchFamily="18" charset="0"/>
              </a:rPr>
              <a:t>и способов предотвращения пожаров очень важно для </a:t>
            </a:r>
            <a:r>
              <a:rPr lang="ru-RU" sz="1400" dirty="0" smtClean="0">
                <a:latin typeface="Times New Roman" panose="02020603050405020304" pitchFamily="18" charset="0"/>
                <a:cs typeface="Times New Roman" panose="02020603050405020304" pitchFamily="18" charset="0"/>
              </a:rPr>
              <a:t>каждого </a:t>
            </a:r>
            <a:r>
              <a:rPr lang="ru-RU" sz="1400" dirty="0">
                <a:latin typeface="Times New Roman" panose="02020603050405020304" pitchFamily="18" charset="0"/>
                <a:cs typeface="Times New Roman" panose="02020603050405020304" pitchFamily="18" charset="0"/>
              </a:rPr>
              <a:t>члена экипажа.</a:t>
            </a:r>
          </a:p>
          <a:p>
            <a:r>
              <a:rPr lang="ru-RU" sz="1400" dirty="0">
                <a:latin typeface="Times New Roman" panose="02020603050405020304" pitchFamily="18" charset="0"/>
                <a:cs typeface="Times New Roman" panose="02020603050405020304" pitchFamily="18" charset="0"/>
              </a:rPr>
              <a:t>Приведем основной комплекс установленных норм и правил </a:t>
            </a:r>
            <a:r>
              <a:rPr lang="ru-RU" sz="1400" dirty="0" smtClean="0">
                <a:latin typeface="Times New Roman" panose="02020603050405020304" pitchFamily="18" charset="0"/>
                <a:cs typeface="Times New Roman" panose="02020603050405020304" pitchFamily="18" charset="0"/>
              </a:rPr>
              <a:t>поведения </a:t>
            </a:r>
            <a:r>
              <a:rPr lang="ru-RU" sz="1400" dirty="0">
                <a:latin typeface="Times New Roman" panose="02020603050405020304" pitchFamily="18" charset="0"/>
                <a:cs typeface="Times New Roman" panose="02020603050405020304" pitchFamily="18" charset="0"/>
              </a:rPr>
              <a:t>членов экипажа судна, выполнения работ и </a:t>
            </a:r>
            <a:r>
              <a:rPr lang="ru-RU" sz="1400" dirty="0" smtClean="0">
                <a:latin typeface="Times New Roman" panose="02020603050405020304" pitchFamily="18" charset="0"/>
                <a:cs typeface="Times New Roman" panose="02020603050405020304" pitchFamily="18" charset="0"/>
              </a:rPr>
              <a:t>эксплуатации судна</a:t>
            </a:r>
            <a:r>
              <a:rPr lang="ru-RU" sz="1400" dirty="0">
                <a:latin typeface="Times New Roman" panose="02020603050405020304" pitchFamily="18" charset="0"/>
                <a:cs typeface="Times New Roman" panose="02020603050405020304" pitchFamily="18" charset="0"/>
              </a:rPr>
              <a:t>, направленных на обеспечение пожарной безопасности</a:t>
            </a:r>
            <a:r>
              <a:rPr lang="ru-RU" sz="1400" dirty="0" smtClean="0">
                <a:latin typeface="Times New Roman" panose="02020603050405020304" pitchFamily="18" charset="0"/>
                <a:cs typeface="Times New Roman" panose="02020603050405020304" pitchFamily="18" charset="0"/>
              </a:rPr>
              <a:t>.</a:t>
            </a:r>
          </a:p>
          <a:p>
            <a:pPr marL="342900" indent="-342900">
              <a:buAutoNum type="arabicPeriod"/>
            </a:pPr>
            <a:r>
              <a:rPr lang="ru-RU" sz="1400" b="1" dirty="0" smtClean="0"/>
              <a:t>Правила </a:t>
            </a:r>
            <a:r>
              <a:rPr lang="ru-RU" sz="1400" b="1" dirty="0"/>
              <a:t>курения на </a:t>
            </a:r>
            <a:r>
              <a:rPr lang="ru-RU" sz="1400" b="1" dirty="0" smtClean="0"/>
              <a:t>судне</a:t>
            </a:r>
          </a:p>
          <a:p>
            <a:pPr marL="342900" indent="-342900">
              <a:buAutoNum type="arabicPeriod"/>
            </a:pPr>
            <a:r>
              <a:rPr lang="ru-RU" sz="1400" b="1" dirty="0" smtClean="0"/>
              <a:t>Самовозгорание </a:t>
            </a:r>
            <a:r>
              <a:rPr lang="ru-RU" sz="1400" b="1" dirty="0"/>
              <a:t>веществ и </a:t>
            </a:r>
            <a:r>
              <a:rPr lang="ru-RU" sz="1400" b="1" dirty="0" smtClean="0"/>
              <a:t>материалов</a:t>
            </a:r>
          </a:p>
          <a:p>
            <a:pPr marL="342900" indent="-342900">
              <a:buAutoNum type="arabicPeriod"/>
            </a:pPr>
            <a:r>
              <a:rPr lang="ru-RU" sz="1400" b="1" dirty="0" smtClean="0"/>
              <a:t>Поврежденные </a:t>
            </a:r>
            <a:r>
              <a:rPr lang="ru-RU" sz="1400" b="1" dirty="0"/>
              <a:t>электрические цепи и </a:t>
            </a:r>
            <a:r>
              <a:rPr lang="ru-RU" sz="1400" b="1" dirty="0" smtClean="0"/>
              <a:t>оборудование</a:t>
            </a:r>
          </a:p>
          <a:p>
            <a:pPr marL="342900" indent="-342900">
              <a:buAutoNum type="arabicPeriod"/>
            </a:pPr>
            <a:r>
              <a:rPr lang="ru-RU" sz="1400" b="1" dirty="0"/>
              <a:t>Перевозка </a:t>
            </a:r>
            <a:r>
              <a:rPr lang="ru-RU" sz="1400" b="1" dirty="0" smtClean="0"/>
              <a:t>груза</a:t>
            </a:r>
          </a:p>
          <a:p>
            <a:pPr marL="342900" indent="-342900">
              <a:buAutoNum type="arabicPeriod"/>
            </a:pPr>
            <a:r>
              <a:rPr lang="ru-RU" sz="1400" b="1" dirty="0" smtClean="0"/>
              <a:t>Производство работ на камбузе</a:t>
            </a:r>
          </a:p>
          <a:p>
            <a:pPr marL="342900" indent="-342900">
              <a:buAutoNum type="arabicPeriod"/>
            </a:pPr>
            <a:r>
              <a:rPr lang="ru-RU" sz="1400" b="1" dirty="0" smtClean="0"/>
              <a:t>Перекачка топлива и тех. обслуживание топливных систем</a:t>
            </a:r>
          </a:p>
          <a:p>
            <a:pPr marL="342900" indent="-342900">
              <a:buAutoNum type="arabicPeriod"/>
            </a:pPr>
            <a:r>
              <a:rPr lang="ru-RU" sz="1400" b="1" dirty="0"/>
              <a:t>Производство огневых </a:t>
            </a:r>
            <a:r>
              <a:rPr lang="ru-RU" sz="1400" b="1" dirty="0" smtClean="0"/>
              <a:t>работ</a:t>
            </a:r>
          </a:p>
          <a:p>
            <a:pPr marL="342900" indent="-342900">
              <a:buAutoNum type="arabicPeriod"/>
            </a:pPr>
            <a:r>
              <a:rPr lang="ru-RU" sz="1400" b="1" dirty="0"/>
              <a:t>Погрузка и разгрузка танкеров</a:t>
            </a:r>
            <a:endParaRPr lang="ru-RU" sz="1400" b="1" dirty="0" smtClean="0"/>
          </a:p>
          <a:p>
            <a:r>
              <a:rPr lang="ru-RU" sz="1400" b="1" dirty="0"/>
              <a:t> </a:t>
            </a:r>
            <a:endParaRPr lang="ru-RU" sz="1400" b="1" dirty="0" smtClean="0"/>
          </a:p>
          <a:p>
            <a:pPr marL="342900" indent="-342900">
              <a:buAutoNum type="arabicPeriod"/>
            </a:pPr>
            <a:endParaRPr lang="ru-RU" sz="1400" b="1" dirty="0" smtClean="0"/>
          </a:p>
        </p:txBody>
      </p:sp>
    </p:spTree>
    <p:extLst>
      <p:ext uri="{BB962C8B-B14F-4D97-AF65-F5344CB8AC3E}">
        <p14:creationId xmlns:p14="http://schemas.microsoft.com/office/powerpoint/2010/main" val="370555013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344488"/>
            <a:ext cx="6552728" cy="8756243"/>
          </a:xfrm>
          <a:prstGeom prst="rect">
            <a:avLst/>
          </a:prstGeom>
        </p:spPr>
        <p:txBody>
          <a:bodyPr wrap="square">
            <a:spAutoFit/>
          </a:bodyPr>
          <a:lstStyle/>
          <a:p>
            <a:r>
              <a:rPr lang="ru-RU" sz="1600" b="1" dirty="0">
                <a:latin typeface="Times New Roman" panose="02020603050405020304" pitchFamily="18" charset="0"/>
                <a:cs typeface="Times New Roman" panose="02020603050405020304" pitchFamily="18" charset="0"/>
              </a:rPr>
              <a:t>ГЛАВА 9. Организация поиска и спасания на море </a:t>
            </a:r>
          </a:p>
          <a:p>
            <a:endParaRPr lang="ru-RU" sz="1600" b="1" dirty="0" smtClean="0">
              <a:latin typeface="Times New Roman" panose="02020603050405020304" pitchFamily="18" charset="0"/>
              <a:cs typeface="Times New Roman" panose="02020603050405020304" pitchFamily="18" charset="0"/>
            </a:endParaRPr>
          </a:p>
          <a:p>
            <a:r>
              <a:rPr lang="ru-RU" sz="1600" b="1" dirty="0" smtClean="0">
                <a:latin typeface="Times New Roman" panose="02020603050405020304" pitchFamily="18" charset="0"/>
                <a:cs typeface="Times New Roman" panose="02020603050405020304" pitchFamily="18" charset="0"/>
              </a:rPr>
              <a:t>9.1</a:t>
            </a:r>
            <a:r>
              <a:rPr lang="ru-RU" sz="1600" b="1" dirty="0">
                <a:latin typeface="Times New Roman" panose="02020603050405020304" pitchFamily="18" charset="0"/>
                <a:cs typeface="Times New Roman" panose="02020603050405020304" pitchFamily="18" charset="0"/>
              </a:rPr>
              <a:t>. Международное сотрудничество при оказании помощи на море </a:t>
            </a:r>
          </a:p>
          <a:p>
            <a:pPr indent="270510" algn="just">
              <a:spcAft>
                <a:spcPts val="60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270510" algn="just">
              <a:spcAft>
                <a:spcPts val="600"/>
              </a:spcAft>
              <a:tabLst>
                <a:tab pos="2514600" algn="l"/>
              </a:tabLst>
            </a:pPr>
            <a:r>
              <a:rPr lang="ru-RU" sz="1200" i="1" dirty="0">
                <a:latin typeface="Times New Roman"/>
                <a:ea typeface="Times New Roman"/>
              </a:rPr>
              <a:t>Основные международные конвенции. </a:t>
            </a:r>
            <a:r>
              <a:rPr lang="ru-RU" sz="1200" dirty="0">
                <a:latin typeface="Times New Roman"/>
                <a:ea typeface="Times New Roman"/>
              </a:rPr>
              <a:t>Одной из первых конвенций по вопросам поиска и спасания явилась </a:t>
            </a:r>
            <a:r>
              <a:rPr lang="ru-RU" sz="1200" spc="-40" dirty="0">
                <a:latin typeface="Times New Roman"/>
                <a:ea typeface="Times New Roman"/>
              </a:rPr>
              <a:t>Конвенция для объединения </a:t>
            </a:r>
            <a:r>
              <a:rPr lang="ru-RU" sz="1200" spc="-30" dirty="0">
                <a:latin typeface="Times New Roman"/>
                <a:ea typeface="Times New Roman"/>
              </a:rPr>
              <a:t>некоторых правил относительно оказания помощи и </a:t>
            </a:r>
            <a:r>
              <a:rPr lang="ru-RU" sz="1200" dirty="0">
                <a:latin typeface="Times New Roman"/>
                <a:ea typeface="Times New Roman"/>
              </a:rPr>
              <a:t>спасания на </a:t>
            </a:r>
            <a:r>
              <a:rPr lang="ru-RU" sz="1200" spc="-25" dirty="0">
                <a:latin typeface="Times New Roman"/>
                <a:ea typeface="Times New Roman"/>
              </a:rPr>
              <a:t>море, </a:t>
            </a:r>
            <a:r>
              <a:rPr lang="ru-RU" sz="1200" spc="-40" dirty="0">
                <a:latin typeface="Times New Roman"/>
                <a:ea typeface="Times New Roman"/>
              </a:rPr>
              <a:t>подписанная в Брюсселе 23 сентября </a:t>
            </a:r>
            <a:r>
              <a:rPr lang="ru-RU" sz="1200" spc="75" dirty="0">
                <a:latin typeface="Times New Roman"/>
                <a:ea typeface="Times New Roman"/>
              </a:rPr>
              <a:t>1910</a:t>
            </a:r>
            <a:r>
              <a:rPr lang="ru-RU" sz="1200" spc="-40" dirty="0">
                <a:latin typeface="Times New Roman"/>
                <a:ea typeface="Times New Roman"/>
              </a:rPr>
              <a:t> г.</a:t>
            </a:r>
            <a:endParaRPr lang="ru-RU" sz="1200" dirty="0">
              <a:latin typeface="Times New Roman"/>
              <a:ea typeface="Times New Roman"/>
            </a:endParaRPr>
          </a:p>
          <a:p>
            <a:pPr indent="270510" algn="just">
              <a:spcAft>
                <a:spcPts val="600"/>
              </a:spcAft>
              <a:tabLst>
                <a:tab pos="2514600" algn="l"/>
              </a:tabLst>
            </a:pPr>
            <a:r>
              <a:rPr lang="ru-RU" sz="1200" dirty="0">
                <a:latin typeface="Times New Roman"/>
                <a:ea typeface="Times New Roman"/>
              </a:rPr>
              <a:t>Правило V/ 33 международной конвенции по охране человеческой жизни на море –</a:t>
            </a:r>
            <a:r>
              <a:rPr lang="en-US" sz="1200" dirty="0">
                <a:latin typeface="Times New Roman"/>
                <a:ea typeface="Times New Roman"/>
              </a:rPr>
              <a:t>SOLAS</a:t>
            </a:r>
            <a:r>
              <a:rPr lang="ru-RU" sz="1200" dirty="0">
                <a:latin typeface="Times New Roman"/>
                <a:ea typeface="Times New Roman"/>
              </a:rPr>
              <a:t> 1974г. также  регламентирует  некоторые действия судов при бедствии людей в море. В частности в нем говорится:</a:t>
            </a:r>
          </a:p>
          <a:p>
            <a:pPr indent="270510" algn="just">
              <a:spcAft>
                <a:spcPts val="600"/>
              </a:spcAft>
              <a:tabLst>
                <a:tab pos="2514600" algn="l"/>
              </a:tabLst>
            </a:pPr>
            <a:r>
              <a:rPr lang="ru-RU" sz="1200" dirty="0">
                <a:latin typeface="Times New Roman"/>
                <a:ea typeface="Times New Roman"/>
              </a:rPr>
              <a:t>  В 1979 году  Международная морская организация  пригласила в Гамбург на конференцию по вопросам международного сотрудничества в организации поиска и спасания на море представителей 50 стран. В результате была принята международная “Конвенция по поиску и спасанию на море”. Наше государство ратифицировало ее в 1988 году. Цель конвенции – создать глобальную систему поиска и спасания людей, терпящих бедствие.  Для чего “покрыть” Мировой океан сетью поисково-спасательных районов, в которых государства берут ответственность за организацию поиска и спасания человека, независимо от его статуса и национальной принадлежности, оказавшегося в бедственном положении. Сегодня в РФ  действует Государственный морской спасательно-координационный центр в Москве (ГМСКЦ) с функциями организации поиска и спасания людей, терпящих бедствие на море у побережья России. ГМСКЦ координирует действия МСКЦ, МСПЦ (</a:t>
            </a:r>
            <a:r>
              <a:rPr lang="ru-RU" sz="1200" dirty="0" err="1">
                <a:latin typeface="Times New Roman"/>
                <a:ea typeface="Times New Roman"/>
              </a:rPr>
              <a:t>подцентры</a:t>
            </a:r>
            <a:r>
              <a:rPr lang="ru-RU" sz="1200" dirty="0">
                <a:latin typeface="Times New Roman"/>
                <a:ea typeface="Times New Roman"/>
              </a:rPr>
              <a:t>) и спасательных служб, сил и средств министерств, ведомств России во всех морских регионах и иностранных государств.</a:t>
            </a:r>
          </a:p>
          <a:p>
            <a:pPr indent="270510" algn="just">
              <a:spcAft>
                <a:spcPts val="600"/>
              </a:spcAft>
              <a:tabLst>
                <a:tab pos="2514600" algn="l"/>
              </a:tabLst>
            </a:pPr>
            <a:r>
              <a:rPr lang="ru-RU" sz="1200" dirty="0">
                <a:latin typeface="Times New Roman"/>
                <a:ea typeface="Times New Roman"/>
              </a:rPr>
              <a:t>Спасательно-координационные центры оснащены аппаратурой спутниковой связи, радиостанциями промежуточных волн, УКВ и связи с летательными аппаратами, телефонами, телексом и факсом. Во время проведения спасательных операций весь радиообмен, телефонные переговоры и прямой обмен информацией между операторами дежурной смены записывается специальной аппаратурой. </a:t>
            </a:r>
          </a:p>
          <a:p>
            <a:pPr indent="270510" algn="just">
              <a:spcAft>
                <a:spcPts val="600"/>
              </a:spcAft>
              <a:tabLst>
                <a:tab pos="2514600" algn="l"/>
              </a:tabLst>
            </a:pPr>
            <a:r>
              <a:rPr lang="ru-RU" sz="1200" dirty="0">
                <a:latin typeface="Times New Roman"/>
                <a:ea typeface="Times New Roman"/>
              </a:rPr>
              <a:t>Между  государствами осуществляются мероприятия по совместному участию в проведении учений по поиску и спасанию на море, обмену опытом в этой области, подготовке специалистов и др. Так, например, по поручению Министерства транспорта Морской администрацией порта Калининград в 1999 году подписан контракт с Морской администрацией Швеции по сотрудничеству на Балтике. В рамках этого документа был разработан проект “Морской поиск и спасание на Балтийском море – обмен опытом между Швецией и Калининградской областью”. Мероприятия финансируются шведским агентством по международному сотрудничеству и развитию. Проект предусматривает обмен опытом и ноу-хау между службами поиска и спасания, обучение специалистов. Аналогичные мероприятия проводятся и в других регионах.</a:t>
            </a:r>
          </a:p>
          <a:p>
            <a:pPr indent="270510" algn="just">
              <a:spcAft>
                <a:spcPts val="600"/>
              </a:spcAft>
              <a:tabLst>
                <a:tab pos="2514600" algn="l"/>
              </a:tabLst>
            </a:pPr>
            <a:r>
              <a:rPr lang="ru-RU" sz="1200" dirty="0">
                <a:latin typeface="Times New Roman"/>
                <a:ea typeface="Times New Roman"/>
              </a:rPr>
              <a:t>В Лондоне, в апреле 1989 г., заключена очередная Международная конвенция о спасании 1989г., которая вступила в силу 14 июля 1996 года.</a:t>
            </a:r>
          </a:p>
          <a:p>
            <a:pPr indent="270510" algn="just">
              <a:spcAft>
                <a:spcPts val="600"/>
              </a:spcAft>
              <a:tabLst>
                <a:tab pos="2514600" algn="l"/>
              </a:tabLst>
            </a:pPr>
            <a:r>
              <a:rPr lang="ru-RU" sz="1200" dirty="0">
                <a:latin typeface="Times New Roman"/>
                <a:ea typeface="Times New Roman"/>
              </a:rPr>
              <a:t>ИМО, после подписания Конвенции  в Лондоне, разработала Руководство по международному авиационному и морскому поиску и спасанию (</a:t>
            </a:r>
            <a:r>
              <a:rPr lang="en-US" sz="1200" dirty="0">
                <a:latin typeface="Times New Roman"/>
                <a:ea typeface="Times New Roman"/>
              </a:rPr>
              <a:t>I</a:t>
            </a:r>
            <a:r>
              <a:rPr lang="ru-RU" sz="1200" dirty="0">
                <a:latin typeface="Times New Roman"/>
                <a:ea typeface="Times New Roman"/>
              </a:rPr>
              <a:t>АМ</a:t>
            </a:r>
            <a:r>
              <a:rPr lang="en-US" sz="1200" dirty="0">
                <a:latin typeface="Times New Roman"/>
                <a:ea typeface="Times New Roman"/>
              </a:rPr>
              <a:t>S</a:t>
            </a:r>
            <a:r>
              <a:rPr lang="ru-RU" sz="1200" dirty="0">
                <a:latin typeface="Times New Roman"/>
                <a:ea typeface="Times New Roman"/>
              </a:rPr>
              <a:t>А</a:t>
            </a:r>
            <a:r>
              <a:rPr lang="en-US" sz="1200" dirty="0">
                <a:latin typeface="Times New Roman"/>
                <a:ea typeface="Times New Roman"/>
              </a:rPr>
              <a:t>R</a:t>
            </a:r>
            <a:r>
              <a:rPr lang="ru-RU" sz="1200" dirty="0">
                <a:latin typeface="Times New Roman"/>
                <a:ea typeface="Times New Roman"/>
              </a:rPr>
              <a:t>).  Третий том «Подвижные средства» этого Руководства  регламентирует поиск и спасание самолетами и судами на море. На каждом судне должен быть в наличии этот документ. До его разработки нормативным документом являлось Руководство для торговых судов (</a:t>
            </a:r>
            <a:r>
              <a:rPr lang="en-US" sz="1200" dirty="0">
                <a:latin typeface="Times New Roman"/>
                <a:ea typeface="Times New Roman"/>
              </a:rPr>
              <a:t>MERSAR</a:t>
            </a:r>
            <a:r>
              <a:rPr lang="ru-RU" sz="1200" dirty="0">
                <a:latin typeface="Times New Roman"/>
                <a:ea typeface="Times New Roman"/>
              </a:rPr>
              <a:t>). </a:t>
            </a:r>
            <a:endParaRPr lang="ru-RU" sz="1200" dirty="0">
              <a:effectLst/>
              <a:latin typeface="Times New Roman"/>
              <a:ea typeface="Times New Roman"/>
            </a:endParaRPr>
          </a:p>
        </p:txBody>
      </p:sp>
    </p:spTree>
    <p:extLst>
      <p:ext uri="{BB962C8B-B14F-4D97-AF65-F5344CB8AC3E}">
        <p14:creationId xmlns:p14="http://schemas.microsoft.com/office/powerpoint/2010/main" val="373882065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602" y="321831"/>
            <a:ext cx="6552728" cy="6863417"/>
          </a:xfrm>
          <a:prstGeom prst="rect">
            <a:avLst/>
          </a:prstGeom>
        </p:spPr>
        <p:txBody>
          <a:bodyPr wrap="square">
            <a:spAutoFit/>
          </a:bodyPr>
          <a:lstStyle/>
          <a:p>
            <a:pPr indent="270510" algn="just">
              <a:spcAft>
                <a:spcPts val="600"/>
              </a:spcAft>
              <a:tabLst>
                <a:tab pos="2514600" algn="l"/>
              </a:tabLst>
            </a:pPr>
            <a:r>
              <a:rPr lang="ru-RU" sz="1600" b="1" dirty="0" smtClean="0">
                <a:latin typeface="Times New Roman"/>
                <a:ea typeface="Times New Roman"/>
              </a:rPr>
              <a:t>9.2. </a:t>
            </a:r>
            <a:r>
              <a:rPr lang="ru-RU" sz="1600" b="1" dirty="0">
                <a:latin typeface="Times New Roman"/>
                <a:ea typeface="Times New Roman"/>
              </a:rPr>
              <a:t>Координация поиска. Связь с судном, терпящим бедствие.</a:t>
            </a:r>
            <a:endParaRPr lang="ru-RU" sz="1600" dirty="0">
              <a:latin typeface="Times New Roman"/>
              <a:ea typeface="Times New Roman"/>
            </a:endParaRPr>
          </a:p>
          <a:p>
            <a:pPr indent="270510" algn="just">
              <a:spcAft>
                <a:spcPts val="600"/>
              </a:spcAft>
              <a:tabLst>
                <a:tab pos="2514600" algn="l"/>
              </a:tabLst>
            </a:pPr>
            <a:r>
              <a:rPr lang="ru-RU" sz="1400" b="1" dirty="0">
                <a:latin typeface="Times New Roman"/>
                <a:ea typeface="Times New Roman"/>
              </a:rPr>
              <a:t> </a:t>
            </a:r>
            <a:endParaRPr lang="ru-RU" sz="1400" dirty="0">
              <a:latin typeface="Times New Roman"/>
              <a:ea typeface="Times New Roman"/>
            </a:endParaRPr>
          </a:p>
          <a:p>
            <a:pPr indent="270510" algn="just">
              <a:spcAft>
                <a:spcPts val="600"/>
              </a:spcAft>
              <a:tabLst>
                <a:tab pos="2514600" algn="l"/>
              </a:tabLst>
            </a:pPr>
            <a:r>
              <a:rPr lang="ru-RU" sz="1400" dirty="0">
                <a:latin typeface="Times New Roman"/>
                <a:ea typeface="Times New Roman"/>
              </a:rPr>
              <a:t>Для эффективного поиска надводными и авиационными средствами должны быть заранее спланированы схемы поиска и процедуры, чтобы морские и воздушные суда могли взаимодействовать в скоординированных операциях с минимальным риском и потерей времени. Установлены стандартные схемы поиска с учетом меняющихся обстоятельств. Координатор на месте действия (</a:t>
            </a:r>
            <a:r>
              <a:rPr lang="en-US" sz="1400" dirty="0">
                <a:latin typeface="Times New Roman"/>
                <a:ea typeface="Times New Roman"/>
              </a:rPr>
              <a:t>OS</a:t>
            </a:r>
            <a:r>
              <a:rPr lang="ru-RU" sz="1400" dirty="0">
                <a:latin typeface="Times New Roman"/>
                <a:ea typeface="Times New Roman"/>
              </a:rPr>
              <a:t>C) должен как можно скорее получить от координатора действий (</a:t>
            </a:r>
            <a:r>
              <a:rPr lang="en-US" sz="1400" dirty="0">
                <a:latin typeface="Times New Roman"/>
                <a:ea typeface="Times New Roman"/>
              </a:rPr>
              <a:t>SMC</a:t>
            </a:r>
            <a:r>
              <a:rPr lang="ru-RU" sz="1400" dirty="0">
                <a:latin typeface="Times New Roman"/>
                <a:ea typeface="Times New Roman"/>
              </a:rPr>
              <a:t>) план действий через спасательно-координационный центр или </a:t>
            </a:r>
            <a:r>
              <a:rPr lang="ru-RU" sz="1400" dirty="0" err="1">
                <a:latin typeface="Times New Roman"/>
                <a:ea typeface="Times New Roman"/>
              </a:rPr>
              <a:t>подцентр</a:t>
            </a:r>
            <a:r>
              <a:rPr lang="ru-RU" sz="1400" dirty="0">
                <a:latin typeface="Times New Roman"/>
                <a:ea typeface="Times New Roman"/>
              </a:rPr>
              <a:t>. Обычно планирование поиска осуществляется с использованием подготовленного персонала, передовых приемов планирования поиска и информации об инциденте или терпящем бедствие средстве, которой обычно координатор на месте действия (</a:t>
            </a:r>
            <a:r>
              <a:rPr lang="en-US" sz="1400" dirty="0">
                <a:latin typeface="Times New Roman"/>
                <a:ea typeface="Times New Roman"/>
              </a:rPr>
              <a:t>OS</a:t>
            </a:r>
            <a:r>
              <a:rPr lang="ru-RU" sz="1400" dirty="0">
                <a:latin typeface="Times New Roman"/>
                <a:ea typeface="Times New Roman"/>
              </a:rPr>
              <a:t>C) не располагает. Однако координатору на месте действия при некоторых обстоятельствах может все-таки  придется разработать план. Поисковые операции должны начинаться, как только средства окажутся на месте происшествия. Если план поиска не представлен координатором действий, то координатор на месте действия должен составить план, пока координатор действий не примет на себя функцию планирования поиска. Следует изменить планы поиска в соответствии с меняющейся на месте обстановкой, в частности, когда имеют место:</a:t>
            </a:r>
          </a:p>
          <a:p>
            <a:pPr marL="359410" indent="270510" algn="just">
              <a:spcAft>
                <a:spcPts val="0"/>
              </a:spcAft>
              <a:tabLst>
                <a:tab pos="2514600" algn="l"/>
              </a:tabLst>
            </a:pPr>
            <a:r>
              <a:rPr lang="ru-RU" sz="1400" dirty="0">
                <a:latin typeface="Times New Roman"/>
                <a:ea typeface="Times New Roman"/>
              </a:rPr>
              <a:t>- прибытие дополнительных средств помощи;</a:t>
            </a:r>
          </a:p>
          <a:p>
            <a:pPr marL="359410" indent="270510" algn="just">
              <a:spcAft>
                <a:spcPts val="0"/>
              </a:spcAft>
              <a:tabLst>
                <a:tab pos="2514600" algn="l"/>
              </a:tabLst>
            </a:pPr>
            <a:r>
              <a:rPr lang="ru-RU" sz="1400" dirty="0">
                <a:latin typeface="Times New Roman"/>
                <a:ea typeface="Times New Roman"/>
              </a:rPr>
              <a:t>- получение дополнительной информации;</a:t>
            </a:r>
          </a:p>
          <a:p>
            <a:pPr marL="359410" indent="270510" algn="just">
              <a:spcAft>
                <a:spcPts val="0"/>
              </a:spcAft>
              <a:tabLst>
                <a:tab pos="2514600" algn="l"/>
              </a:tabLst>
            </a:pPr>
            <a:r>
              <a:rPr lang="ru-RU" sz="1400" dirty="0">
                <a:latin typeface="Times New Roman"/>
                <a:ea typeface="Times New Roman"/>
              </a:rPr>
              <a:t>- изменения в погоде, видимости, условиях освещенности и т.д.</a:t>
            </a:r>
          </a:p>
          <a:p>
            <a:pPr indent="270510" algn="just">
              <a:spcAft>
                <a:spcPts val="600"/>
              </a:spcAft>
              <a:tabLst>
                <a:tab pos="2514600" algn="l"/>
              </a:tabLst>
            </a:pPr>
            <a:r>
              <a:rPr lang="ru-RU" sz="1400" dirty="0">
                <a:latin typeface="Times New Roman"/>
                <a:ea typeface="Times New Roman"/>
              </a:rPr>
              <a:t>В случае языковых трудностей, должны использоваться </a:t>
            </a:r>
            <a:r>
              <a:rPr lang="ru-RU" sz="1400" i="1" spc="-25" dirty="0">
                <a:latin typeface="Times New Roman"/>
                <a:ea typeface="Times New Roman"/>
              </a:rPr>
              <a:t>Международный свод сигналов </a:t>
            </a:r>
            <a:r>
              <a:rPr lang="ru-RU" sz="1400" spc="-25" dirty="0">
                <a:latin typeface="Times New Roman"/>
                <a:ea typeface="Times New Roman"/>
              </a:rPr>
              <a:t>и </a:t>
            </a:r>
            <a:r>
              <a:rPr lang="ru-RU" sz="1400" i="1" spc="-25" dirty="0">
                <a:latin typeface="Times New Roman"/>
                <a:ea typeface="Times New Roman"/>
              </a:rPr>
              <a:t>Стандартные фразы </a:t>
            </a:r>
            <a:r>
              <a:rPr lang="ru-RU" sz="1400" i="1" dirty="0">
                <a:latin typeface="Times New Roman"/>
                <a:ea typeface="Times New Roman"/>
              </a:rPr>
              <a:t>ИМО </a:t>
            </a:r>
            <a:r>
              <a:rPr lang="ru-RU" sz="1400" dirty="0">
                <a:latin typeface="Times New Roman"/>
                <a:ea typeface="Times New Roman"/>
              </a:rPr>
              <a:t>для общения на море. </a:t>
            </a:r>
          </a:p>
          <a:p>
            <a:pPr indent="270510" algn="just">
              <a:spcAft>
                <a:spcPts val="600"/>
              </a:spcAft>
              <a:tabLst>
                <a:tab pos="2514600" algn="l"/>
              </a:tabLst>
            </a:pPr>
            <a:r>
              <a:rPr lang="ru-RU" sz="1400" dirty="0">
                <a:latin typeface="Times New Roman"/>
                <a:ea typeface="Times New Roman"/>
              </a:rPr>
              <a:t>Принимая на себя обязанности, координатор на месте действия должен информировать соответствующую береговую радиостанцию или подразделение службы управления движением в воздухе и сообщать им через регулярные интервалы о развитии событий. Координатор на месте действия (</a:t>
            </a:r>
            <a:r>
              <a:rPr lang="en-US" sz="1400" dirty="0">
                <a:latin typeface="Times New Roman"/>
                <a:ea typeface="Times New Roman"/>
              </a:rPr>
              <a:t>OS</a:t>
            </a:r>
            <a:r>
              <a:rPr lang="ru-RU" sz="1400" dirty="0">
                <a:latin typeface="Times New Roman"/>
                <a:ea typeface="Times New Roman"/>
              </a:rPr>
              <a:t>C) должен ставить координатора действий (</a:t>
            </a:r>
            <a:r>
              <a:rPr lang="en-US" sz="1400" dirty="0">
                <a:latin typeface="Times New Roman"/>
                <a:ea typeface="Times New Roman"/>
              </a:rPr>
              <a:t>S</a:t>
            </a:r>
            <a:r>
              <a:rPr lang="ru-RU" sz="1400" dirty="0">
                <a:latin typeface="Times New Roman"/>
                <a:ea typeface="Times New Roman"/>
              </a:rPr>
              <a:t>МС) в известность о происходящем через  регулярные   интервалы  или   при  изменении обстановки.</a:t>
            </a:r>
            <a:endParaRPr lang="ru-RU" sz="1400" dirty="0">
              <a:effectLst/>
              <a:latin typeface="Times New Roman"/>
              <a:ea typeface="Times New Roman"/>
            </a:endParaRPr>
          </a:p>
        </p:txBody>
      </p:sp>
    </p:spTree>
    <p:extLst>
      <p:ext uri="{BB962C8B-B14F-4D97-AF65-F5344CB8AC3E}">
        <p14:creationId xmlns:p14="http://schemas.microsoft.com/office/powerpoint/2010/main" val="85720497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103773"/>
            <a:ext cx="6624736" cy="9233297"/>
          </a:xfrm>
          <a:prstGeom prst="rect">
            <a:avLst/>
          </a:prstGeom>
        </p:spPr>
        <p:txBody>
          <a:bodyPr wrap="square">
            <a:spAutoFit/>
          </a:bodyPr>
          <a:lstStyle/>
          <a:p>
            <a:pPr marL="179705" indent="270510" algn="just">
              <a:spcAft>
                <a:spcPts val="600"/>
              </a:spcAft>
              <a:tabLst>
                <a:tab pos="2514600" algn="l"/>
              </a:tabLst>
            </a:pPr>
            <a:r>
              <a:rPr lang="ru-RU" sz="1600" b="1" dirty="0" smtClean="0">
                <a:latin typeface="Times New Roman"/>
                <a:ea typeface="Times New Roman"/>
              </a:rPr>
              <a:t>9.3.  </a:t>
            </a:r>
            <a:r>
              <a:rPr lang="ru-RU" sz="1600" b="1" dirty="0">
                <a:latin typeface="Times New Roman"/>
                <a:ea typeface="Times New Roman"/>
              </a:rPr>
              <a:t>Планирование </a:t>
            </a:r>
            <a:r>
              <a:rPr lang="ru-RU" sz="1600" b="1" dirty="0" smtClean="0">
                <a:latin typeface="Times New Roman"/>
                <a:ea typeface="Times New Roman"/>
              </a:rPr>
              <a:t>поиска и определение района поиска</a:t>
            </a:r>
            <a:endParaRPr lang="ru-RU" sz="1600" dirty="0">
              <a:latin typeface="Times New Roman"/>
              <a:ea typeface="Times New Roman"/>
            </a:endParaRPr>
          </a:p>
          <a:p>
            <a:pPr marL="179705" indent="270510" algn="just">
              <a:spcAft>
                <a:spcPts val="600"/>
              </a:spcAft>
              <a:tabLst>
                <a:tab pos="2514600" algn="l"/>
              </a:tabLst>
            </a:pPr>
            <a:endParaRPr lang="ru-RU" sz="1200" b="1" dirty="0" smtClean="0">
              <a:latin typeface="Times New Roman"/>
              <a:ea typeface="Times New Roman"/>
            </a:endParaRPr>
          </a:p>
          <a:p>
            <a:pPr marL="179705" indent="270510" algn="just">
              <a:spcAft>
                <a:spcPts val="600"/>
              </a:spcAft>
              <a:tabLst>
                <a:tab pos="2514600" algn="l"/>
              </a:tabLst>
            </a:pPr>
            <a:r>
              <a:rPr lang="ru-RU" sz="1200" b="1" dirty="0" smtClean="0">
                <a:latin typeface="Times New Roman"/>
                <a:ea typeface="Times New Roman"/>
              </a:rPr>
              <a:t> </a:t>
            </a:r>
            <a:r>
              <a:rPr lang="ru-RU" sz="1300" b="1" i="1" dirty="0">
                <a:latin typeface="Times New Roman"/>
                <a:ea typeface="Times New Roman"/>
              </a:rPr>
              <a:t>9</a:t>
            </a:r>
            <a:r>
              <a:rPr lang="ru-RU" sz="1300" b="1" i="1" dirty="0" smtClean="0">
                <a:latin typeface="Times New Roman"/>
                <a:ea typeface="Times New Roman"/>
              </a:rPr>
              <a:t>.3.1 Исходная </a:t>
            </a:r>
            <a:r>
              <a:rPr lang="ru-RU" sz="1300" b="1" i="1" dirty="0">
                <a:latin typeface="Times New Roman"/>
                <a:ea typeface="Times New Roman"/>
              </a:rPr>
              <a:t>точка.</a:t>
            </a:r>
            <a:endParaRPr lang="ru-RU" sz="1300" b="1" dirty="0">
              <a:latin typeface="Times New Roman"/>
              <a:ea typeface="Times New Roman"/>
            </a:endParaRPr>
          </a:p>
          <a:p>
            <a:pPr indent="270510" algn="just">
              <a:spcAft>
                <a:spcPts val="600"/>
              </a:spcAft>
              <a:tabLst>
                <a:tab pos="2514600" algn="l"/>
              </a:tabLst>
            </a:pPr>
            <a:r>
              <a:rPr lang="ru-RU" sz="1300" dirty="0">
                <a:latin typeface="Times New Roman"/>
                <a:ea typeface="Times New Roman"/>
              </a:rPr>
              <a:t>При</a:t>
            </a:r>
            <a:r>
              <a:rPr lang="ru-RU" sz="1300" b="1" dirty="0">
                <a:latin typeface="Times New Roman"/>
                <a:ea typeface="Times New Roman"/>
              </a:rPr>
              <a:t> </a:t>
            </a:r>
            <a:r>
              <a:rPr lang="ru-RU" sz="1300" b="1" i="1" dirty="0">
                <a:latin typeface="Times New Roman"/>
                <a:ea typeface="Times New Roman"/>
              </a:rPr>
              <a:t> </a:t>
            </a:r>
            <a:r>
              <a:rPr lang="ru-RU" sz="1300" dirty="0">
                <a:latin typeface="Times New Roman"/>
                <a:ea typeface="Times New Roman"/>
              </a:rPr>
              <a:t>планировании поиска необходимо установить исходную точку или географическую привязку для района, в котором будет производиться поиск. Должны быть учтены следующие факторы:</a:t>
            </a:r>
          </a:p>
          <a:p>
            <a:pPr indent="270510" algn="just">
              <a:spcAft>
                <a:spcPts val="600"/>
              </a:spcAft>
              <a:tabLst>
                <a:tab pos="2514600" algn="l"/>
              </a:tabLst>
            </a:pPr>
            <a:r>
              <a:rPr lang="ru-RU" sz="1300" dirty="0">
                <a:latin typeface="Times New Roman"/>
                <a:ea typeface="Times New Roman"/>
              </a:rPr>
              <a:t>- сообщенные координаты и время поисково-спасательного инцидента;</a:t>
            </a:r>
          </a:p>
          <a:p>
            <a:pPr indent="270510" algn="just">
              <a:spcAft>
                <a:spcPts val="600"/>
              </a:spcAft>
              <a:tabLst>
                <a:tab pos="2514600" algn="l"/>
              </a:tabLst>
            </a:pPr>
            <a:r>
              <a:rPr lang="ru-RU" sz="1300" dirty="0">
                <a:latin typeface="Times New Roman"/>
                <a:ea typeface="Times New Roman"/>
              </a:rPr>
              <a:t>- любая дополнительная информация, такая как радиопеленги или результаты наблюдений;</a:t>
            </a:r>
          </a:p>
          <a:p>
            <a:pPr indent="270510" algn="just">
              <a:spcAft>
                <a:spcPts val="600"/>
              </a:spcAft>
              <a:tabLst>
                <a:tab pos="2514600" algn="l"/>
              </a:tabLst>
            </a:pPr>
            <a:r>
              <a:rPr lang="ru-RU" sz="1300" dirty="0">
                <a:latin typeface="Times New Roman"/>
                <a:ea typeface="Times New Roman"/>
              </a:rPr>
              <a:t>- промежуток времени между инцидентом и прибытием поисково-спасательных средств;</a:t>
            </a:r>
          </a:p>
          <a:p>
            <a:pPr indent="270510" algn="just">
              <a:spcAft>
                <a:spcPts val="600"/>
              </a:spcAft>
              <a:tabLst>
                <a:tab pos="2514600" algn="l"/>
              </a:tabLst>
            </a:pPr>
            <a:r>
              <a:rPr lang="ru-RU" sz="1300" dirty="0">
                <a:latin typeface="Times New Roman"/>
                <a:ea typeface="Times New Roman"/>
              </a:rPr>
              <a:t>- предполагаемое перемещение терпящего бедствие средства или спасательного </a:t>
            </a:r>
            <a:r>
              <a:rPr lang="ru-RU" sz="1300" dirty="0" err="1">
                <a:latin typeface="Times New Roman"/>
                <a:ea typeface="Times New Roman"/>
              </a:rPr>
              <a:t>плавсредства</a:t>
            </a:r>
            <a:r>
              <a:rPr lang="ru-RU" sz="1300" dirty="0">
                <a:latin typeface="Times New Roman"/>
                <a:ea typeface="Times New Roman"/>
              </a:rPr>
              <a:t> в зависимости от дрейфа. На рис 8.1 и 8.2 приведены элементы, которые</a:t>
            </a:r>
          </a:p>
          <a:p>
            <a:pPr indent="270510" algn="just">
              <a:spcAft>
                <a:spcPts val="600"/>
              </a:spcAft>
              <a:tabLst>
                <a:tab pos="2514600" algn="l"/>
              </a:tabLst>
            </a:pPr>
            <a:r>
              <a:rPr lang="ru-RU" sz="1300" dirty="0">
                <a:latin typeface="Times New Roman"/>
                <a:ea typeface="Times New Roman"/>
              </a:rPr>
              <a:t>используются для расчета перемещения дрейфующего судна.</a:t>
            </a:r>
          </a:p>
          <a:p>
            <a:pPr indent="270510" algn="just">
              <a:spcAft>
                <a:spcPts val="600"/>
              </a:spcAft>
              <a:tabLst>
                <a:tab pos="2514600" algn="l"/>
              </a:tabLst>
            </a:pPr>
            <a:r>
              <a:rPr lang="ru-RU" sz="1300" b="1" i="1" dirty="0" smtClean="0">
                <a:latin typeface="Times New Roman"/>
                <a:ea typeface="Times New Roman"/>
              </a:rPr>
              <a:t>Визуальный </a:t>
            </a:r>
            <a:r>
              <a:rPr lang="ru-RU" sz="1300" b="1" i="1" dirty="0">
                <a:latin typeface="Times New Roman"/>
                <a:ea typeface="Times New Roman"/>
              </a:rPr>
              <a:t>поиск</a:t>
            </a:r>
            <a:r>
              <a:rPr lang="ru-RU" sz="1300" b="1" i="1" dirty="0" smtClean="0">
                <a:latin typeface="Times New Roman"/>
                <a:ea typeface="Times New Roman"/>
              </a:rPr>
              <a:t>. </a:t>
            </a:r>
            <a:r>
              <a:rPr lang="ru-RU" sz="1300" dirty="0">
                <a:latin typeface="Times New Roman"/>
                <a:ea typeface="Times New Roman"/>
              </a:rPr>
              <a:t>Индивидуальные схемы поиска разработаны таким образом, что координатор на месте действия может быстро начать поиск одним средством или более.</a:t>
            </a:r>
          </a:p>
          <a:p>
            <a:pPr indent="270510" algn="just">
              <a:spcAft>
                <a:spcPts val="600"/>
              </a:spcAft>
              <a:tabLst>
                <a:tab pos="2514600" algn="l"/>
              </a:tabLst>
            </a:pPr>
            <a:r>
              <a:rPr lang="ru-RU" sz="1300" dirty="0">
                <a:latin typeface="Times New Roman"/>
                <a:ea typeface="Times New Roman"/>
              </a:rPr>
              <a:t>Имеется целый ряд переменных факторов, которые невозможно предвидеть. Схемы поиска, основанные на визуальном поиске, должны соответствовать многим обстоятельствам. Они выбраны из-за простоты и эффективности и приводятся далее в этом разделе.</a:t>
            </a:r>
          </a:p>
          <a:p>
            <a:pPr indent="270510" algn="just">
              <a:spcAft>
                <a:spcPts val="600"/>
              </a:spcAft>
              <a:tabLst>
                <a:tab pos="2514600" algn="l"/>
              </a:tabLst>
            </a:pPr>
            <a:r>
              <a:rPr lang="ru-RU" sz="1300" b="1" i="1" spc="-20" dirty="0">
                <a:latin typeface="Times New Roman"/>
                <a:ea typeface="Times New Roman"/>
              </a:rPr>
              <a:t>Поиск по расширяющимся квадратам (</a:t>
            </a:r>
            <a:r>
              <a:rPr lang="en-US" sz="1300" b="1" i="1" spc="-20" dirty="0">
                <a:latin typeface="Times New Roman"/>
                <a:ea typeface="Times New Roman"/>
              </a:rPr>
              <a:t>SS</a:t>
            </a:r>
            <a:r>
              <a:rPr lang="ru-RU" sz="1300" b="1" i="1" spc="-20" dirty="0">
                <a:latin typeface="Times New Roman"/>
                <a:ea typeface="Times New Roman"/>
              </a:rPr>
              <a:t>-</a:t>
            </a:r>
            <a:r>
              <a:rPr lang="en-US" sz="1300" b="1" i="1" spc="-20" dirty="0">
                <a:latin typeface="Times New Roman"/>
                <a:ea typeface="Times New Roman"/>
              </a:rPr>
              <a:t>square search</a:t>
            </a:r>
            <a:r>
              <a:rPr lang="ru-RU" sz="1300" b="1" i="1" spc="-20" dirty="0">
                <a:latin typeface="Times New Roman"/>
                <a:ea typeface="Times New Roman"/>
              </a:rPr>
              <a:t>)</a:t>
            </a:r>
            <a:r>
              <a:rPr lang="ru-RU" sz="1300" spc="-20" dirty="0">
                <a:latin typeface="Times New Roman"/>
                <a:ea typeface="Times New Roman"/>
              </a:rPr>
              <a:t> </a:t>
            </a:r>
            <a:r>
              <a:rPr lang="ru-RU" sz="1300" dirty="0">
                <a:latin typeface="Times New Roman"/>
                <a:ea typeface="Times New Roman"/>
              </a:rPr>
              <a:t>Наиболее эффективен, когда местоположение объекта </a:t>
            </a:r>
            <a:r>
              <a:rPr lang="ru-RU" sz="1300" spc="-10" dirty="0">
                <a:latin typeface="Times New Roman"/>
                <a:ea typeface="Times New Roman"/>
              </a:rPr>
              <a:t>поиска известно и находится в сравнительно небольших </a:t>
            </a:r>
            <a:r>
              <a:rPr lang="ru-RU" sz="1300" dirty="0">
                <a:latin typeface="Times New Roman"/>
                <a:ea typeface="Times New Roman"/>
              </a:rPr>
              <a:t>пределах.</a:t>
            </a:r>
          </a:p>
          <a:p>
            <a:pPr indent="270510" algn="just">
              <a:spcAft>
                <a:spcPts val="600"/>
              </a:spcAft>
              <a:tabLst>
                <a:tab pos="2514600" algn="l"/>
              </a:tabLst>
            </a:pPr>
            <a:r>
              <a:rPr lang="ru-RU" sz="1300" b="1" i="1" dirty="0" smtClean="0">
                <a:latin typeface="Times New Roman"/>
                <a:ea typeface="Times New Roman"/>
              </a:rPr>
              <a:t>Поиск </a:t>
            </a:r>
            <a:r>
              <a:rPr lang="ru-RU" sz="1300" b="1" i="1" dirty="0">
                <a:latin typeface="Times New Roman"/>
                <a:ea typeface="Times New Roman"/>
              </a:rPr>
              <a:t>по секторам.</a:t>
            </a:r>
            <a:r>
              <a:rPr lang="ru-RU" sz="1300" b="1" dirty="0">
                <a:latin typeface="Times New Roman"/>
                <a:ea typeface="Times New Roman"/>
              </a:rPr>
              <a:t> </a:t>
            </a:r>
            <a:r>
              <a:rPr lang="ru-RU" sz="1300" b="1" i="1" dirty="0">
                <a:latin typeface="Times New Roman"/>
                <a:ea typeface="Times New Roman"/>
              </a:rPr>
              <a:t> </a:t>
            </a:r>
            <a:r>
              <a:rPr lang="ru-RU" sz="1300" dirty="0">
                <a:latin typeface="Times New Roman"/>
                <a:ea typeface="Times New Roman"/>
              </a:rPr>
              <a:t>Наиболее эффективен, когда местоположения объекта точно известно и район поиска сравнительно небольшой.</a:t>
            </a:r>
          </a:p>
          <a:p>
            <a:pPr indent="270510" algn="just">
              <a:spcAft>
                <a:spcPts val="600"/>
              </a:spcAft>
              <a:tabLst>
                <a:tab pos="2514600" algn="l"/>
              </a:tabLst>
            </a:pPr>
            <a:r>
              <a:rPr lang="ru-RU" sz="1300" dirty="0">
                <a:latin typeface="Times New Roman"/>
                <a:ea typeface="Times New Roman"/>
              </a:rPr>
              <a:t>Из-за небольшой величины района поиска, эта процедура не должна выполняться одновременно несколькими воздушными судами на одной и той же высоте или несколькими морскими судами.</a:t>
            </a:r>
          </a:p>
          <a:p>
            <a:pPr indent="270510" algn="just">
              <a:spcAft>
                <a:spcPts val="600"/>
              </a:spcAft>
              <a:tabLst>
                <a:tab pos="2514600" algn="l"/>
              </a:tabLst>
            </a:pPr>
            <a:r>
              <a:rPr lang="ru-RU" sz="1300" b="1" i="1" dirty="0">
                <a:latin typeface="Times New Roman"/>
                <a:ea typeface="Times New Roman"/>
              </a:rPr>
              <a:t>Поиск параллельными </a:t>
            </a:r>
            <a:r>
              <a:rPr lang="ru-RU" sz="1300" b="1" i="1" dirty="0" err="1">
                <a:latin typeface="Times New Roman"/>
                <a:ea typeface="Times New Roman"/>
              </a:rPr>
              <a:t>галсами</a:t>
            </a:r>
            <a:r>
              <a:rPr lang="ru-RU" sz="1300" b="1" i="1" dirty="0">
                <a:latin typeface="Times New Roman"/>
                <a:ea typeface="Times New Roman"/>
              </a:rPr>
              <a:t>  (</a:t>
            </a:r>
            <a:r>
              <a:rPr lang="en-US" sz="1300" b="1" i="1" dirty="0">
                <a:latin typeface="Times New Roman"/>
                <a:ea typeface="Times New Roman"/>
              </a:rPr>
              <a:t>PS</a:t>
            </a:r>
            <a:r>
              <a:rPr lang="ru-RU" sz="1300" i="1" dirty="0">
                <a:latin typeface="Times New Roman"/>
                <a:ea typeface="Times New Roman"/>
              </a:rPr>
              <a:t>).</a:t>
            </a:r>
            <a:r>
              <a:rPr lang="ru-RU" sz="1300" dirty="0">
                <a:latin typeface="Times New Roman"/>
                <a:ea typeface="Times New Roman"/>
              </a:rPr>
              <a:t>  Схема поиска используется,  когда большой район делят на подрайоны для нескольких поисковых единиц. </a:t>
            </a:r>
          </a:p>
          <a:p>
            <a:pPr indent="270510" algn="just">
              <a:spcAft>
                <a:spcPts val="600"/>
              </a:spcAft>
              <a:tabLst>
                <a:tab pos="2514600" algn="l"/>
              </a:tabLst>
            </a:pPr>
            <a:r>
              <a:rPr lang="ru-RU" sz="1300" b="1" i="1" dirty="0">
                <a:latin typeface="Times New Roman"/>
                <a:ea typeface="Times New Roman"/>
              </a:rPr>
              <a:t>Радиолокационный поиск.  </a:t>
            </a:r>
            <a:r>
              <a:rPr lang="ru-RU" sz="1300" dirty="0">
                <a:latin typeface="Times New Roman"/>
                <a:ea typeface="Times New Roman"/>
              </a:rPr>
              <a:t>Когда в распоряжении имеются несколько судов для оказания помощи, то может быть эффективным радиолокационный поиск, в особенности, когда местоположение происшествия известно недостоверно, а поисково-спасательного воздушного судна в распоряжении нет. Для такого обстоятельства нет предписанной схемы  поиска. Координатор на месте действия (</a:t>
            </a:r>
            <a:r>
              <a:rPr lang="en-US" sz="1300" dirty="0">
                <a:latin typeface="Times New Roman"/>
                <a:ea typeface="Times New Roman"/>
              </a:rPr>
              <a:t>OS</a:t>
            </a:r>
            <a:r>
              <a:rPr lang="ru-RU" sz="1300" dirty="0">
                <a:latin typeface="Times New Roman"/>
                <a:ea typeface="Times New Roman"/>
              </a:rPr>
              <a:t>С) обычно дает указание судам  следовать «разомкнутым строем фронта» поддерживая расстояние между судами равным ожидаемой дальности обнаружения, умноженной на 1,5.</a:t>
            </a:r>
          </a:p>
          <a:p>
            <a:pPr indent="270510" algn="just">
              <a:spcAft>
                <a:spcPts val="600"/>
              </a:spcAft>
              <a:tabLst>
                <a:tab pos="2514600" algn="l"/>
              </a:tabLst>
            </a:pPr>
            <a:r>
              <a:rPr lang="ru-RU" sz="1300" dirty="0">
                <a:latin typeface="Times New Roman"/>
                <a:ea typeface="Times New Roman"/>
              </a:rPr>
              <a:t>Приведенная   ниже  таблица  служит  руководством  для оценки дальности   обнаружения   судовым   радиолокатором.</a:t>
            </a:r>
            <a:endParaRPr lang="ru-RU" sz="1300" dirty="0">
              <a:effectLst/>
              <a:latin typeface="Times New Roman"/>
              <a:ea typeface="Times New Roman"/>
            </a:endParaRPr>
          </a:p>
        </p:txBody>
      </p:sp>
    </p:spTree>
    <p:extLst>
      <p:ext uri="{BB962C8B-B14F-4D97-AF65-F5344CB8AC3E}">
        <p14:creationId xmlns:p14="http://schemas.microsoft.com/office/powerpoint/2010/main" val="85496459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40" y="475756"/>
            <a:ext cx="6552728" cy="2769989"/>
          </a:xfrm>
          <a:prstGeom prst="rect">
            <a:avLst/>
          </a:prstGeom>
          <a:noFill/>
        </p:spPr>
        <p:txBody>
          <a:bodyPr wrap="square" rtlCol="0">
            <a:spAutoFit/>
          </a:bodyPr>
          <a:lstStyle/>
          <a:p>
            <a:r>
              <a:rPr lang="ru-RU" b="1" dirty="0">
                <a:latin typeface="Times New Roman" panose="02020603050405020304" pitchFamily="18" charset="0"/>
                <a:cs typeface="Times New Roman" panose="02020603050405020304" pitchFamily="18" charset="0"/>
              </a:rPr>
              <a:t>9.4. Схемы поиска</a:t>
            </a:r>
          </a:p>
          <a:p>
            <a:r>
              <a:rPr lang="ru-RU" b="1" i="1" dirty="0">
                <a:latin typeface="Times New Roman" panose="02020603050405020304" pitchFamily="18" charset="0"/>
                <a:cs typeface="Times New Roman" panose="02020603050405020304" pitchFamily="18" charset="0"/>
              </a:rPr>
              <a:t>9.4.1. Поиск по расширяющимся </a:t>
            </a:r>
            <a:r>
              <a:rPr lang="ru-RU" b="1" i="1" dirty="0" smtClean="0">
                <a:latin typeface="Times New Roman" panose="02020603050405020304" pitchFamily="18" charset="0"/>
                <a:cs typeface="Times New Roman" panose="02020603050405020304" pitchFamily="18" charset="0"/>
              </a:rPr>
              <a:t>квадратам</a:t>
            </a:r>
          </a:p>
          <a:p>
            <a:endParaRPr lang="ru-RU"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Поиск по расширяющимся квадратам (SS-</a:t>
            </a:r>
            <a:r>
              <a:rPr lang="ru-RU" sz="1400" dirty="0" err="1">
                <a:latin typeface="Times New Roman" panose="02020603050405020304" pitchFamily="18" charset="0"/>
                <a:cs typeface="Times New Roman" panose="02020603050405020304" pitchFamily="18" charset="0"/>
              </a:rPr>
              <a:t>square</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search</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наиболее </a:t>
            </a:r>
            <a:r>
              <a:rPr lang="ru-RU" sz="1400" dirty="0">
                <a:latin typeface="Times New Roman" panose="02020603050405020304" pitchFamily="18" charset="0"/>
                <a:cs typeface="Times New Roman" panose="02020603050405020304" pitchFamily="18" charset="0"/>
              </a:rPr>
              <a:t>эффективен, когда местоположение объекта поиска </a:t>
            </a:r>
            <a:r>
              <a:rPr lang="ru-RU" sz="1400" dirty="0" smtClean="0">
                <a:latin typeface="Times New Roman" panose="02020603050405020304" pitchFamily="18" charset="0"/>
                <a:cs typeface="Times New Roman" panose="02020603050405020304" pitchFamily="18" charset="0"/>
              </a:rPr>
              <a:t>известно и </a:t>
            </a:r>
            <a:r>
              <a:rPr lang="ru-RU" sz="1400" dirty="0">
                <a:latin typeface="Times New Roman" panose="02020603050405020304" pitchFamily="18" charset="0"/>
                <a:cs typeface="Times New Roman" panose="02020603050405020304" pitchFamily="18" charset="0"/>
              </a:rPr>
              <a:t>находится в сравнительно небольших пределах</a:t>
            </a:r>
            <a:r>
              <a:rPr lang="ru-RU" sz="1400" dirty="0" smtClean="0">
                <a:latin typeface="Times New Roman" panose="02020603050405020304" pitchFamily="18" charset="0"/>
                <a:cs typeface="Times New Roman" panose="02020603050405020304" pitchFamily="18" charset="0"/>
              </a:rPr>
              <a:t>.</a:t>
            </a:r>
          </a:p>
          <a:p>
            <a:r>
              <a:rPr lang="ru-RU" sz="1400" dirty="0"/>
              <a:t>Точкой начала поиска всегда является исходная точка. </a:t>
            </a:r>
            <a:r>
              <a:rPr lang="ru-RU" sz="1400" dirty="0" smtClean="0"/>
              <a:t>Часто подходит </a:t>
            </a:r>
            <a:r>
              <a:rPr lang="ru-RU" sz="1400" dirty="0"/>
              <a:t>для судов или небольших шлюпок для </a:t>
            </a:r>
            <a:r>
              <a:rPr lang="ru-RU" sz="1400" dirty="0" smtClean="0"/>
              <a:t>использования при </a:t>
            </a:r>
            <a:r>
              <a:rPr lang="ru-RU" sz="1400" dirty="0"/>
              <a:t>поиске людей в воде или других объектов поиска при </a:t>
            </a:r>
            <a:r>
              <a:rPr lang="ru-RU" sz="1400" dirty="0" smtClean="0"/>
              <a:t>небольшом ветровом </a:t>
            </a:r>
            <a:r>
              <a:rPr lang="ru-RU" sz="1400" dirty="0"/>
              <a:t>сносе или при его отсутствии.</a:t>
            </a:r>
            <a:endParaRPr lang="ru-RU" sz="1400"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6792" y="3007838"/>
            <a:ext cx="2905125"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88640" y="5745088"/>
            <a:ext cx="6552728" cy="1415772"/>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9.4.2. Поиск по секторам</a:t>
            </a:r>
          </a:p>
          <a:p>
            <a:r>
              <a:rPr lang="ru-RU" sz="1400" dirty="0">
                <a:latin typeface="Times New Roman" panose="02020603050405020304" pitchFamily="18" charset="0"/>
                <a:cs typeface="Times New Roman" panose="02020603050405020304" pitchFamily="18" charset="0"/>
              </a:rPr>
              <a:t>Поиск по секторам (рис. 9.6) наиболее эффективен, когда </a:t>
            </a:r>
            <a:r>
              <a:rPr lang="ru-RU" sz="1400" dirty="0" smtClean="0">
                <a:latin typeface="Times New Roman" panose="02020603050405020304" pitchFamily="18" charset="0"/>
                <a:cs typeface="Times New Roman" panose="02020603050405020304" pitchFamily="18" charset="0"/>
              </a:rPr>
              <a:t>местоположение </a:t>
            </a:r>
            <a:r>
              <a:rPr lang="ru-RU" sz="1400" dirty="0">
                <a:latin typeface="Times New Roman" panose="02020603050405020304" pitchFamily="18" charset="0"/>
                <a:cs typeface="Times New Roman" panose="02020603050405020304" pitchFamily="18" charset="0"/>
              </a:rPr>
              <a:t>объекта точно известно, а район поиска </a:t>
            </a:r>
            <a:r>
              <a:rPr lang="ru-RU" sz="1400" dirty="0" smtClean="0">
                <a:latin typeface="Times New Roman" panose="02020603050405020304" pitchFamily="18" charset="0"/>
                <a:cs typeface="Times New Roman" panose="02020603050405020304" pitchFamily="18" charset="0"/>
              </a:rPr>
              <a:t>сравнительно небольшой</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Из-за небольшой величины района поиска эта процедура не </a:t>
            </a:r>
            <a:r>
              <a:rPr lang="ru-RU" sz="1400" dirty="0" smtClean="0">
                <a:latin typeface="Times New Roman" panose="02020603050405020304" pitchFamily="18" charset="0"/>
                <a:cs typeface="Times New Roman" panose="02020603050405020304" pitchFamily="18" charset="0"/>
              </a:rPr>
              <a:t>должна </a:t>
            </a:r>
            <a:r>
              <a:rPr lang="ru-RU" sz="1400" dirty="0">
                <a:latin typeface="Times New Roman" panose="02020603050405020304" pitchFamily="18" charset="0"/>
                <a:cs typeface="Times New Roman" panose="02020603050405020304" pitchFamily="18" charset="0"/>
              </a:rPr>
              <a:t>выполняться одновременно несколькими воздушными </a:t>
            </a:r>
            <a:r>
              <a:rPr lang="ru-RU" sz="1400" dirty="0" smtClean="0">
                <a:latin typeface="Times New Roman" panose="02020603050405020304" pitchFamily="18" charset="0"/>
                <a:cs typeface="Times New Roman" panose="02020603050405020304" pitchFamily="18" charset="0"/>
              </a:rPr>
              <a:t>судами на </a:t>
            </a:r>
            <a:r>
              <a:rPr lang="ru-RU" sz="1400" dirty="0">
                <a:latin typeface="Times New Roman" panose="02020603050405020304" pitchFamily="18" charset="0"/>
                <a:cs typeface="Times New Roman" panose="02020603050405020304" pitchFamily="18" charset="0"/>
              </a:rPr>
              <a:t>одной и той же высоте или несколькими морскими судами.</a:t>
            </a:r>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736" y="7130083"/>
            <a:ext cx="4213411" cy="23148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555013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40" y="416496"/>
            <a:ext cx="6552728" cy="1354217"/>
          </a:xfrm>
          <a:prstGeom prst="rect">
            <a:avLst/>
          </a:prstGeom>
          <a:noFill/>
        </p:spPr>
        <p:txBody>
          <a:bodyPr wrap="square" rtlCol="0">
            <a:spAutoFit/>
          </a:bodyPr>
          <a:lstStyle/>
          <a:p>
            <a:r>
              <a:rPr lang="ru-RU" b="1" i="1" dirty="0"/>
              <a:t>9.4.3. Поиск параллельными </a:t>
            </a:r>
            <a:r>
              <a:rPr lang="ru-RU" b="1" i="1" dirty="0" err="1" smtClean="0"/>
              <a:t>галсами</a:t>
            </a:r>
            <a:endParaRPr lang="ru-RU" b="1" i="1" dirty="0" smtClean="0"/>
          </a:p>
          <a:p>
            <a:endParaRPr lang="ru-RU" b="1" i="1" dirty="0"/>
          </a:p>
          <a:p>
            <a:r>
              <a:rPr lang="ru-RU" sz="1400" dirty="0">
                <a:latin typeface="Times New Roman" panose="02020603050405020304" pitchFamily="18" charset="0"/>
                <a:cs typeface="Times New Roman" panose="02020603050405020304" pitchFamily="18" charset="0"/>
              </a:rPr>
              <a:t>Схема поиска используется, когда большой район делят на под-</a:t>
            </a:r>
          </a:p>
          <a:p>
            <a:r>
              <a:rPr lang="ru-RU" sz="1400" dirty="0">
                <a:latin typeface="Times New Roman" panose="02020603050405020304" pitchFamily="18" charset="0"/>
                <a:cs typeface="Times New Roman" panose="02020603050405020304" pitchFamily="18" charset="0"/>
              </a:rPr>
              <a:t>районы для нескольких поисковых единиц</a:t>
            </a:r>
            <a:r>
              <a:rPr lang="ru-RU" sz="1400" dirty="0" smtClean="0">
                <a:latin typeface="Times New Roman" panose="02020603050405020304" pitchFamily="18" charset="0"/>
                <a:cs typeface="Times New Roman" panose="02020603050405020304" pitchFamily="18" charset="0"/>
              </a:rPr>
              <a:t>.</a:t>
            </a:r>
          </a:p>
          <a:p>
            <a:endParaRPr lang="ru-RU"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6007" y="1496616"/>
            <a:ext cx="4536504"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88639" y="4112926"/>
            <a:ext cx="6364321" cy="3323987"/>
          </a:xfrm>
          <a:prstGeom prst="rect">
            <a:avLst/>
          </a:prstGeom>
          <a:noFill/>
        </p:spPr>
        <p:txBody>
          <a:bodyPr wrap="square" rtlCol="0">
            <a:spAutoFit/>
          </a:bodyPr>
          <a:lstStyle/>
          <a:p>
            <a:r>
              <a:rPr lang="ru-RU" sz="1400" b="1" i="1" dirty="0"/>
              <a:t>9.4.4. Совместный поиск, выполняемый морским</a:t>
            </a:r>
          </a:p>
          <a:p>
            <a:r>
              <a:rPr lang="ru-RU" sz="1400" b="1" i="1" dirty="0"/>
              <a:t>и воздушным судами</a:t>
            </a:r>
          </a:p>
          <a:p>
            <a:r>
              <a:rPr lang="ru-RU" sz="1400" dirty="0"/>
              <a:t>Совместный поиск, выполняемый морским и воздушным </a:t>
            </a:r>
            <a:r>
              <a:rPr lang="ru-RU" sz="1400" dirty="0" smtClean="0"/>
              <a:t>судами</a:t>
            </a:r>
            <a:r>
              <a:rPr lang="ru-RU" sz="1400" dirty="0"/>
              <a:t>, применяется только тогда, когда имеется координатор на </a:t>
            </a:r>
            <a:r>
              <a:rPr lang="ru-RU" sz="1400" dirty="0" smtClean="0"/>
              <a:t>месте действия </a:t>
            </a:r>
            <a:r>
              <a:rPr lang="ru-RU" sz="1400" dirty="0"/>
              <a:t>для выдачи указаний и обеспечения связи между </a:t>
            </a:r>
            <a:r>
              <a:rPr lang="ru-RU" sz="1400" dirty="0" smtClean="0"/>
              <a:t>участвующими</a:t>
            </a:r>
            <a:r>
              <a:rPr lang="ru-RU" sz="1400" dirty="0"/>
              <a:t>. Часто используется координированный поиск по </a:t>
            </a:r>
            <a:r>
              <a:rPr lang="ru-RU" sz="1400" dirty="0" err="1" smtClean="0"/>
              <a:t>зигзагоподобной</a:t>
            </a:r>
            <a:r>
              <a:rPr lang="ru-RU" sz="1400" dirty="0" smtClean="0"/>
              <a:t> линии. </a:t>
            </a:r>
            <a:r>
              <a:rPr lang="ru-RU" sz="1400" dirty="0"/>
              <a:t>Воздушное судно выполняет большую</a:t>
            </a:r>
          </a:p>
          <a:p>
            <a:r>
              <a:rPr lang="ru-RU" sz="1400" dirty="0"/>
              <a:t>часть поиска, в то время как морское судно следует по курсу со </a:t>
            </a:r>
            <a:r>
              <a:rPr lang="ru-RU" sz="1400" dirty="0" smtClean="0"/>
              <a:t>скоростью</a:t>
            </a:r>
            <a:r>
              <a:rPr lang="ru-RU" sz="1400" dirty="0"/>
              <a:t>, определенной координатором на месте действия (ОSС).</a:t>
            </a:r>
          </a:p>
          <a:p>
            <a:r>
              <a:rPr lang="ru-RU" sz="1400" dirty="0"/>
              <a:t>Таким образом, воздушное судно может использовать морское</a:t>
            </a:r>
          </a:p>
          <a:p>
            <a:r>
              <a:rPr lang="ru-RU" sz="1400" dirty="0"/>
              <a:t>судно как навигационный ориентир. Воздушное судно, </a:t>
            </a:r>
            <a:r>
              <a:rPr lang="ru-RU" sz="1400" dirty="0" smtClean="0"/>
              <a:t>пролетая над </a:t>
            </a:r>
            <a:r>
              <a:rPr lang="ru-RU" sz="1400" dirty="0"/>
              <a:t>морским, может легко делать поправки, чтобы </a:t>
            </a:r>
            <a:r>
              <a:rPr lang="ru-RU" sz="1400" dirty="0" smtClean="0"/>
              <a:t>выдерживать </a:t>
            </a:r>
            <a:r>
              <a:rPr lang="ru-RU" sz="1400" dirty="0" err="1" smtClean="0"/>
              <a:t>галс</a:t>
            </a:r>
            <a:r>
              <a:rPr lang="ru-RU" sz="1400" dirty="0" smtClean="0"/>
              <a:t> </a:t>
            </a:r>
            <a:r>
              <a:rPr lang="ru-RU" sz="1400" dirty="0"/>
              <a:t>схемы поиска. Этот способ дает более высокую вероятность </a:t>
            </a:r>
            <a:r>
              <a:rPr lang="ru-RU" sz="1400" dirty="0" smtClean="0"/>
              <a:t>обнаружения</a:t>
            </a:r>
            <a:r>
              <a:rPr lang="ru-RU" sz="1400" dirty="0"/>
              <a:t>, чем та, которую обычно можно получить при поиске</a:t>
            </a:r>
          </a:p>
          <a:p>
            <a:r>
              <a:rPr lang="ru-RU" sz="1400" dirty="0"/>
              <a:t>только одним воздушным судном.</a:t>
            </a:r>
          </a:p>
        </p:txBody>
      </p:sp>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700" y="7761312"/>
            <a:ext cx="4543425"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555013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552728" cy="3385542"/>
          </a:xfrm>
          <a:prstGeom prst="rect">
            <a:avLst/>
          </a:prstGeom>
          <a:noFill/>
        </p:spPr>
        <p:txBody>
          <a:bodyPr wrap="square" rtlCol="0">
            <a:spAutoFit/>
          </a:bodyPr>
          <a:lstStyle/>
          <a:p>
            <a:r>
              <a:rPr lang="ru-RU" b="1" i="1" dirty="0"/>
              <a:t>9.4.5. Радиолокационный </a:t>
            </a:r>
            <a:r>
              <a:rPr lang="ru-RU" b="1" i="1" dirty="0" smtClean="0"/>
              <a:t>поиск</a:t>
            </a:r>
          </a:p>
          <a:p>
            <a:endParaRPr lang="ru-RU" b="1" i="1" dirty="0"/>
          </a:p>
          <a:p>
            <a:r>
              <a:rPr lang="ru-RU" sz="1600" dirty="0">
                <a:latin typeface="Times New Roman" panose="02020603050405020304" pitchFamily="18" charset="0"/>
                <a:cs typeface="Times New Roman" panose="02020603050405020304" pitchFamily="18" charset="0"/>
              </a:rPr>
              <a:t>Когда в распоряжении имеются несколько судов для оказания</a:t>
            </a:r>
          </a:p>
          <a:p>
            <a:r>
              <a:rPr lang="ru-RU" sz="1600" dirty="0">
                <a:latin typeface="Times New Roman" panose="02020603050405020304" pitchFamily="18" charset="0"/>
                <a:cs typeface="Times New Roman" panose="02020603050405020304" pitchFamily="18" charset="0"/>
              </a:rPr>
              <a:t>помощи, то может быть эффективным радиолокационный поиск,</a:t>
            </a:r>
          </a:p>
          <a:p>
            <a:r>
              <a:rPr lang="ru-RU" sz="1600" dirty="0">
                <a:latin typeface="Times New Roman" panose="02020603050405020304" pitchFamily="18" charset="0"/>
                <a:cs typeface="Times New Roman" panose="02020603050405020304" pitchFamily="18" charset="0"/>
              </a:rPr>
              <a:t>в </a:t>
            </a:r>
            <a:r>
              <a:rPr lang="ru-RU" sz="1600" dirty="0" smtClean="0">
                <a:latin typeface="Times New Roman" panose="02020603050405020304" pitchFamily="18" charset="0"/>
                <a:cs typeface="Times New Roman" panose="02020603050405020304" pitchFamily="18" charset="0"/>
              </a:rPr>
              <a:t>особенности когда </a:t>
            </a:r>
            <a:r>
              <a:rPr lang="ru-RU" sz="1600" dirty="0">
                <a:latin typeface="Times New Roman" panose="02020603050405020304" pitchFamily="18" charset="0"/>
                <a:cs typeface="Times New Roman" panose="02020603050405020304" pitchFamily="18" charset="0"/>
              </a:rPr>
              <a:t>местоположение происшествия известно </a:t>
            </a:r>
            <a:r>
              <a:rPr lang="ru-RU" sz="1600" dirty="0" smtClean="0">
                <a:latin typeface="Times New Roman" panose="02020603050405020304" pitchFamily="18" charset="0"/>
                <a:cs typeface="Times New Roman" panose="02020603050405020304" pitchFamily="18" charset="0"/>
              </a:rPr>
              <a:t>недостоверно, а </a:t>
            </a:r>
            <a:r>
              <a:rPr lang="ru-RU" sz="1600" dirty="0">
                <a:latin typeface="Times New Roman" panose="02020603050405020304" pitchFamily="18" charset="0"/>
                <a:cs typeface="Times New Roman" panose="02020603050405020304" pitchFamily="18" charset="0"/>
              </a:rPr>
              <a:t>поисково-спасательного воздушного судна в </a:t>
            </a:r>
            <a:r>
              <a:rPr lang="ru-RU" sz="1600" dirty="0" smtClean="0">
                <a:latin typeface="Times New Roman" panose="02020603050405020304" pitchFamily="18" charset="0"/>
                <a:cs typeface="Times New Roman" panose="02020603050405020304" pitchFamily="18" charset="0"/>
              </a:rPr>
              <a:t>распоряжении </a:t>
            </a:r>
            <a:r>
              <a:rPr lang="ru-RU" sz="1600" dirty="0">
                <a:latin typeface="Times New Roman" panose="02020603050405020304" pitchFamily="18" charset="0"/>
                <a:cs typeface="Times New Roman" panose="02020603050405020304" pitchFamily="18" charset="0"/>
              </a:rPr>
              <a:t>нет. Для такого обстоятельства нет предписанной схемы поиска.</a:t>
            </a:r>
          </a:p>
          <a:p>
            <a:r>
              <a:rPr lang="ru-RU" sz="1600" dirty="0">
                <a:latin typeface="Times New Roman" panose="02020603050405020304" pitchFamily="18" charset="0"/>
                <a:cs typeface="Times New Roman" panose="02020603050405020304" pitchFamily="18" charset="0"/>
              </a:rPr>
              <a:t>Координатор на месте действия (OSС) обычно дает указание </a:t>
            </a:r>
            <a:r>
              <a:rPr lang="ru-RU" sz="1600" dirty="0" smtClean="0">
                <a:latin typeface="Times New Roman" panose="02020603050405020304" pitchFamily="18" charset="0"/>
                <a:cs typeface="Times New Roman" panose="02020603050405020304" pitchFamily="18" charset="0"/>
              </a:rPr>
              <a:t>судам </a:t>
            </a:r>
            <a:r>
              <a:rPr lang="ru-RU" sz="1600" dirty="0">
                <a:latin typeface="Times New Roman" panose="02020603050405020304" pitchFamily="18" charset="0"/>
                <a:cs typeface="Times New Roman" panose="02020603050405020304" pitchFamily="18" charset="0"/>
              </a:rPr>
              <a:t>следовать «разомкнутым строем фронта», поддерживая расстояние</a:t>
            </a:r>
          </a:p>
          <a:p>
            <a:r>
              <a:rPr lang="ru-RU" sz="1600" dirty="0">
                <a:latin typeface="Times New Roman" panose="02020603050405020304" pitchFamily="18" charset="0"/>
                <a:cs typeface="Times New Roman" panose="02020603050405020304" pitchFamily="18" charset="0"/>
              </a:rPr>
              <a:t>между судами равным ожидаемой дальности обнаружения, </a:t>
            </a:r>
            <a:r>
              <a:rPr lang="ru-RU" sz="1600" dirty="0" smtClean="0">
                <a:latin typeface="Times New Roman" panose="02020603050405020304" pitchFamily="18" charset="0"/>
                <a:cs typeface="Times New Roman" panose="02020603050405020304" pitchFamily="18" charset="0"/>
              </a:rPr>
              <a:t>умноженной </a:t>
            </a:r>
            <a:r>
              <a:rPr lang="ru-RU" sz="1600" dirty="0">
                <a:latin typeface="Times New Roman" panose="02020603050405020304" pitchFamily="18" charset="0"/>
                <a:cs typeface="Times New Roman" panose="02020603050405020304" pitchFamily="18" charset="0"/>
              </a:rPr>
              <a:t>на 1,5</a:t>
            </a:r>
            <a:r>
              <a:rPr lang="ru-RU" sz="1600" dirty="0" smtClean="0">
                <a:latin typeface="Times New Roman" panose="02020603050405020304" pitchFamily="18" charset="0"/>
                <a:cs typeface="Times New Roman" panose="02020603050405020304" pitchFamily="18" charset="0"/>
              </a:rPr>
              <a:t>.</a:t>
            </a:r>
          </a:p>
          <a:p>
            <a:endParaRPr lang="ru-RU"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754" y="3802038"/>
            <a:ext cx="6481986" cy="3224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246017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97963"/>
            <a:ext cx="6624736" cy="9433416"/>
          </a:xfrm>
          <a:prstGeom prst="rect">
            <a:avLst/>
          </a:prstGeom>
        </p:spPr>
        <p:txBody>
          <a:bodyPr wrap="square">
            <a:spAutoFit/>
          </a:bodyPr>
          <a:lstStyle/>
          <a:p>
            <a:pPr marL="228600" indent="270510" algn="just">
              <a:spcAft>
                <a:spcPts val="0"/>
              </a:spcAft>
              <a:tabLst>
                <a:tab pos="2514600" algn="l"/>
              </a:tabLst>
            </a:pPr>
            <a:r>
              <a:rPr lang="ru-RU" sz="1200" dirty="0">
                <a:latin typeface="Times New Roman"/>
                <a:ea typeface="Times New Roman"/>
              </a:rPr>
              <a:t> </a:t>
            </a:r>
          </a:p>
          <a:p>
            <a:pPr marL="228600" indent="270510" algn="just">
              <a:spcAft>
                <a:spcPts val="0"/>
              </a:spcAft>
              <a:tabLst>
                <a:tab pos="2514600" algn="l"/>
              </a:tabLst>
            </a:pPr>
            <a:r>
              <a:rPr lang="ru-RU" b="1" dirty="0">
                <a:latin typeface="Times New Roman"/>
                <a:ea typeface="Times New Roman"/>
              </a:rPr>
              <a:t>Глава </a:t>
            </a:r>
            <a:r>
              <a:rPr lang="ru-RU" b="1" dirty="0" smtClean="0">
                <a:latin typeface="Times New Roman"/>
                <a:ea typeface="Times New Roman"/>
              </a:rPr>
              <a:t>10. </a:t>
            </a:r>
            <a:r>
              <a:rPr lang="ru-RU" b="1" dirty="0">
                <a:latin typeface="Times New Roman"/>
                <a:ea typeface="Times New Roman"/>
              </a:rPr>
              <a:t>Действия экипажа судна в ситуациях </a:t>
            </a:r>
            <a:endParaRPr lang="ru-RU" b="1" dirty="0" smtClean="0">
              <a:latin typeface="Times New Roman"/>
              <a:ea typeface="Times New Roman"/>
            </a:endParaRPr>
          </a:p>
          <a:p>
            <a:pPr marL="228600" indent="270510" algn="just">
              <a:spcAft>
                <a:spcPts val="0"/>
              </a:spcAft>
              <a:tabLst>
                <a:tab pos="2514600" algn="l"/>
              </a:tabLst>
            </a:pPr>
            <a:r>
              <a:rPr lang="ru-RU" b="1" dirty="0" smtClean="0">
                <a:latin typeface="Times New Roman"/>
                <a:ea typeface="Times New Roman"/>
              </a:rPr>
              <a:t>«</a:t>
            </a:r>
            <a:r>
              <a:rPr lang="ru-RU" b="1" dirty="0">
                <a:latin typeface="Times New Roman"/>
                <a:ea typeface="Times New Roman"/>
              </a:rPr>
              <a:t>Человек за бортом»</a:t>
            </a:r>
            <a:endParaRPr lang="ru-RU" dirty="0">
              <a:latin typeface="Times New Roman"/>
              <a:ea typeface="Times New Roman"/>
            </a:endParaRPr>
          </a:p>
          <a:p>
            <a:pPr indent="270510" algn="just">
              <a:lnSpc>
                <a:spcPts val="5"/>
              </a:lnSpc>
              <a:spcAft>
                <a:spcPts val="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270510" algn="just">
              <a:spcAft>
                <a:spcPts val="0"/>
              </a:spcAft>
              <a:tabLst>
                <a:tab pos="2514600" algn="l"/>
              </a:tabLst>
            </a:pPr>
            <a:r>
              <a:rPr lang="ru-RU" sz="1200" b="1" dirty="0">
                <a:latin typeface="Times New Roman"/>
                <a:ea typeface="Times New Roman"/>
              </a:rPr>
              <a:t> </a:t>
            </a:r>
            <a:endParaRPr lang="ru-RU" sz="1400" dirty="0">
              <a:latin typeface="Times New Roman"/>
              <a:ea typeface="Times New Roman"/>
            </a:endParaRPr>
          </a:p>
          <a:p>
            <a:pPr indent="270510" algn="just">
              <a:spcAft>
                <a:spcPts val="600"/>
              </a:spcAft>
              <a:tabLst>
                <a:tab pos="2514600" algn="l"/>
              </a:tabLst>
            </a:pPr>
            <a:r>
              <a:rPr lang="ru-RU" sz="1400" b="1" dirty="0" smtClean="0">
                <a:latin typeface="Times New Roman"/>
                <a:ea typeface="Times New Roman"/>
              </a:rPr>
              <a:t>10.1 </a:t>
            </a:r>
            <a:r>
              <a:rPr lang="ru-RU" sz="1400" b="1" dirty="0">
                <a:latin typeface="Times New Roman"/>
                <a:ea typeface="Times New Roman"/>
              </a:rPr>
              <a:t>Действия вахтенного помощника,  обнаружившего человека за бортом.</a:t>
            </a:r>
            <a:r>
              <a:rPr lang="ru-RU" sz="1400" dirty="0">
                <a:latin typeface="Times New Roman"/>
                <a:ea typeface="Times New Roman"/>
              </a:rPr>
              <a:t>                                                                                                          </a:t>
            </a:r>
            <a:r>
              <a:rPr lang="ru-RU" sz="1200" dirty="0" smtClean="0">
                <a:latin typeface="Times New Roman"/>
                <a:ea typeface="Times New Roman"/>
              </a:rPr>
              <a:t>    </a:t>
            </a:r>
            <a:endParaRPr lang="ru-RU" sz="1200" dirty="0">
              <a:latin typeface="Times New Roman"/>
              <a:ea typeface="Times New Roman"/>
            </a:endParaRPr>
          </a:p>
          <a:p>
            <a:pPr indent="270510" algn="just">
              <a:spcAft>
                <a:spcPts val="0"/>
              </a:spcAft>
              <a:tabLst>
                <a:tab pos="2514600" algn="l"/>
              </a:tabLst>
            </a:pPr>
            <a:r>
              <a:rPr lang="ru-RU" sz="1200" dirty="0">
                <a:latin typeface="Times New Roman"/>
                <a:ea typeface="Times New Roman"/>
              </a:rPr>
              <a:t> </a:t>
            </a:r>
          </a:p>
          <a:p>
            <a:pPr indent="270510" algn="just">
              <a:spcAft>
                <a:spcPts val="600"/>
              </a:spcAft>
              <a:tabLst>
                <a:tab pos="2514600" algn="l"/>
              </a:tabLst>
            </a:pPr>
            <a:r>
              <a:rPr lang="ru-RU" sz="1400" dirty="0">
                <a:latin typeface="Times New Roman"/>
                <a:ea typeface="Times New Roman"/>
              </a:rPr>
              <a:t>При обнаружении падения человека за борт вахтенным помощником, необходимо:</a:t>
            </a:r>
          </a:p>
          <a:p>
            <a:pPr indent="270510" algn="just">
              <a:spcAft>
                <a:spcPts val="0"/>
              </a:spcAft>
            </a:pPr>
            <a:r>
              <a:rPr lang="ru-RU" sz="1400" dirty="0">
                <a:latin typeface="Times New Roman"/>
                <a:ea typeface="Times New Roman"/>
              </a:rPr>
              <a:t>-  бросить спасательный круг за борт как можно ближе к человеку;</a:t>
            </a:r>
          </a:p>
          <a:p>
            <a:pPr indent="270510" algn="just">
              <a:spcAft>
                <a:spcPts val="0"/>
              </a:spcAft>
            </a:pPr>
            <a:r>
              <a:rPr lang="ru-RU" sz="1400" dirty="0">
                <a:latin typeface="Times New Roman"/>
                <a:ea typeface="Times New Roman"/>
              </a:rPr>
              <a:t>-  объявить тревогу «человек за бортом», объявить по громкоговорителю «человек за бортом»;</a:t>
            </a:r>
          </a:p>
          <a:p>
            <a:pPr indent="270510" algn="just">
              <a:spcAft>
                <a:spcPts val="0"/>
              </a:spcAft>
            </a:pPr>
            <a:r>
              <a:rPr lang="ru-RU" sz="1400" dirty="0">
                <a:latin typeface="Times New Roman"/>
                <a:ea typeface="Times New Roman"/>
              </a:rPr>
              <a:t>-  приступить к выполнению маневра по спасанию, как указано ниже;</a:t>
            </a:r>
          </a:p>
          <a:p>
            <a:pPr indent="270510" algn="just">
              <a:spcAft>
                <a:spcPts val="0"/>
              </a:spcAft>
            </a:pPr>
            <a:r>
              <a:rPr lang="ru-RU" sz="1400" dirty="0">
                <a:latin typeface="Times New Roman"/>
                <a:ea typeface="Times New Roman"/>
              </a:rPr>
              <a:t>-  обеспечить непрерывное наблюдение за упавшим;</a:t>
            </a:r>
          </a:p>
          <a:p>
            <a:pPr indent="270510" algn="just">
              <a:spcAft>
                <a:spcPts val="0"/>
              </a:spcAft>
            </a:pPr>
            <a:r>
              <a:rPr lang="ru-RU" sz="1400" dirty="0">
                <a:latin typeface="Times New Roman"/>
                <a:ea typeface="Times New Roman"/>
              </a:rPr>
              <a:t>-  дать три продолжительных (4-6 сек.) корабельных гудка; </a:t>
            </a:r>
          </a:p>
          <a:p>
            <a:pPr indent="270510" algn="just">
              <a:spcAft>
                <a:spcPts val="0"/>
              </a:spcAft>
            </a:pPr>
            <a:r>
              <a:rPr lang="ru-RU" sz="1400" dirty="0">
                <a:latin typeface="Times New Roman"/>
                <a:ea typeface="Times New Roman"/>
              </a:rPr>
              <a:t>-   зарегистрировать местоположение судна, скорость и направление ветра, время происшествия;</a:t>
            </a:r>
          </a:p>
          <a:p>
            <a:pPr indent="270510" algn="just">
              <a:spcAft>
                <a:spcPts val="0"/>
              </a:spcAft>
            </a:pPr>
            <a:r>
              <a:rPr lang="ru-RU" sz="1400" dirty="0">
                <a:latin typeface="Times New Roman"/>
                <a:ea typeface="Times New Roman"/>
              </a:rPr>
              <a:t>-   информировать капитана морского судна и машинное отделение;</a:t>
            </a:r>
          </a:p>
          <a:p>
            <a:pPr marL="179705" indent="270510" algn="just">
              <a:spcAft>
                <a:spcPts val="600"/>
              </a:spcAft>
              <a:tabLst>
                <a:tab pos="2514600" algn="l"/>
              </a:tabLst>
            </a:pPr>
            <a:r>
              <a:rPr lang="en-US" sz="1200" b="1" dirty="0">
                <a:latin typeface="Times New Roman"/>
                <a:ea typeface="Times New Roman"/>
              </a:rPr>
              <a:t> </a:t>
            </a:r>
            <a:endParaRPr lang="ru-RU" sz="1200" dirty="0">
              <a:latin typeface="Times New Roman"/>
              <a:ea typeface="Times New Roman"/>
            </a:endParaRPr>
          </a:p>
          <a:p>
            <a:pPr lvl="1" algn="just">
              <a:spcAft>
                <a:spcPts val="600"/>
              </a:spcAft>
            </a:pPr>
            <a:r>
              <a:rPr lang="ru-RU" sz="1400" b="1" dirty="0" smtClean="0">
                <a:latin typeface="Times New Roman"/>
                <a:ea typeface="Times New Roman"/>
              </a:rPr>
              <a:t>10.2 Способы </a:t>
            </a:r>
            <a:r>
              <a:rPr lang="ru-RU" sz="1400" b="1" dirty="0">
                <a:latin typeface="Times New Roman"/>
                <a:ea typeface="Times New Roman"/>
              </a:rPr>
              <a:t>маневрирования судна по тревоге «Человек за бортом».</a:t>
            </a:r>
            <a:endParaRPr lang="ru-RU" sz="1400" dirty="0">
              <a:latin typeface="Times New Roman"/>
              <a:ea typeface="Times New Roman"/>
            </a:endParaRPr>
          </a:p>
          <a:p>
            <a:pPr indent="270510" algn="just">
              <a:spcAft>
                <a:spcPts val="600"/>
              </a:spcAft>
              <a:tabLst>
                <a:tab pos="2514600" algn="l"/>
              </a:tabLst>
            </a:pPr>
            <a:r>
              <a:rPr lang="ru-RU" sz="1200" dirty="0">
                <a:latin typeface="Times New Roman"/>
                <a:ea typeface="Times New Roman"/>
              </a:rPr>
              <a:t> </a:t>
            </a:r>
          </a:p>
          <a:p>
            <a:pPr indent="270510" algn="just">
              <a:spcAft>
                <a:spcPts val="600"/>
              </a:spcAft>
              <a:tabLst>
                <a:tab pos="2514600" algn="l"/>
              </a:tabLst>
            </a:pPr>
            <a:r>
              <a:rPr lang="ru-RU" sz="1200" dirty="0">
                <a:latin typeface="Times New Roman"/>
                <a:ea typeface="Times New Roman"/>
              </a:rPr>
              <a:t>Практика показала, что различные маневры «Человек за бортом»</a:t>
            </a:r>
            <a:r>
              <a:rPr lang="ru-RU" sz="1200" b="1" dirty="0">
                <a:latin typeface="Times New Roman"/>
                <a:ea typeface="Times New Roman"/>
              </a:rPr>
              <a:t> </a:t>
            </a:r>
            <a:r>
              <a:rPr lang="ru-RU" sz="1200" dirty="0">
                <a:latin typeface="Times New Roman"/>
                <a:ea typeface="Times New Roman"/>
              </a:rPr>
              <a:t> могут выполняться в зависимости от  ситуации и типа судна.</a:t>
            </a:r>
          </a:p>
          <a:p>
            <a:pPr indent="270510" algn="just">
              <a:spcAft>
                <a:spcPts val="600"/>
              </a:spcAft>
              <a:tabLst>
                <a:tab pos="2514600" algn="l"/>
              </a:tabLst>
            </a:pPr>
            <a:r>
              <a:rPr lang="ru-RU" sz="1200" i="1" dirty="0">
                <a:latin typeface="Times New Roman"/>
                <a:ea typeface="Times New Roman"/>
              </a:rPr>
              <a:t>Руководство по международному авиационному и морскому поиску и спасанию (МАМПС / </a:t>
            </a:r>
            <a:r>
              <a:rPr lang="en-US" sz="1200" i="1" dirty="0">
                <a:latin typeface="Times New Roman"/>
                <a:ea typeface="Times New Roman"/>
              </a:rPr>
              <a:t>IAMSAR</a:t>
            </a:r>
            <a:r>
              <a:rPr lang="ru-RU" sz="1200" i="1" dirty="0">
                <a:latin typeface="Times New Roman"/>
                <a:ea typeface="Times New Roman"/>
              </a:rPr>
              <a:t>) определяет следующие ситуации:</a:t>
            </a:r>
            <a:endParaRPr lang="ru-RU" sz="1200" dirty="0">
              <a:latin typeface="Times New Roman"/>
              <a:ea typeface="Times New Roman"/>
            </a:endParaRPr>
          </a:p>
          <a:p>
            <a:pPr indent="270510" algn="just">
              <a:spcAft>
                <a:spcPts val="600"/>
              </a:spcAft>
              <a:tabLst>
                <a:tab pos="2514600" algn="l"/>
              </a:tabLst>
            </a:pPr>
            <a:r>
              <a:rPr lang="ru-RU" sz="1200" dirty="0">
                <a:latin typeface="Times New Roman"/>
                <a:ea typeface="Times New Roman"/>
              </a:rPr>
              <a:t>- Ситуация «непосредственного действия». Когда несчастный случай замечен на мостике, и действие начато немедленно.</a:t>
            </a:r>
          </a:p>
          <a:p>
            <a:pPr indent="270510" algn="just">
              <a:spcAft>
                <a:spcPts val="600"/>
              </a:spcAft>
              <a:tabLst>
                <a:tab pos="2514600" algn="l"/>
              </a:tabLst>
            </a:pPr>
            <a:r>
              <a:rPr lang="ru-RU" sz="1200" dirty="0">
                <a:latin typeface="Times New Roman"/>
                <a:ea typeface="Times New Roman"/>
              </a:rPr>
              <a:t>- Ситуация «замедленного действия».  О несчастном случае сообщают на мостик свидетели  и действие начато с некоторой задержкой.</a:t>
            </a:r>
          </a:p>
          <a:p>
            <a:pPr indent="270510" algn="just">
              <a:spcAft>
                <a:spcPts val="600"/>
              </a:spcAft>
              <a:tabLst>
                <a:tab pos="2514600" algn="l"/>
              </a:tabLst>
            </a:pPr>
            <a:r>
              <a:rPr lang="ru-RU" sz="1200" dirty="0">
                <a:latin typeface="Times New Roman"/>
                <a:ea typeface="Times New Roman"/>
              </a:rPr>
              <a:t>- Ситуация «человек исчезнувший».  На мостик сообщают об исчезновении человека и предполагается, что он упал за борт. </a:t>
            </a:r>
          </a:p>
          <a:p>
            <a:pPr indent="270510" algn="just">
              <a:spcAft>
                <a:spcPts val="600"/>
              </a:spcAft>
              <a:tabLst>
                <a:tab pos="2514600" algn="l"/>
              </a:tabLst>
            </a:pPr>
            <a:r>
              <a:rPr lang="ru-RU" sz="1200" dirty="0">
                <a:latin typeface="Times New Roman"/>
                <a:ea typeface="Times New Roman"/>
              </a:rPr>
              <a:t>В настоящее время  </a:t>
            </a:r>
            <a:r>
              <a:rPr lang="en-US" sz="1200" i="1" dirty="0">
                <a:latin typeface="Times New Roman"/>
                <a:ea typeface="Times New Roman"/>
              </a:rPr>
              <a:t>IAMSAR</a:t>
            </a:r>
            <a:r>
              <a:rPr lang="ru-RU" sz="1200" dirty="0">
                <a:latin typeface="Times New Roman"/>
                <a:ea typeface="Times New Roman"/>
              </a:rPr>
              <a:t> рекомендует три способа маневра «Человек за бортом».</a:t>
            </a:r>
          </a:p>
          <a:p>
            <a:pPr indent="270510" algn="just">
              <a:spcAft>
                <a:spcPts val="600"/>
              </a:spcAft>
              <a:tabLst>
                <a:tab pos="2514600" algn="l"/>
              </a:tabLst>
            </a:pPr>
            <a:r>
              <a:rPr lang="ru-RU" sz="1200" i="1" dirty="0">
                <a:latin typeface="Times New Roman"/>
                <a:ea typeface="Times New Roman"/>
              </a:rPr>
              <a:t>Одиночный поворот, на 270º .</a:t>
            </a:r>
            <a:r>
              <a:rPr lang="ru-RU" sz="1200" dirty="0">
                <a:latin typeface="Times New Roman"/>
                <a:ea typeface="Times New Roman"/>
              </a:rPr>
              <a:t>  </a:t>
            </a:r>
          </a:p>
          <a:p>
            <a:pPr indent="270510" algn="just">
              <a:spcAft>
                <a:spcPts val="0"/>
              </a:spcAft>
            </a:pPr>
            <a:r>
              <a:rPr lang="ru-RU" sz="1200" dirty="0">
                <a:latin typeface="Times New Roman"/>
                <a:ea typeface="Times New Roman"/>
              </a:rPr>
              <a:t> </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Вильямсона</a:t>
            </a:r>
            <a:r>
              <a:rPr lang="ru-RU" sz="1200" i="1" dirty="0">
                <a:latin typeface="Times New Roman"/>
                <a:ea typeface="Times New Roman"/>
              </a:rPr>
              <a:t>.  </a:t>
            </a:r>
            <a:r>
              <a:rPr lang="ru-RU" sz="1200" dirty="0">
                <a:latin typeface="Times New Roman"/>
                <a:ea typeface="Times New Roman"/>
              </a:rPr>
              <a:t>Руль перекладывают на борт  (в ситуации «непосредственного действия» - только на борт, с которого упал человек) После отклонения от начального курса на 60º, руль перекладывают на противоположный борт. Не </a:t>
            </a:r>
            <a:r>
              <a:rPr lang="ru-RU" sz="1200" dirty="0" err="1">
                <a:latin typeface="Times New Roman"/>
                <a:ea typeface="Times New Roman"/>
              </a:rPr>
              <a:t>доворачивая</a:t>
            </a:r>
            <a:r>
              <a:rPr lang="ru-RU" sz="1200" dirty="0">
                <a:latin typeface="Times New Roman"/>
                <a:ea typeface="Times New Roman"/>
              </a:rPr>
              <a:t> до противоположного курса 20º, руль перекладывают в ДП, и судно приводят на противоположный курс..</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Scharnow</a:t>
            </a:r>
            <a:r>
              <a:rPr lang="ru-RU" sz="1200" i="1" dirty="0">
                <a:latin typeface="Times New Roman"/>
                <a:ea typeface="Times New Roman"/>
              </a:rPr>
              <a:t> </a:t>
            </a:r>
            <a:r>
              <a:rPr lang="ru-RU" sz="1200" dirty="0">
                <a:latin typeface="Times New Roman"/>
                <a:ea typeface="Times New Roman"/>
              </a:rPr>
              <a:t>(не используется в ситуации «непосредственного действия».) Руль перекладывают на борт. После отклонения от оригинального курса на 240º, руль перекладывают на противоположный борт. Не </a:t>
            </a:r>
            <a:r>
              <a:rPr lang="ru-RU" sz="1200" dirty="0" err="1">
                <a:latin typeface="Times New Roman"/>
                <a:ea typeface="Times New Roman"/>
              </a:rPr>
              <a:t>доворачивая</a:t>
            </a:r>
            <a:r>
              <a:rPr lang="ru-RU" sz="1200" dirty="0">
                <a:latin typeface="Times New Roman"/>
                <a:ea typeface="Times New Roman"/>
              </a:rPr>
              <a:t> до противоположного курса 20º, руль перекладывают в ДП  и приводят судно на противоположный курс. Точка    начала маневра   при этом оказывается позади судна.</a:t>
            </a:r>
            <a:endParaRPr lang="ru-RU" sz="1200" dirty="0">
              <a:effectLst/>
              <a:latin typeface="Times New Roman"/>
              <a:ea typeface="Times New Roman"/>
            </a:endParaRPr>
          </a:p>
        </p:txBody>
      </p:sp>
    </p:spTree>
    <p:extLst>
      <p:ext uri="{BB962C8B-B14F-4D97-AF65-F5344CB8AC3E}">
        <p14:creationId xmlns:p14="http://schemas.microsoft.com/office/powerpoint/2010/main" val="21934308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8640" y="344041"/>
            <a:ext cx="6552728" cy="8425383"/>
          </a:xfrm>
          <a:prstGeom prst="rect">
            <a:avLst/>
          </a:prstGeom>
        </p:spPr>
        <p:txBody>
          <a:bodyPr wrap="square">
            <a:spAutoFit/>
          </a:bodyPr>
          <a:lstStyle/>
          <a:p>
            <a:pPr>
              <a:spcBef>
                <a:spcPts val="1200"/>
              </a:spcBef>
              <a:spcAft>
                <a:spcPts val="300"/>
              </a:spcAft>
              <a:tabLst>
                <a:tab pos="2514600" algn="l"/>
              </a:tabLst>
            </a:pPr>
            <a:r>
              <a:rPr lang="ru-RU" sz="1600" b="1" dirty="0">
                <a:latin typeface="Times New Roman" panose="02020603050405020304" pitchFamily="18" charset="0"/>
                <a:cs typeface="Times New Roman" panose="02020603050405020304" pitchFamily="18" charset="0"/>
              </a:rPr>
              <a:t>Введение</a:t>
            </a:r>
          </a:p>
          <a:p>
            <a:pPr indent="133350" algn="just">
              <a:spcAft>
                <a:spcPts val="600"/>
              </a:spcAft>
              <a:tabLst>
                <a:tab pos="2514600" algn="l"/>
              </a:tabLst>
            </a:pPr>
            <a:r>
              <a:rPr lang="ru-RU" sz="1300" dirty="0">
                <a:latin typeface="Times New Roman" panose="02020603050405020304" pitchFamily="18" charset="0"/>
                <a:ea typeface="Times New Roman"/>
                <a:cs typeface="Times New Roman" panose="02020603050405020304" pitchFamily="18" charset="0"/>
              </a:rPr>
              <a:t>Под безопасностью судоходства понимают сохранность человеческих жизней и имущества на море, которая обеспечивается системой международных и национальных мер технического, организационного, социального и правового характера. Обеспечение безопасности судоходства осуществляется путем установления унифицированных требований в отношении конструкции, снабжения и снаряжения судов, укомплектования их квалифицированными экипажами, организации четкой вахтенной службы, своевременного оповещения о морских опасностях, выработки рекомендуемых путей следования, разработки и внедрения правил маневрирования и сигнализации при расхождении судов, установления систем разделения движения в узкостях и местах интенсивного судоходства, разработки систем унифицированного ограждения навигационных опасностей, организации лоцманской и ледокольной проводки, обязательного расследования морских происшествий с установлением причин и выработкой рекомендаций по их предупреждению, организации надежной службы поиска и спасания аварийных судов, разработки систем радиосвязи с судами. Этот обширный перечень путей обеспечения безопасности мореплавания свидетельствует о том, что в процессе подготовки квалифицированного судоводителя принимают участие различные кафедры  морских учебных заведений. </a:t>
            </a:r>
          </a:p>
          <a:p>
            <a:pPr indent="133350" algn="just">
              <a:spcAft>
                <a:spcPts val="600"/>
              </a:spcAft>
              <a:tabLst>
                <a:tab pos="2514600" algn="l"/>
              </a:tabLst>
            </a:pPr>
            <a:r>
              <a:rPr lang="ru-RU" sz="1300" dirty="0">
                <a:latin typeface="Times New Roman" panose="02020603050405020304" pitchFamily="18" charset="0"/>
                <a:ea typeface="Times New Roman"/>
                <a:cs typeface="Times New Roman" panose="02020603050405020304" pitchFamily="18" charset="0"/>
              </a:rPr>
              <a:t>Предмету  “Безопасность судоходства ” предшествовал курс «Безопасность плавания», который был введен в учебные планы морских высших учебных заведений, еще в СССР, с целью формирования мировоззрения будущих судоводителей с учетом наличия опасностей, постоянно сопутствующих процессу мореплавания. У истоков этой дисциплины стоял целый ряд работников флота, высших учебных заведений СССР. В частности, большой вклад в формирование данной дисциплины, разработки её учебной программы сделан преподавателями кафедры «Управление судном» ГМА имени С.О. Макарова. Там был подготовлен и издан  в 1990 году первый  учебник «Охрана жизни на море». Авторы  капитан дальнего плавания Г.И </a:t>
            </a:r>
            <a:r>
              <a:rPr lang="ru-RU" sz="1300" dirty="0" err="1">
                <a:latin typeface="Times New Roman" panose="02020603050405020304" pitchFamily="18" charset="0"/>
                <a:ea typeface="Times New Roman"/>
                <a:cs typeface="Times New Roman" panose="02020603050405020304" pitchFamily="18" charset="0"/>
              </a:rPr>
              <a:t>Конопелько</a:t>
            </a:r>
            <a:r>
              <a:rPr lang="ru-RU" sz="1300" dirty="0">
                <a:latin typeface="Times New Roman" panose="02020603050405020304" pitchFamily="18" charset="0"/>
                <a:ea typeface="Times New Roman"/>
                <a:cs typeface="Times New Roman" panose="02020603050405020304" pitchFamily="18" charset="0"/>
              </a:rPr>
              <a:t>, доценты С.С. </a:t>
            </a:r>
            <a:r>
              <a:rPr lang="ru-RU" sz="1300" dirty="0" err="1">
                <a:latin typeface="Times New Roman" panose="02020603050405020304" pitchFamily="18" charset="0"/>
                <a:ea typeface="Times New Roman"/>
                <a:cs typeface="Times New Roman" panose="02020603050405020304" pitchFamily="18" charset="0"/>
              </a:rPr>
              <a:t>Кургузов</a:t>
            </a:r>
            <a:r>
              <a:rPr lang="ru-RU" sz="1300" dirty="0">
                <a:latin typeface="Times New Roman" panose="02020603050405020304" pitchFamily="18" charset="0"/>
                <a:ea typeface="Times New Roman"/>
                <a:cs typeface="Times New Roman" panose="02020603050405020304" pitchFamily="18" charset="0"/>
              </a:rPr>
              <a:t>, В.П. Махин. В 2001 году вышло учебное пособие «Безопасность плавания»  Часть 1 доцента кафедры </a:t>
            </a:r>
            <a:r>
              <a:rPr lang="ru-RU" sz="1300" dirty="0" err="1">
                <a:latin typeface="Times New Roman" panose="02020603050405020304" pitchFamily="18" charset="0"/>
                <a:ea typeface="Times New Roman"/>
                <a:cs typeface="Times New Roman" panose="02020603050405020304" pitchFamily="18" charset="0"/>
              </a:rPr>
              <a:t>А.Н.Страшко</a:t>
            </a:r>
            <a:r>
              <a:rPr lang="ru-RU" sz="1300" dirty="0">
                <a:latin typeface="Times New Roman" panose="02020603050405020304" pitchFamily="18" charset="0"/>
                <a:ea typeface="Times New Roman"/>
                <a:cs typeface="Times New Roman" panose="02020603050405020304" pitchFamily="18" charset="0"/>
              </a:rPr>
              <a:t>, позднее Часть 2 д.т.н., профессора  С.Ю </a:t>
            </a:r>
            <a:r>
              <a:rPr lang="ru-RU" sz="1300" dirty="0" err="1">
                <a:latin typeface="Times New Roman" panose="02020603050405020304" pitchFamily="18" charset="0"/>
                <a:ea typeface="Times New Roman"/>
                <a:cs typeface="Times New Roman" panose="02020603050405020304" pitchFamily="18" charset="0"/>
              </a:rPr>
              <a:t>Развозова</a:t>
            </a:r>
            <a:r>
              <a:rPr lang="ru-RU" sz="1300" dirty="0">
                <a:latin typeface="Times New Roman" panose="02020603050405020304" pitchFamily="18" charset="0"/>
                <a:ea typeface="Times New Roman"/>
                <a:cs typeface="Times New Roman" panose="02020603050405020304" pitchFamily="18" charset="0"/>
              </a:rPr>
              <a:t> и  доцента  </a:t>
            </a:r>
            <a:r>
              <a:rPr lang="ru-RU" sz="1300" dirty="0" err="1">
                <a:latin typeface="Times New Roman" panose="02020603050405020304" pitchFamily="18" charset="0"/>
                <a:ea typeface="Times New Roman"/>
                <a:cs typeface="Times New Roman" panose="02020603050405020304" pitchFamily="18" charset="0"/>
              </a:rPr>
              <a:t>А.Н.Страшко</a:t>
            </a:r>
            <a:r>
              <a:rPr lang="ru-RU" sz="1300" dirty="0">
                <a:latin typeface="Times New Roman" panose="02020603050405020304" pitchFamily="18" charset="0"/>
                <a:ea typeface="Times New Roman"/>
                <a:cs typeface="Times New Roman" panose="02020603050405020304" pitchFamily="18" charset="0"/>
              </a:rPr>
              <a:t>.  С внедрением в практику в полном объеме требований Конвенции по подготовке моряков и несению вахты  78 года (ПДМВ-78) и Кодекса ПДМВ-95 возникла необходимость систематизации учебного материала в соответствии с требованиями по вопросам как начальной подготовки моряков (выживание на море, основы противопожарной подготовки, действия в аварийной обстановке), предъявляемыми этими документами, так и по ряду вопросов относящихся к компетенции  офицеров морского судна.  При подготовке этого учебника были использованы нормативные документы, учебные пособия по актуальным вопросам, специальная техническая литература, большой объем информации представленной в Интернете и более чем 20- летний опыт преподавания этой дисциплины. Учебник предназначен, прежде всего, для курсантов судоводителей морских высших учебных </a:t>
            </a:r>
            <a:r>
              <a:rPr lang="ru-RU" sz="1300" dirty="0" err="1">
                <a:latin typeface="Times New Roman" panose="02020603050405020304" pitchFamily="18" charset="0"/>
                <a:ea typeface="Times New Roman"/>
                <a:cs typeface="Times New Roman" panose="02020603050405020304" pitchFamily="18" charset="0"/>
              </a:rPr>
              <a:t>заведений,студентов</a:t>
            </a:r>
            <a:r>
              <a:rPr lang="ru-RU" sz="1300" dirty="0">
                <a:latin typeface="Times New Roman" panose="02020603050405020304" pitchFamily="18" charset="0"/>
                <a:ea typeface="Times New Roman"/>
                <a:cs typeface="Times New Roman" panose="02020603050405020304" pitchFamily="18" charset="0"/>
              </a:rPr>
              <a:t> заочного отделения, может быть полезен для слушателей курсов подготовки матросов в части начальной подготовки. </a:t>
            </a:r>
            <a:endParaRPr lang="ru-RU" sz="13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25586688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375979"/>
            <a:ext cx="6624736" cy="8825493"/>
          </a:xfrm>
          <a:prstGeom prst="rect">
            <a:avLst/>
          </a:prstGeom>
        </p:spPr>
        <p:txBody>
          <a:bodyPr wrap="square">
            <a:spAutoFit/>
          </a:bodyPr>
          <a:lstStyle/>
          <a:p>
            <a:r>
              <a:rPr lang="ru-RU" sz="1200" b="1" dirty="0">
                <a:latin typeface="Times New Roman" panose="02020603050405020304" pitchFamily="18" charset="0"/>
                <a:cs typeface="Times New Roman" panose="02020603050405020304" pitchFamily="18" charset="0"/>
              </a:rPr>
              <a:t>10.3. Оценка маневров «Человек за бортом»</a:t>
            </a:r>
          </a:p>
          <a:p>
            <a:r>
              <a:rPr lang="ru-RU" sz="1200" b="1" dirty="0">
                <a:latin typeface="Times New Roman" panose="02020603050405020304" pitchFamily="18" charset="0"/>
                <a:cs typeface="Times New Roman" panose="02020603050405020304" pitchFamily="18" charset="0"/>
              </a:rPr>
              <a:t>в различных ситуациях морского поиска и спасания</a:t>
            </a:r>
          </a:p>
          <a:p>
            <a:pPr indent="270510" algn="just">
              <a:spcBef>
                <a:spcPts val="1200"/>
              </a:spcBef>
              <a:spcAft>
                <a:spcPts val="300"/>
              </a:spcAft>
              <a:tabLst>
                <a:tab pos="2514600" algn="l"/>
              </a:tabLst>
            </a:pPr>
            <a:r>
              <a:rPr lang="ru-RU" sz="1200" b="1" dirty="0" smtClean="0">
                <a:latin typeface="Times New Roman"/>
              </a:rPr>
              <a:t>Ситуация </a:t>
            </a:r>
            <a:r>
              <a:rPr lang="ru-RU" sz="1200" b="1" dirty="0">
                <a:latin typeface="Times New Roman"/>
              </a:rPr>
              <a:t>«Непосредственное действие»</a:t>
            </a:r>
          </a:p>
          <a:p>
            <a:pPr indent="270510" algn="just">
              <a:spcAft>
                <a:spcPts val="600"/>
              </a:spcAft>
              <a:tabLst>
                <a:tab pos="2514600" algn="l"/>
              </a:tabLst>
            </a:pPr>
            <a:r>
              <a:rPr lang="ru-RU" sz="1200" i="1" dirty="0">
                <a:latin typeface="Times New Roman"/>
                <a:ea typeface="Times New Roman"/>
              </a:rPr>
              <a:t>Одиночный поворот, на 270º</a:t>
            </a:r>
            <a:r>
              <a:rPr lang="ru-RU" sz="1200" b="1" i="1" dirty="0">
                <a:latin typeface="Times New Roman"/>
                <a:ea typeface="Times New Roman"/>
              </a:rPr>
              <a:t> </a:t>
            </a:r>
            <a:r>
              <a:rPr lang="ru-RU" sz="1200" i="1" dirty="0">
                <a:latin typeface="Times New Roman"/>
                <a:ea typeface="Times New Roman"/>
              </a:rPr>
              <a:t> .</a:t>
            </a:r>
            <a:r>
              <a:rPr lang="ru-RU" sz="1200" dirty="0">
                <a:latin typeface="Times New Roman"/>
                <a:ea typeface="Times New Roman"/>
              </a:rPr>
              <a:t> Выводит  судно к месту падения наиболее быстро.</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Williamson</a:t>
            </a:r>
            <a:r>
              <a:rPr lang="ru-RU" sz="1200" i="1" baseline="30000" dirty="0" err="1">
                <a:latin typeface="Times New Roman"/>
                <a:ea typeface="Times New Roman"/>
              </a:rPr>
              <a:t>,</a:t>
            </a:r>
            <a:r>
              <a:rPr lang="ru-RU" sz="1200" i="1" dirty="0" err="1">
                <a:latin typeface="Times New Roman"/>
                <a:ea typeface="Times New Roman"/>
              </a:rPr>
              <a:t>а</a:t>
            </a:r>
            <a:r>
              <a:rPr lang="ru-RU" sz="1200" i="1" dirty="0">
                <a:latin typeface="Times New Roman"/>
                <a:ea typeface="Times New Roman"/>
              </a:rPr>
              <a:t> </a:t>
            </a:r>
            <a:r>
              <a:rPr lang="ru-RU" sz="1200" dirty="0">
                <a:latin typeface="Times New Roman"/>
                <a:ea typeface="Times New Roman"/>
              </a:rPr>
              <a:t>требует большего количества времени и выводит судно дальше от места падения человека.</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Scharnow</a:t>
            </a:r>
            <a:r>
              <a:rPr lang="ru-RU" sz="1200" i="1" dirty="0">
                <a:latin typeface="Times New Roman"/>
                <a:ea typeface="Times New Roman"/>
              </a:rPr>
              <a:t>.</a:t>
            </a:r>
            <a:r>
              <a:rPr lang="ru-RU" sz="1200" dirty="0">
                <a:latin typeface="Times New Roman"/>
                <a:ea typeface="Times New Roman"/>
              </a:rPr>
              <a:t> В ситуации «Непосредственное </a:t>
            </a:r>
            <a:r>
              <a:rPr lang="ru-RU" sz="1200" dirty="0" err="1">
                <a:latin typeface="Times New Roman"/>
                <a:ea typeface="Times New Roman"/>
              </a:rPr>
              <a:t>действие».не</a:t>
            </a:r>
            <a:r>
              <a:rPr lang="ru-RU" sz="1200" dirty="0">
                <a:latin typeface="Times New Roman"/>
                <a:ea typeface="Times New Roman"/>
              </a:rPr>
              <a:t> используется. </a:t>
            </a:r>
          </a:p>
          <a:p>
            <a:pPr indent="270510" algn="just">
              <a:spcBef>
                <a:spcPts val="1200"/>
              </a:spcBef>
              <a:spcAft>
                <a:spcPts val="300"/>
              </a:spcAft>
              <a:tabLst>
                <a:tab pos="2514600" algn="l"/>
              </a:tabLst>
            </a:pPr>
            <a:r>
              <a:rPr lang="ru-RU" sz="1200" b="1" dirty="0">
                <a:latin typeface="Times New Roman"/>
              </a:rPr>
              <a:t>Ситуация «Замедленное действие»</a:t>
            </a:r>
          </a:p>
          <a:p>
            <a:pPr indent="270510" algn="just">
              <a:spcAft>
                <a:spcPts val="600"/>
              </a:spcAft>
              <a:tabLst>
                <a:tab pos="2514600" algn="l"/>
              </a:tabLst>
            </a:pPr>
            <a:r>
              <a:rPr lang="ru-RU" sz="1200" dirty="0">
                <a:latin typeface="Times New Roman"/>
                <a:ea typeface="Times New Roman"/>
              </a:rPr>
              <a:t>Одиночный поворот, на 270º  В ситуации «</a:t>
            </a:r>
            <a:r>
              <a:rPr lang="ru-RU" sz="1200" b="1" dirty="0">
                <a:latin typeface="Times New Roman"/>
                <a:ea typeface="Times New Roman"/>
              </a:rPr>
              <a:t> </a:t>
            </a:r>
            <a:r>
              <a:rPr lang="ru-RU" sz="1200" dirty="0">
                <a:latin typeface="Times New Roman"/>
                <a:ea typeface="Times New Roman"/>
              </a:rPr>
              <a:t>Замедленное действие «.не используется. </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Williamsonа</a:t>
            </a:r>
            <a:r>
              <a:rPr lang="ru-RU" sz="1200" i="1" dirty="0">
                <a:latin typeface="Times New Roman"/>
                <a:ea typeface="Times New Roman"/>
              </a:rPr>
              <a:t>.</a:t>
            </a:r>
            <a:r>
              <a:rPr lang="ru-RU" sz="1200" b="1" dirty="0">
                <a:latin typeface="Times New Roman"/>
                <a:ea typeface="Times New Roman"/>
              </a:rPr>
              <a:t> </a:t>
            </a:r>
            <a:r>
              <a:rPr lang="ru-RU" sz="1200" dirty="0">
                <a:latin typeface="Times New Roman"/>
                <a:ea typeface="Times New Roman"/>
              </a:rPr>
              <a:t>Выводит  судно к месту падения наиболее эффективно. Так как судно выходит в точку начала маневра. И далее сбавляют ход, чтобы остановиться при необходимости, обнаружив  человека. Упавший за борт будет где-то впереди судна. Дистанция зависит от времени задержки маневра (от момента падения до момента начала маневра)</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Scharnow</a:t>
            </a:r>
            <a:r>
              <a:rPr lang="ru-RU" sz="1200" dirty="0">
                <a:latin typeface="Times New Roman"/>
                <a:ea typeface="Times New Roman"/>
              </a:rPr>
              <a:t> не может быть выполнен эффективно, если время  между моментом падения и началом маневра не известно, так как точка падения может оказаться на значительном удалении позади судна при его выходе на противоположный курс. При потере упавшего из виду его поиск значительно усложняется, поскольку не известно где упавший может находиться–спереди или сзади судна. Если же упавший за борт находится на расстоянии превышающим удаление судна от точки начала маневра при его выходе на обратный курс, то маневр </a:t>
            </a:r>
            <a:r>
              <a:rPr lang="ru-RU" sz="1200" i="1" dirty="0" err="1">
                <a:latin typeface="Times New Roman"/>
                <a:ea typeface="Times New Roman"/>
              </a:rPr>
              <a:t>Scharnow</a:t>
            </a:r>
            <a:r>
              <a:rPr lang="ru-RU" sz="1200" i="1" dirty="0">
                <a:latin typeface="Times New Roman"/>
                <a:ea typeface="Times New Roman"/>
              </a:rPr>
              <a:t> </a:t>
            </a:r>
            <a:r>
              <a:rPr lang="ru-RU" sz="1200" dirty="0">
                <a:latin typeface="Times New Roman"/>
                <a:ea typeface="Times New Roman"/>
              </a:rPr>
              <a:t>предпочтительнее.</a:t>
            </a:r>
            <a:r>
              <a:rPr lang="ru-RU" sz="1200" i="1" dirty="0">
                <a:latin typeface="Times New Roman"/>
                <a:ea typeface="Times New Roman"/>
              </a:rPr>
              <a:t> </a:t>
            </a:r>
            <a:endParaRPr lang="ru-RU" sz="1200" dirty="0">
              <a:latin typeface="Times New Roman"/>
              <a:ea typeface="Times New Roman"/>
            </a:endParaRPr>
          </a:p>
          <a:p>
            <a:pPr indent="270510" algn="just">
              <a:spcBef>
                <a:spcPts val="1200"/>
              </a:spcBef>
              <a:spcAft>
                <a:spcPts val="300"/>
              </a:spcAft>
              <a:tabLst>
                <a:tab pos="2514600" algn="l"/>
              </a:tabLst>
            </a:pPr>
            <a:r>
              <a:rPr lang="ru-RU" sz="1200" b="1" dirty="0">
                <a:latin typeface="Times New Roman"/>
              </a:rPr>
              <a:t>Ситуация «Человек исчезнувший».</a:t>
            </a:r>
          </a:p>
          <a:p>
            <a:pPr indent="270510" algn="just">
              <a:spcAft>
                <a:spcPts val="600"/>
              </a:spcAft>
              <a:tabLst>
                <a:tab pos="2514600" algn="l"/>
              </a:tabLst>
            </a:pPr>
            <a:r>
              <a:rPr lang="ru-RU" sz="1200" dirty="0">
                <a:latin typeface="Times New Roman"/>
                <a:ea typeface="Times New Roman"/>
              </a:rPr>
              <a:t>Одиночный поворот, на 270º  В ситуации «</a:t>
            </a:r>
            <a:r>
              <a:rPr lang="ru-RU" sz="1200" b="1" dirty="0">
                <a:latin typeface="Times New Roman"/>
                <a:ea typeface="Times New Roman"/>
              </a:rPr>
              <a:t> Человек исчезнувший </a:t>
            </a:r>
            <a:r>
              <a:rPr lang="ru-RU" sz="1200" dirty="0">
                <a:latin typeface="Times New Roman"/>
                <a:ea typeface="Times New Roman"/>
              </a:rPr>
              <a:t>«.не используется. </a:t>
            </a:r>
          </a:p>
          <a:p>
            <a:pPr indent="270510" algn="just">
              <a:spcAft>
                <a:spcPts val="600"/>
              </a:spcAft>
              <a:tabLst>
                <a:tab pos="2514600" algn="l"/>
              </a:tabLst>
            </a:pPr>
            <a:r>
              <a:rPr lang="ru-RU" sz="1200" i="1" dirty="0">
                <a:latin typeface="Times New Roman"/>
                <a:ea typeface="Times New Roman"/>
              </a:rPr>
              <a:t>Поворот </a:t>
            </a:r>
            <a:r>
              <a:rPr lang="ru-RU" sz="1200" i="1" dirty="0" err="1">
                <a:latin typeface="Times New Roman"/>
                <a:ea typeface="Times New Roman"/>
              </a:rPr>
              <a:t>Williamson</a:t>
            </a:r>
            <a:r>
              <a:rPr lang="ru-RU" sz="1200" i="1" dirty="0">
                <a:latin typeface="Times New Roman"/>
                <a:ea typeface="Times New Roman"/>
              </a:rPr>
              <a:t> а и поворот </a:t>
            </a:r>
            <a:r>
              <a:rPr lang="ru-RU" sz="1200" i="1" dirty="0" err="1">
                <a:latin typeface="Times New Roman"/>
                <a:ea typeface="Times New Roman"/>
              </a:rPr>
              <a:t>Scharnow</a:t>
            </a:r>
            <a:r>
              <a:rPr lang="ru-RU" sz="1200" dirty="0">
                <a:latin typeface="Times New Roman"/>
                <a:ea typeface="Times New Roman"/>
              </a:rPr>
              <a:t> выводят судно в его след. При </a:t>
            </a:r>
            <a:r>
              <a:rPr lang="ru-RU" sz="1200" i="1" dirty="0">
                <a:latin typeface="Times New Roman"/>
                <a:ea typeface="Times New Roman"/>
              </a:rPr>
              <a:t>повороте </a:t>
            </a:r>
            <a:r>
              <a:rPr lang="ru-RU" sz="1200" i="1" dirty="0" err="1">
                <a:latin typeface="Times New Roman"/>
                <a:ea typeface="Times New Roman"/>
              </a:rPr>
              <a:t>Scharnow</a:t>
            </a:r>
            <a:r>
              <a:rPr lang="ru-RU" sz="1200" dirty="0">
                <a:latin typeface="Times New Roman"/>
                <a:ea typeface="Times New Roman"/>
              </a:rPr>
              <a:t>  судно проходит меньшее расстояние  и таким образом экономится время . </a:t>
            </a:r>
          </a:p>
          <a:p>
            <a:pPr indent="270510" algn="just">
              <a:spcAft>
                <a:spcPts val="600"/>
              </a:spcAft>
              <a:tabLst>
                <a:tab pos="2514600" algn="l"/>
              </a:tabLst>
            </a:pPr>
            <a:r>
              <a:rPr lang="ru-RU" sz="1200" dirty="0">
                <a:latin typeface="Times New Roman"/>
                <a:ea typeface="Times New Roman"/>
              </a:rPr>
              <a:t>Все вышеизложенное справедливо при  осуществлении маневров в условиях отсутствия ветра. Ситуация может коренным образом измениться при наличии ветра и волнения.</a:t>
            </a:r>
          </a:p>
          <a:p>
            <a:pPr indent="270510" algn="just">
              <a:spcAft>
                <a:spcPts val="0"/>
              </a:spcAft>
              <a:tabLst>
                <a:tab pos="2514600" algn="l"/>
              </a:tabLst>
            </a:pPr>
            <a:r>
              <a:rPr lang="ru-RU" sz="1200" dirty="0">
                <a:latin typeface="Times New Roman"/>
                <a:ea typeface="Times New Roman"/>
              </a:rPr>
              <a:t>.        В настоящее время, в связи с наличием на судах навигационных систем, обеспечивающих выход судна в точку падения человека в ситуации </a:t>
            </a:r>
            <a:r>
              <a:rPr lang="ru-RU" sz="1200" i="1" dirty="0">
                <a:latin typeface="Times New Roman"/>
                <a:ea typeface="Times New Roman"/>
              </a:rPr>
              <a:t>«Непосредственное действие»</a:t>
            </a:r>
            <a:r>
              <a:rPr lang="ru-RU" sz="1200" b="1" i="1" dirty="0">
                <a:latin typeface="Times New Roman"/>
                <a:ea typeface="Times New Roman"/>
              </a:rPr>
              <a:t> </a:t>
            </a:r>
            <a:r>
              <a:rPr lang="ru-RU" sz="1200" dirty="0">
                <a:latin typeface="Times New Roman"/>
                <a:ea typeface="Times New Roman"/>
              </a:rPr>
              <a:t>или в кильватерный след в ситуации </a:t>
            </a:r>
            <a:r>
              <a:rPr lang="ru-RU" sz="1200" i="1" dirty="0">
                <a:latin typeface="Times New Roman"/>
                <a:ea typeface="Times New Roman"/>
              </a:rPr>
              <a:t>«Человек исчезнувший»</a:t>
            </a:r>
            <a:r>
              <a:rPr lang="ru-RU" sz="1200" b="1" i="1" dirty="0">
                <a:latin typeface="Times New Roman"/>
                <a:ea typeface="Times New Roman"/>
              </a:rPr>
              <a:t> </a:t>
            </a:r>
            <a:r>
              <a:rPr lang="ru-RU" sz="1200" dirty="0">
                <a:latin typeface="Times New Roman"/>
                <a:ea typeface="Times New Roman"/>
              </a:rPr>
              <a:t>основным параметром оценки эффективности маневра «Человек за бортом» является время осуществления маневра и, вообще, оценка возможности его осуществления в условиях ветра данной скорости.</a:t>
            </a:r>
            <a:r>
              <a:rPr lang="ru-RU" sz="1200" b="1" i="1" dirty="0">
                <a:latin typeface="Times New Roman"/>
                <a:ea typeface="Times New Roman"/>
              </a:rPr>
              <a:t> </a:t>
            </a:r>
            <a:endParaRPr lang="ru-RU" sz="1200" dirty="0">
              <a:latin typeface="Times New Roman"/>
              <a:ea typeface="Times New Roman"/>
            </a:endParaRPr>
          </a:p>
          <a:p>
            <a:pPr indent="270510" algn="just">
              <a:spcAft>
                <a:spcPts val="0"/>
              </a:spcAft>
              <a:tabLst>
                <a:tab pos="2514600" algn="l"/>
              </a:tabLst>
            </a:pPr>
            <a:r>
              <a:rPr lang="ru-RU" sz="1200" dirty="0">
                <a:latin typeface="Times New Roman"/>
                <a:ea typeface="Times New Roman"/>
              </a:rPr>
              <a:t>       На рисунках 9.1 и 9.2 приведены результаты расчета маневра  «Человек за бортом» способом </a:t>
            </a:r>
            <a:r>
              <a:rPr lang="en-US" sz="1200" dirty="0">
                <a:latin typeface="Times New Roman"/>
                <a:ea typeface="Times New Roman"/>
              </a:rPr>
              <a:t>Williamson</a:t>
            </a:r>
            <a:r>
              <a:rPr lang="ru-RU" sz="1200" dirty="0">
                <a:latin typeface="Times New Roman"/>
                <a:ea typeface="Times New Roman"/>
              </a:rPr>
              <a:t>’</a:t>
            </a:r>
            <a:r>
              <a:rPr lang="en-US" sz="1200" dirty="0">
                <a:latin typeface="Times New Roman"/>
                <a:ea typeface="Times New Roman"/>
              </a:rPr>
              <a:t>a</a:t>
            </a:r>
            <a:r>
              <a:rPr lang="ru-RU" sz="1200" dirty="0">
                <a:latin typeface="Times New Roman"/>
                <a:ea typeface="Times New Roman"/>
              </a:rPr>
              <a:t> в условиях встречного ветра </a:t>
            </a:r>
            <a:r>
              <a:rPr lang="en-US" sz="1200" dirty="0">
                <a:latin typeface="Times New Roman"/>
                <a:ea typeface="Times New Roman"/>
              </a:rPr>
              <a:t>W</a:t>
            </a:r>
            <a:r>
              <a:rPr lang="ru-RU" sz="1200" baseline="-25000" dirty="0">
                <a:latin typeface="Times New Roman"/>
                <a:ea typeface="Times New Roman"/>
              </a:rPr>
              <a:t>и</a:t>
            </a:r>
            <a:r>
              <a:rPr lang="ru-RU" sz="1200" dirty="0">
                <a:latin typeface="Times New Roman"/>
                <a:ea typeface="Times New Roman"/>
              </a:rPr>
              <a:t> в начале маневра скоростью 35 м/с и 20 м/с для судна “Борис </a:t>
            </a:r>
            <a:r>
              <a:rPr lang="ru-RU" sz="1200" dirty="0" err="1">
                <a:latin typeface="Times New Roman"/>
                <a:ea typeface="Times New Roman"/>
              </a:rPr>
              <a:t>Бувин</a:t>
            </a:r>
            <a:r>
              <a:rPr lang="ru-RU" sz="1200" dirty="0">
                <a:latin typeface="Times New Roman"/>
                <a:ea typeface="Times New Roman"/>
              </a:rPr>
              <a:t>” в грузу, водоизмещением 10600 тонн.   </a:t>
            </a:r>
          </a:p>
          <a:p>
            <a:pPr indent="270510" algn="just">
              <a:spcAft>
                <a:spcPts val="0"/>
              </a:spcAft>
              <a:tabLst>
                <a:tab pos="2514600" algn="l"/>
              </a:tabLst>
            </a:pPr>
            <a:r>
              <a:rPr lang="ru-RU" sz="1200" dirty="0">
                <a:latin typeface="Times New Roman"/>
                <a:ea typeface="Times New Roman"/>
              </a:rPr>
              <a:t> </a:t>
            </a:r>
          </a:p>
          <a:p>
            <a:pPr indent="270510" algn="just">
              <a:spcAft>
                <a:spcPts val="0"/>
              </a:spcAft>
              <a:tabLst>
                <a:tab pos="2514600" algn="l"/>
              </a:tabLst>
            </a:pPr>
            <a:r>
              <a:rPr lang="ru-RU" sz="1200" dirty="0">
                <a:latin typeface="Times New Roman"/>
                <a:ea typeface="Times New Roman"/>
              </a:rPr>
              <a:t> </a:t>
            </a:r>
          </a:p>
          <a:p>
            <a:pPr indent="270510" algn="just">
              <a:spcAft>
                <a:spcPts val="0"/>
              </a:spcAft>
              <a:tabLst>
                <a:tab pos="2514600" algn="l"/>
              </a:tabLst>
            </a:pPr>
            <a:r>
              <a:rPr lang="ru-RU" sz="1200" dirty="0">
                <a:latin typeface="Times New Roman"/>
                <a:ea typeface="Times New Roman"/>
              </a:rPr>
              <a:t>Время выхода на обратный курс составляет около 5минут 26 сек. При ветре 35 м/с это время увеличивается до 6 мин. 40 сек. При этом судно выходит на обратный курс на расстоянии  около 500 м  от точки падения человека  при обоих значениях скорости ветра. </a:t>
            </a:r>
          </a:p>
          <a:p>
            <a:pPr indent="270510" algn="just">
              <a:spcAft>
                <a:spcPts val="0"/>
              </a:spcAft>
              <a:tabLst>
                <a:tab pos="2514600" algn="l"/>
              </a:tabLst>
            </a:pPr>
            <a:r>
              <a:rPr lang="en-US" sz="1200" dirty="0">
                <a:solidFill>
                  <a:srgbClr val="000000"/>
                </a:solidFill>
                <a:latin typeface="Times New Roman"/>
                <a:ea typeface="Times New Roman"/>
              </a:rPr>
              <a:t> </a:t>
            </a:r>
            <a:endParaRPr lang="ru-RU" sz="1200" dirty="0">
              <a:effectLst/>
              <a:latin typeface="Times New Roman"/>
              <a:ea typeface="Times New Roman"/>
            </a:endParaRPr>
          </a:p>
        </p:txBody>
      </p:sp>
    </p:spTree>
    <p:extLst>
      <p:ext uri="{BB962C8B-B14F-4D97-AF65-F5344CB8AC3E}">
        <p14:creationId xmlns:p14="http://schemas.microsoft.com/office/powerpoint/2010/main" val="151954347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128464"/>
            <a:ext cx="6624736" cy="9464129"/>
          </a:xfrm>
          <a:prstGeom prst="rect">
            <a:avLst/>
          </a:prstGeom>
        </p:spPr>
        <p:txBody>
          <a:bodyPr wrap="square">
            <a:spAutoFit/>
          </a:bodyPr>
          <a:lstStyle/>
          <a:p>
            <a:pPr marL="179705" indent="270510" algn="just">
              <a:spcAft>
                <a:spcPts val="600"/>
              </a:spcAft>
              <a:tabLst>
                <a:tab pos="2514600" algn="l"/>
              </a:tabLst>
            </a:pPr>
            <a:r>
              <a:rPr lang="ru-RU" sz="1600" b="1" dirty="0" smtClean="0">
                <a:latin typeface="Times New Roman"/>
                <a:ea typeface="Times New Roman"/>
              </a:rPr>
              <a:t>10.4  </a:t>
            </a:r>
            <a:r>
              <a:rPr lang="ru-RU" sz="1600" b="1" dirty="0">
                <a:latin typeface="Times New Roman"/>
                <a:ea typeface="Times New Roman"/>
              </a:rPr>
              <a:t>Обнаружение человека на воде, особенности наблюдения.</a:t>
            </a:r>
            <a:endParaRPr lang="ru-RU" sz="1600" dirty="0">
              <a:latin typeface="Times New Roman"/>
              <a:ea typeface="Times New Roman"/>
            </a:endParaRPr>
          </a:p>
          <a:p>
            <a:pPr marL="179705" indent="270510" algn="just">
              <a:spcAft>
                <a:spcPts val="600"/>
              </a:spcAft>
              <a:tabLst>
                <a:tab pos="2514600" algn="l"/>
              </a:tabLst>
            </a:pPr>
            <a:r>
              <a:rPr lang="ru-RU" sz="1200" b="1" dirty="0">
                <a:latin typeface="Times New Roman"/>
                <a:ea typeface="Times New Roman"/>
              </a:rPr>
              <a:t> </a:t>
            </a:r>
            <a:endParaRPr lang="ru-RU" sz="1200" dirty="0">
              <a:latin typeface="Times New Roman"/>
              <a:ea typeface="Times New Roman"/>
            </a:endParaRPr>
          </a:p>
          <a:p>
            <a:pPr indent="270510" algn="just">
              <a:spcAft>
                <a:spcPts val="600"/>
              </a:spcAft>
              <a:tabLst>
                <a:tab pos="2514600" algn="l"/>
              </a:tabLst>
            </a:pPr>
            <a:r>
              <a:rPr lang="ru-RU" sz="1400" b="1" i="1" dirty="0" smtClean="0">
                <a:latin typeface="Times New Roman"/>
                <a:ea typeface="Times New Roman"/>
              </a:rPr>
              <a:t>10.4.1 </a:t>
            </a:r>
            <a:r>
              <a:rPr lang="ru-RU" sz="1400" b="1" i="1" dirty="0">
                <a:latin typeface="Times New Roman"/>
                <a:ea typeface="Times New Roman"/>
              </a:rPr>
              <a:t>Факторы, влияющие на эффективность работы наблюдателя</a:t>
            </a:r>
            <a:endParaRPr lang="ru-RU" sz="1400" b="1" dirty="0">
              <a:latin typeface="Times New Roman"/>
              <a:ea typeface="Times New Roman"/>
            </a:endParaRPr>
          </a:p>
          <a:p>
            <a:pPr indent="270510" algn="just">
              <a:spcAft>
                <a:spcPts val="600"/>
              </a:spcAft>
              <a:tabLst>
                <a:tab pos="2514600" algn="l"/>
              </a:tabLst>
            </a:pPr>
            <a:r>
              <a:rPr lang="ru-RU" sz="1200" i="1" dirty="0">
                <a:latin typeface="Times New Roman"/>
                <a:ea typeface="Times New Roman"/>
              </a:rPr>
              <a:t> </a:t>
            </a:r>
            <a:endParaRPr lang="ru-RU" sz="1200" dirty="0">
              <a:latin typeface="Times New Roman"/>
              <a:ea typeface="Times New Roman"/>
            </a:endParaRPr>
          </a:p>
          <a:p>
            <a:pPr indent="270510" algn="just">
              <a:spcAft>
                <a:spcPts val="600"/>
              </a:spcAft>
              <a:tabLst>
                <a:tab pos="2514600" algn="l"/>
              </a:tabLst>
            </a:pPr>
            <a:r>
              <a:rPr lang="ru-RU" sz="1200" i="1" dirty="0">
                <a:latin typeface="Times New Roman"/>
                <a:ea typeface="Times New Roman"/>
              </a:rPr>
              <a:t>Ограниченные возможности органов зрения. </a:t>
            </a:r>
            <a:r>
              <a:rPr lang="ru-RU" sz="1200" dirty="0">
                <a:latin typeface="Times New Roman"/>
                <a:ea typeface="Times New Roman"/>
              </a:rPr>
              <a:t>Человеческий глаз представляет собой сложную систему. Его функция заключается в </a:t>
            </a:r>
            <a:r>
              <a:rPr lang="ru-RU" sz="1200" dirty="0" err="1">
                <a:latin typeface="Times New Roman"/>
                <a:ea typeface="Times New Roman"/>
              </a:rPr>
              <a:t>воспри-ятии</a:t>
            </a:r>
            <a:r>
              <a:rPr lang="ru-RU" sz="1200" dirty="0">
                <a:latin typeface="Times New Roman"/>
                <a:ea typeface="Times New Roman"/>
              </a:rPr>
              <a:t> образов и передаче их в мозг для распознавания и хранения.  Примерно 80 % общего объема получаемой нами информации воспринимается с помощью зрения. </a:t>
            </a:r>
          </a:p>
          <a:p>
            <a:pPr indent="270510" algn="just">
              <a:spcAft>
                <a:spcPts val="600"/>
              </a:spcAft>
              <a:tabLst>
                <a:tab pos="2514600" algn="l"/>
              </a:tabLst>
            </a:pPr>
            <a:r>
              <a:rPr lang="ru-RU" sz="1200" dirty="0">
                <a:latin typeface="Times New Roman"/>
                <a:ea typeface="Times New Roman"/>
              </a:rPr>
              <a:t>Глаза являются нашим основным средством определения того, что происходит вокруг нас.  Для эффективного поиска наблюдатель должен иметь представление об ограничениях органов зрения при обнаружении объектов поиска. </a:t>
            </a:r>
          </a:p>
          <a:p>
            <a:pPr indent="270510" algn="just">
              <a:spcAft>
                <a:spcPts val="600"/>
              </a:spcAft>
              <a:tabLst>
                <a:tab pos="2514600" algn="l"/>
              </a:tabLst>
            </a:pPr>
            <a:r>
              <a:rPr lang="ru-RU" sz="1200" dirty="0">
                <a:latin typeface="Times New Roman"/>
                <a:ea typeface="Times New Roman"/>
              </a:rPr>
              <a:t>Органы зрения наблюдателя на море подвержены воздействию следующих факторов: </a:t>
            </a:r>
          </a:p>
          <a:p>
            <a:pPr marL="359410" indent="270510" algn="just">
              <a:spcAft>
                <a:spcPts val="0"/>
              </a:spcAft>
              <a:tabLst>
                <a:tab pos="2514600" algn="l"/>
              </a:tabLst>
            </a:pPr>
            <a:r>
              <a:rPr lang="ru-RU" sz="1200" dirty="0">
                <a:latin typeface="Times New Roman"/>
                <a:ea typeface="Times New Roman"/>
              </a:rPr>
              <a:t>- пыль, </a:t>
            </a:r>
          </a:p>
          <a:p>
            <a:pPr marL="359410" indent="270510" algn="just">
              <a:spcAft>
                <a:spcPts val="0"/>
              </a:spcAft>
              <a:tabLst>
                <a:tab pos="2514600" algn="l"/>
              </a:tabLst>
            </a:pPr>
            <a:r>
              <a:rPr lang="ru-RU" sz="1200" dirty="0">
                <a:latin typeface="Times New Roman"/>
                <a:ea typeface="Times New Roman"/>
              </a:rPr>
              <a:t>- усталость, </a:t>
            </a:r>
          </a:p>
          <a:p>
            <a:pPr marL="359410" indent="270510" algn="just">
              <a:spcAft>
                <a:spcPts val="0"/>
              </a:spcAft>
              <a:tabLst>
                <a:tab pos="2514600" algn="l"/>
              </a:tabLst>
            </a:pPr>
            <a:r>
              <a:rPr lang="ru-RU" sz="1200" dirty="0">
                <a:latin typeface="Times New Roman"/>
                <a:ea typeface="Times New Roman"/>
              </a:rPr>
              <a:t>- эмоциональное состояние. </a:t>
            </a:r>
          </a:p>
          <a:p>
            <a:pPr marL="359410" indent="270510" algn="just">
              <a:spcAft>
                <a:spcPts val="0"/>
              </a:spcAft>
              <a:tabLst>
                <a:tab pos="2514600" algn="l"/>
              </a:tabLst>
            </a:pPr>
            <a:r>
              <a:rPr lang="ru-RU" sz="1200" dirty="0">
                <a:latin typeface="Times New Roman"/>
                <a:ea typeface="Times New Roman"/>
              </a:rPr>
              <a:t>- микробы, </a:t>
            </a:r>
          </a:p>
          <a:p>
            <a:pPr marL="359410" indent="270510" algn="just">
              <a:spcAft>
                <a:spcPts val="0"/>
              </a:spcAft>
              <a:tabLst>
                <a:tab pos="2514600" algn="l"/>
              </a:tabLst>
            </a:pPr>
            <a:r>
              <a:rPr lang="ru-RU" sz="1200" dirty="0">
                <a:latin typeface="Times New Roman"/>
                <a:ea typeface="Times New Roman"/>
              </a:rPr>
              <a:t>- попавшие в глаз ресницы, </a:t>
            </a:r>
          </a:p>
          <a:p>
            <a:pPr marL="359410" indent="270510" algn="just">
              <a:spcAft>
                <a:spcPts val="0"/>
              </a:spcAft>
              <a:tabLst>
                <a:tab pos="2514600" algn="l"/>
              </a:tabLst>
            </a:pPr>
            <a:r>
              <a:rPr lang="ru-RU" sz="1200" dirty="0">
                <a:latin typeface="Times New Roman"/>
                <a:ea typeface="Times New Roman"/>
              </a:rPr>
              <a:t>- возраст, </a:t>
            </a:r>
          </a:p>
          <a:p>
            <a:pPr marL="359410" indent="270510" algn="just">
              <a:spcAft>
                <a:spcPts val="0"/>
              </a:spcAft>
              <a:tabLst>
                <a:tab pos="2514600" algn="l"/>
              </a:tabLst>
            </a:pPr>
            <a:r>
              <a:rPr lang="ru-RU" sz="1200" dirty="0">
                <a:latin typeface="Times New Roman"/>
                <a:ea typeface="Times New Roman"/>
              </a:rPr>
              <a:t>- оптические иллюзии, </a:t>
            </a:r>
          </a:p>
          <a:p>
            <a:pPr marL="359410" indent="270510" algn="just">
              <a:spcAft>
                <a:spcPts val="0"/>
              </a:spcAft>
              <a:tabLst>
                <a:tab pos="2514600" algn="l"/>
              </a:tabLst>
            </a:pPr>
            <a:r>
              <a:rPr lang="ru-RU" sz="1200" dirty="0">
                <a:latin typeface="Times New Roman"/>
                <a:ea typeface="Times New Roman"/>
              </a:rPr>
              <a:t>- воздействие алкоголя, </a:t>
            </a:r>
          </a:p>
          <a:p>
            <a:pPr marL="359410" indent="270510" algn="just">
              <a:spcAft>
                <a:spcPts val="0"/>
              </a:spcAft>
              <a:tabLst>
                <a:tab pos="2514600" algn="l"/>
              </a:tabLst>
            </a:pPr>
            <a:r>
              <a:rPr lang="ru-RU" sz="1200" dirty="0">
                <a:latin typeface="Times New Roman"/>
                <a:ea typeface="Times New Roman"/>
              </a:rPr>
              <a:t>- воздействие определенных медицинских препаратов- </a:t>
            </a:r>
          </a:p>
          <a:p>
            <a:pPr indent="270510" algn="just">
              <a:spcAft>
                <a:spcPts val="0"/>
              </a:spcAft>
              <a:tabLst>
                <a:tab pos="2514600" algn="l"/>
              </a:tabLst>
            </a:pPr>
            <a:r>
              <a:rPr lang="ru-RU" sz="1000" dirty="0">
                <a:solidFill>
                  <a:srgbClr val="000000"/>
                </a:solidFill>
                <a:latin typeface="Times New Roman"/>
                <a:ea typeface="Times New Roman"/>
              </a:rPr>
              <a:t> </a:t>
            </a:r>
            <a:endParaRPr lang="ru-RU" sz="1200" dirty="0">
              <a:latin typeface="Times New Roman"/>
              <a:ea typeface="Times New Roman"/>
            </a:endParaRPr>
          </a:p>
          <a:p>
            <a:pPr indent="270510" algn="just">
              <a:spcAft>
                <a:spcPts val="600"/>
              </a:spcAft>
              <a:tabLst>
                <a:tab pos="2514600" algn="l"/>
              </a:tabLst>
            </a:pPr>
            <a:r>
              <a:rPr lang="ru-RU" sz="1200" dirty="0">
                <a:latin typeface="Times New Roman"/>
                <a:ea typeface="Times New Roman"/>
              </a:rPr>
              <a:t>Наиболее важно то, что зрение зависит от психологической неуравновешенности.  </a:t>
            </a:r>
            <a:r>
              <a:rPr lang="ru-RU" sz="1200" i="1" dirty="0">
                <a:latin typeface="Times New Roman"/>
                <a:ea typeface="Times New Roman"/>
              </a:rPr>
              <a:t>Мы можем «видеть» и опознавать только то, что нам позволяет видеть разум. </a:t>
            </a:r>
            <a:r>
              <a:rPr lang="ru-RU" sz="1200" dirty="0">
                <a:latin typeface="Times New Roman"/>
                <a:ea typeface="Times New Roman"/>
              </a:rPr>
              <a:t> Одним из характерных для зрительного восприятия факторов является время, необходимое для адаптации зрения или </a:t>
            </a:r>
            <a:r>
              <a:rPr lang="ru-RU" sz="1200" dirty="0" err="1">
                <a:latin typeface="Times New Roman"/>
                <a:ea typeface="Times New Roman"/>
              </a:rPr>
              <a:t>перефокусировки</a:t>
            </a:r>
            <a:r>
              <a:rPr lang="ru-RU" sz="1200" dirty="0">
                <a:latin typeface="Times New Roman"/>
                <a:ea typeface="Times New Roman"/>
              </a:rPr>
              <a:t>. </a:t>
            </a:r>
          </a:p>
          <a:p>
            <a:pPr indent="270510" algn="just">
              <a:spcAft>
                <a:spcPts val="600"/>
              </a:spcAft>
              <a:tabLst>
                <a:tab pos="2514600" algn="l"/>
              </a:tabLst>
            </a:pPr>
            <a:r>
              <a:rPr lang="ru-RU" sz="1200" dirty="0">
                <a:latin typeface="Times New Roman"/>
                <a:ea typeface="Times New Roman"/>
              </a:rPr>
              <a:t>Движение на периферии поля зрения может быть уловлено, но не может быть опознано, так как наш мозг имеет тенденцию не доверять тому, что было замечено периферийным зрением; этот эффект называется «трубчатым» зрением. Термин связан с подзорной трубой, давно применявшейся у моряков.</a:t>
            </a:r>
          </a:p>
          <a:p>
            <a:pPr indent="270510" algn="just">
              <a:spcAft>
                <a:spcPts val="600"/>
              </a:spcAft>
              <a:tabLst>
                <a:tab pos="2514600" algn="l"/>
              </a:tabLst>
            </a:pPr>
            <a:r>
              <a:rPr lang="ru-RU" sz="1200" dirty="0">
                <a:latin typeface="Times New Roman"/>
                <a:ea typeface="Times New Roman"/>
              </a:rPr>
              <a:t>Внимание глаз привлекает движение или наличие контраста. Внешняя среда также существенно ограничивает зрение.  Из-за оптических свойств атмосферы особенно при наличии дымки вид объектов изменяется.  Ослепляющий свет или яркие блики, которые, как правило, еще более усугубляют ситуацию в солнечный день, затрудняют обнаружение целей и создают дискомфорт для наблюдателей. </a:t>
            </a:r>
          </a:p>
          <a:p>
            <a:pPr indent="270510" algn="just">
              <a:spcAft>
                <a:spcPts val="600"/>
              </a:spcAft>
              <a:tabLst>
                <a:tab pos="2514600" algn="l"/>
              </a:tabLst>
            </a:pPr>
            <a:r>
              <a:rPr lang="ru-RU" sz="1200" dirty="0">
                <a:latin typeface="Times New Roman"/>
                <a:ea typeface="Times New Roman"/>
              </a:rPr>
              <a:t>Контрастный объект на ровном фоне легко заметить, а находящийся на том же расстоянии малоконтрастный объект может остаться незамеченным. Именно поэтому военные корабли красят в «</a:t>
            </a:r>
            <a:r>
              <a:rPr lang="ru-RU" sz="1200" dirty="0" err="1">
                <a:latin typeface="Times New Roman"/>
                <a:ea typeface="Times New Roman"/>
              </a:rPr>
              <a:t>шаровый</a:t>
            </a:r>
            <a:r>
              <a:rPr lang="ru-RU" sz="1200" dirty="0">
                <a:latin typeface="Times New Roman"/>
                <a:ea typeface="Times New Roman"/>
              </a:rPr>
              <a:t>» цвет.</a:t>
            </a:r>
          </a:p>
          <a:p>
            <a:pPr indent="270510" algn="just">
              <a:spcAft>
                <a:spcPts val="600"/>
              </a:spcAft>
              <a:tabLst>
                <a:tab pos="2514600" algn="l"/>
              </a:tabLst>
            </a:pPr>
            <a:r>
              <a:rPr lang="ru-RU" sz="1200" dirty="0">
                <a:latin typeface="Times New Roman"/>
                <a:ea typeface="Times New Roman"/>
              </a:rPr>
              <a:t>Когда солнце находится позади наблюдателя, объект может иметь четкие очертания, но если наблюдатель смотрит против солнца, то ослепительный солнечный блеск не всегда позволяет ему увидеть объект. </a:t>
            </a:r>
          </a:p>
          <a:p>
            <a:pPr indent="270510" algn="just">
              <a:spcAft>
                <a:spcPts val="600"/>
              </a:spcAft>
              <a:tabLst>
                <a:tab pos="2514600" algn="l"/>
              </a:tabLst>
            </a:pPr>
            <a:r>
              <a:rPr lang="ru-RU" sz="1200" dirty="0">
                <a:latin typeface="Times New Roman"/>
                <a:ea typeface="Times New Roman"/>
              </a:rPr>
              <a:t>Поскольку наблюдатели склонны переоценивать свои зрительные способности, их следует обучить методам эффективного визуального обследования, что позволит повысить эффективность визуального поиска. </a:t>
            </a:r>
            <a:endParaRPr lang="ru-RU" sz="1200" dirty="0">
              <a:effectLst/>
              <a:latin typeface="Times New Roman"/>
              <a:ea typeface="Times New Roman"/>
            </a:endParaRPr>
          </a:p>
        </p:txBody>
      </p:sp>
    </p:spTree>
    <p:extLst>
      <p:ext uri="{BB962C8B-B14F-4D97-AF65-F5344CB8AC3E}">
        <p14:creationId xmlns:p14="http://schemas.microsoft.com/office/powerpoint/2010/main" val="153919504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6632" y="503882"/>
            <a:ext cx="6624736" cy="7617470"/>
          </a:xfrm>
          <a:prstGeom prst="rect">
            <a:avLst/>
          </a:prstGeom>
        </p:spPr>
        <p:txBody>
          <a:bodyPr wrap="square">
            <a:spAutoFit/>
          </a:bodyPr>
          <a:lstStyle/>
          <a:p>
            <a:pPr indent="270510" algn="just">
              <a:spcAft>
                <a:spcPts val="600"/>
              </a:spcAft>
              <a:tabLst>
                <a:tab pos="2514600" algn="l"/>
              </a:tabLst>
            </a:pPr>
            <a:r>
              <a:rPr lang="ru-RU" sz="1400" b="1" i="1" dirty="0" smtClean="0">
                <a:latin typeface="Times New Roman"/>
                <a:ea typeface="Times New Roman"/>
              </a:rPr>
              <a:t>10.4.2. Методы </a:t>
            </a:r>
            <a:r>
              <a:rPr lang="ru-RU" sz="1400" b="1" i="1" dirty="0">
                <a:latin typeface="Times New Roman"/>
                <a:ea typeface="Times New Roman"/>
              </a:rPr>
              <a:t>визуального поиска </a:t>
            </a:r>
            <a:endParaRPr lang="ru-RU" sz="1400" b="1" dirty="0">
              <a:latin typeface="Times New Roman"/>
              <a:ea typeface="Times New Roman"/>
            </a:endParaRPr>
          </a:p>
          <a:p>
            <a:pPr indent="270510" algn="just">
              <a:spcAft>
                <a:spcPts val="0"/>
              </a:spcAft>
            </a:pPr>
            <a:r>
              <a:rPr lang="ru-RU" sz="1200" dirty="0">
                <a:latin typeface="Times New Roman"/>
                <a:ea typeface="Times New Roman"/>
              </a:rPr>
              <a:t> </a:t>
            </a:r>
          </a:p>
          <a:p>
            <a:pPr indent="270510" algn="just">
              <a:spcAft>
                <a:spcPts val="600"/>
              </a:spcAft>
              <a:tabLst>
                <a:tab pos="2514600" algn="l"/>
              </a:tabLst>
            </a:pPr>
            <a:r>
              <a:rPr lang="ru-RU" sz="1200" dirty="0">
                <a:latin typeface="Times New Roman"/>
                <a:ea typeface="Times New Roman"/>
              </a:rPr>
              <a:t>Следует заранее согласовать систему, при которой каждому из наблюдателей выделяется сектор для визуального обследования, при этом соседние сектора имеют достаточное перекрытие, с тем, чтобы объект не остался необнаруженным. На судах эта </a:t>
            </a:r>
            <a:r>
              <a:rPr lang="ru-RU" sz="1200" dirty="0" err="1">
                <a:latin typeface="Times New Roman"/>
                <a:ea typeface="Times New Roman"/>
              </a:rPr>
              <a:t>особеннасть</a:t>
            </a:r>
            <a:r>
              <a:rPr lang="ru-RU" sz="1200" dirty="0">
                <a:latin typeface="Times New Roman"/>
                <a:ea typeface="Times New Roman"/>
              </a:rPr>
              <a:t> учтена при составлении типовых расписаний по тревогам</a:t>
            </a:r>
          </a:p>
          <a:p>
            <a:pPr indent="270510" algn="just">
              <a:spcAft>
                <a:spcPts val="600"/>
              </a:spcAft>
              <a:tabLst>
                <a:tab pos="2514600" algn="l"/>
              </a:tabLst>
            </a:pPr>
            <a:r>
              <a:rPr lang="ru-RU" sz="1200" dirty="0">
                <a:latin typeface="Times New Roman"/>
                <a:ea typeface="Times New Roman"/>
              </a:rPr>
              <a:t>Тщательное визуальное обследование осуществляется серией коротких движений глаз с равными интервалами, которые приводят к попаданию следующих один за другим участков земли или водной поверхности в центральную часть поля зрения.  Каждое движение не должно превышать 10 градусов. </a:t>
            </a:r>
          </a:p>
          <a:p>
            <a:pPr indent="270510" algn="just">
              <a:spcAft>
                <a:spcPts val="600"/>
              </a:spcAft>
              <a:tabLst>
                <a:tab pos="2514600" algn="l"/>
              </a:tabLst>
            </a:pPr>
            <a:r>
              <a:rPr lang="ru-RU" sz="1200" dirty="0">
                <a:latin typeface="Times New Roman"/>
                <a:ea typeface="Times New Roman"/>
              </a:rPr>
              <a:t>Каждый участок следует держать в поле зрения не менее двух секунд (плюс время на </a:t>
            </a:r>
            <a:r>
              <a:rPr lang="ru-RU" sz="1200" dirty="0" err="1">
                <a:latin typeface="Times New Roman"/>
                <a:ea typeface="Times New Roman"/>
              </a:rPr>
              <a:t>перефокусировку</a:t>
            </a:r>
            <a:r>
              <a:rPr lang="ru-RU" sz="1200" dirty="0">
                <a:latin typeface="Times New Roman"/>
                <a:ea typeface="Times New Roman"/>
              </a:rPr>
              <a:t>, если это необходимо). </a:t>
            </a:r>
          </a:p>
          <a:p>
            <a:pPr indent="270510" algn="just">
              <a:spcAft>
                <a:spcPts val="600"/>
              </a:spcAft>
              <a:tabLst>
                <a:tab pos="2514600" algn="l"/>
              </a:tabLst>
            </a:pPr>
            <a:r>
              <a:rPr lang="ru-RU" sz="1200" dirty="0">
                <a:latin typeface="Times New Roman"/>
                <a:ea typeface="Times New Roman"/>
              </a:rPr>
              <a:t>Хотя большинство наблюдателей предпочитает перемещение глаз по горизонтали вперед-назад, каждому наблюдателю следует выработать схему обследования, которая ему наиболее удобна, и придерживаться ее. </a:t>
            </a:r>
          </a:p>
          <a:p>
            <a:pPr indent="270510" algn="just">
              <a:spcAft>
                <a:spcPts val="600"/>
              </a:spcAft>
              <a:tabLst>
                <a:tab pos="2514600" algn="l"/>
              </a:tabLst>
            </a:pPr>
            <a:r>
              <a:rPr lang="ru-RU" sz="1200" dirty="0">
                <a:latin typeface="Times New Roman"/>
                <a:ea typeface="Times New Roman"/>
              </a:rPr>
              <a:t>В двух эффективных схемах визуального обследования применяется «блоковая» система. </a:t>
            </a:r>
          </a:p>
          <a:p>
            <a:pPr indent="270510" algn="just">
              <a:spcAft>
                <a:spcPts val="600"/>
              </a:spcAft>
              <a:tabLst>
                <a:tab pos="2514600" algn="l"/>
              </a:tabLst>
            </a:pPr>
            <a:r>
              <a:rPr lang="ru-RU" sz="1200" dirty="0">
                <a:latin typeface="Times New Roman"/>
                <a:ea typeface="Times New Roman"/>
              </a:rPr>
              <a:t>Обозреваемая зона  делится на участки, и наблюдатель методически ведет визуальный поиск объекта в каждом блоке в последовательном порядке. </a:t>
            </a:r>
          </a:p>
          <a:p>
            <a:pPr indent="270510" algn="just">
              <a:spcAft>
                <a:spcPts val="600"/>
              </a:spcAft>
              <a:tabLst>
                <a:tab pos="2514600" algn="l"/>
              </a:tabLst>
            </a:pPr>
            <a:r>
              <a:rPr lang="ru-RU" sz="1200" i="1" dirty="0">
                <a:latin typeface="Times New Roman"/>
                <a:ea typeface="Times New Roman"/>
              </a:rPr>
              <a:t>Метод просмотра от одной стороны к другой: </a:t>
            </a:r>
            <a:endParaRPr lang="ru-RU" sz="1200" dirty="0">
              <a:latin typeface="Times New Roman"/>
              <a:ea typeface="Times New Roman"/>
            </a:endParaRPr>
          </a:p>
          <a:p>
            <a:pPr marL="359410" indent="270510" algn="just">
              <a:spcAft>
                <a:spcPts val="0"/>
              </a:spcAft>
              <a:tabLst>
                <a:tab pos="2514600" algn="l"/>
              </a:tabLst>
            </a:pPr>
            <a:r>
              <a:rPr lang="ru-RU" sz="1200" dirty="0">
                <a:latin typeface="Times New Roman"/>
                <a:ea typeface="Times New Roman"/>
              </a:rPr>
              <a:t>- начинайте обзор в дальнем левом углу обследуемой зоны; </a:t>
            </a:r>
          </a:p>
          <a:p>
            <a:pPr marL="359410" indent="270510" algn="just">
              <a:spcAft>
                <a:spcPts val="0"/>
              </a:spcAft>
              <a:tabLst>
                <a:tab pos="2514600" algn="l"/>
              </a:tabLst>
            </a:pPr>
            <a:r>
              <a:rPr lang="ru-RU" sz="1200" dirty="0">
                <a:latin typeface="Times New Roman"/>
                <a:ea typeface="Times New Roman"/>
              </a:rPr>
              <a:t>- осуществляйте тщательный просмотр, перемещая поле зрения вправо; </a:t>
            </a:r>
          </a:p>
          <a:p>
            <a:pPr marL="359410" indent="270510" algn="just">
              <a:spcAft>
                <a:spcPts val="0"/>
              </a:spcAft>
              <a:tabLst>
                <a:tab pos="2514600" algn="l"/>
              </a:tabLst>
            </a:pPr>
            <a:r>
              <a:rPr lang="ru-RU" sz="1200" dirty="0">
                <a:latin typeface="Times New Roman"/>
                <a:ea typeface="Times New Roman"/>
              </a:rPr>
              <a:t>- в каждом блоке обследуемой зоны сделайте очень короткую паузу для фокусировки зрения; </a:t>
            </a:r>
          </a:p>
          <a:p>
            <a:pPr marL="359410" indent="270510" algn="just">
              <a:spcAft>
                <a:spcPts val="0"/>
              </a:spcAft>
              <a:tabLst>
                <a:tab pos="2514600" algn="l"/>
              </a:tabLst>
            </a:pPr>
            <a:r>
              <a:rPr lang="ru-RU" sz="1200" dirty="0">
                <a:latin typeface="Times New Roman"/>
                <a:ea typeface="Times New Roman"/>
              </a:rPr>
              <a:t>завершив просмотр, повторите операцию.</a:t>
            </a:r>
          </a:p>
          <a:p>
            <a:pPr indent="270510" algn="just">
              <a:spcAft>
                <a:spcPts val="600"/>
              </a:spcAft>
              <a:tabLst>
                <a:tab pos="2514600" algn="l"/>
              </a:tabLst>
            </a:pPr>
            <a:r>
              <a:rPr lang="ru-RU" sz="1200" i="1" dirty="0">
                <a:latin typeface="Times New Roman"/>
                <a:ea typeface="Times New Roman"/>
              </a:rPr>
              <a:t>Метод просмотра от центра к одной стороне: </a:t>
            </a:r>
            <a:endParaRPr lang="ru-RU" sz="1200" dirty="0">
              <a:latin typeface="Times New Roman"/>
              <a:ea typeface="Times New Roman"/>
            </a:endParaRPr>
          </a:p>
          <a:p>
            <a:pPr marL="359410" indent="270510" algn="just">
              <a:spcAft>
                <a:spcPts val="0"/>
              </a:spcAft>
              <a:tabLst>
                <a:tab pos="2514600" algn="l"/>
              </a:tabLst>
            </a:pPr>
            <a:r>
              <a:rPr lang="ru-RU" sz="1200" dirty="0">
                <a:latin typeface="Times New Roman"/>
                <a:ea typeface="Times New Roman"/>
              </a:rPr>
              <a:t>- начинайте обзор в центральном блоке заданного сектора поиска; </a:t>
            </a:r>
          </a:p>
          <a:p>
            <a:pPr marL="359410" indent="270510" algn="just">
              <a:spcAft>
                <a:spcPts val="0"/>
              </a:spcAft>
              <a:tabLst>
                <a:tab pos="2514600" algn="l"/>
              </a:tabLst>
            </a:pPr>
            <a:r>
              <a:rPr lang="ru-RU" sz="1200" dirty="0">
                <a:latin typeface="Times New Roman"/>
                <a:ea typeface="Times New Roman"/>
              </a:rPr>
              <a:t>- перемещайте поле зрения влево; </a:t>
            </a:r>
          </a:p>
          <a:p>
            <a:pPr marL="359410" indent="270510" algn="just">
              <a:spcAft>
                <a:spcPts val="0"/>
              </a:spcAft>
              <a:tabLst>
                <a:tab pos="2514600" algn="l"/>
              </a:tabLst>
            </a:pPr>
            <a:r>
              <a:rPr lang="ru-RU" sz="1200" dirty="0">
                <a:latin typeface="Times New Roman"/>
                <a:ea typeface="Times New Roman"/>
              </a:rPr>
              <a:t>- в каждом блоке сделайте короткую паузу для фокусировки зрения; </a:t>
            </a:r>
          </a:p>
          <a:p>
            <a:pPr marL="359410" indent="270510" algn="just">
              <a:spcAft>
                <a:spcPts val="0"/>
              </a:spcAft>
              <a:tabLst>
                <a:tab pos="2514600" algn="l"/>
              </a:tabLst>
            </a:pPr>
            <a:r>
              <a:rPr lang="ru-RU" sz="1200" dirty="0">
                <a:latin typeface="Times New Roman"/>
                <a:ea typeface="Times New Roman"/>
              </a:rPr>
              <a:t>- по достижении последнего блока с левой стороны быстро переведите взгляд на центральный блок; </a:t>
            </a:r>
          </a:p>
          <a:p>
            <a:pPr marL="359410" indent="270510" algn="just">
              <a:spcAft>
                <a:spcPts val="0"/>
              </a:spcAft>
              <a:tabLst>
                <a:tab pos="2514600" algn="l"/>
              </a:tabLst>
            </a:pPr>
            <a:r>
              <a:rPr lang="ru-RU" sz="1200" dirty="0">
                <a:latin typeface="Times New Roman"/>
                <a:ea typeface="Times New Roman"/>
              </a:rPr>
              <a:t>- аналогичным образом проведите просмотр с правой стороны; </a:t>
            </a:r>
          </a:p>
          <a:p>
            <a:pPr marL="359410" indent="270510" algn="just">
              <a:spcAft>
                <a:spcPts val="0"/>
              </a:spcAft>
              <a:tabLst>
                <a:tab pos="2514600" algn="l"/>
              </a:tabLst>
            </a:pPr>
            <a:r>
              <a:rPr lang="ru-RU" sz="1200" dirty="0">
                <a:latin typeface="Times New Roman"/>
                <a:ea typeface="Times New Roman"/>
              </a:rPr>
              <a:t>- быстро переведите взгляд на центральный блок и т.д. </a:t>
            </a:r>
          </a:p>
          <a:p>
            <a:pPr marL="359410" indent="270510" algn="just">
              <a:spcAft>
                <a:spcPts val="0"/>
              </a:spcAft>
              <a:tabLst>
                <a:tab pos="2514600" algn="l"/>
              </a:tabLst>
            </a:pPr>
            <a:r>
              <a:rPr lang="ru-RU" sz="1200" dirty="0">
                <a:latin typeface="Times New Roman"/>
                <a:ea typeface="Times New Roman"/>
              </a:rPr>
              <a:t>   Обнаружение человека на воде может представлять собой довольно сложную задачу. Особенно при свежем ветре и волнении моря. Из приведенных выше таблиц для назначения расстояния между </a:t>
            </a:r>
            <a:r>
              <a:rPr lang="ru-RU" sz="1200" dirty="0" err="1">
                <a:latin typeface="Times New Roman"/>
                <a:ea typeface="Times New Roman"/>
              </a:rPr>
              <a:t>галсами</a:t>
            </a:r>
            <a:r>
              <a:rPr lang="ru-RU" sz="1200" dirty="0">
                <a:latin typeface="Times New Roman"/>
                <a:ea typeface="Times New Roman"/>
              </a:rPr>
              <a:t> при поиске можно видеть, что это расстояние может составлять  кабельтов и менее в таких условиях. Именно поэтому непременным условием при падении человека за борт является обеспечение непрерывного наблюдения за упавшим.   </a:t>
            </a:r>
            <a:endParaRPr lang="ru-RU" sz="1200" dirty="0">
              <a:effectLst/>
              <a:latin typeface="Times New Roman"/>
              <a:ea typeface="Times New Roman"/>
            </a:endParaRPr>
          </a:p>
        </p:txBody>
      </p:sp>
    </p:spTree>
    <p:extLst>
      <p:ext uri="{BB962C8B-B14F-4D97-AF65-F5344CB8AC3E}">
        <p14:creationId xmlns:p14="http://schemas.microsoft.com/office/powerpoint/2010/main" val="293342161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552728" cy="7909858"/>
          </a:xfrm>
          <a:prstGeom prst="rect">
            <a:avLst/>
          </a:prstGeom>
          <a:noFill/>
        </p:spPr>
        <p:txBody>
          <a:bodyPr wrap="square" rtlCol="0">
            <a:spAutoFit/>
          </a:bodyPr>
          <a:lstStyle/>
          <a:p>
            <a:r>
              <a:rPr lang="ru-RU" sz="1600" b="1" dirty="0"/>
              <a:t>10.5. Готовность экипажа к спасению. Действия</a:t>
            </a:r>
          </a:p>
          <a:p>
            <a:r>
              <a:rPr lang="ru-RU" sz="1600" b="1" dirty="0"/>
              <a:t>в экстремальной ситуации оставления </a:t>
            </a:r>
            <a:r>
              <a:rPr lang="ru-RU" sz="1600" b="1" dirty="0" smtClean="0"/>
              <a:t>судна</a:t>
            </a:r>
          </a:p>
          <a:p>
            <a:endParaRPr lang="ru-RU" sz="1400" b="1" dirty="0">
              <a:latin typeface="Times New Roman" panose="02020603050405020304" pitchFamily="18" charset="0"/>
              <a:cs typeface="Times New Roman" panose="02020603050405020304" pitchFamily="18" charset="0"/>
            </a:endParaRPr>
          </a:p>
          <a:p>
            <a:r>
              <a:rPr lang="ru-RU" sz="1400" b="1" dirty="0">
                <a:latin typeface="Times New Roman" panose="02020603050405020304" pitchFamily="18" charset="0"/>
                <a:cs typeface="Times New Roman" panose="02020603050405020304" pitchFamily="18" charset="0"/>
              </a:rPr>
              <a:t>Действия, предпринимаемые при оставлении судна. </a:t>
            </a:r>
            <a:endParaRPr lang="ru-RU" sz="1400" b="1"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Спасание</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экипажа </a:t>
            </a:r>
            <a:r>
              <a:rPr lang="ru-RU" sz="1400" dirty="0">
                <a:latin typeface="Times New Roman" panose="02020603050405020304" pitchFamily="18" charset="0"/>
                <a:cs typeface="Times New Roman" panose="02020603050405020304" pitchFamily="18" charset="0"/>
              </a:rPr>
              <a:t>может происходить одним из двух возможных способов:</a:t>
            </a:r>
          </a:p>
          <a:p>
            <a:r>
              <a:rPr lang="ru-RU" sz="1400" dirty="0">
                <a:latin typeface="Times New Roman" panose="02020603050405020304" pitchFamily="18" charset="0"/>
                <a:cs typeface="Times New Roman" panose="02020603050405020304" pitchFamily="18" charset="0"/>
              </a:rPr>
              <a:t>неорганизованное спасание (паника, когда каждый спасает сам </a:t>
            </a:r>
            <a:r>
              <a:rPr lang="ru-RU" sz="1400" dirty="0" smtClean="0">
                <a:latin typeface="Times New Roman" panose="02020603050405020304" pitchFamily="18" charset="0"/>
                <a:cs typeface="Times New Roman" panose="02020603050405020304" pitchFamily="18" charset="0"/>
              </a:rPr>
              <a:t>себя, не </a:t>
            </a:r>
            <a:r>
              <a:rPr lang="ru-RU" sz="1400" dirty="0">
                <a:latin typeface="Times New Roman" panose="02020603050405020304" pitchFamily="18" charset="0"/>
                <a:cs typeface="Times New Roman" panose="02020603050405020304" pitchFamily="18" charset="0"/>
              </a:rPr>
              <a:t>учитывая необходимость оказания помощи другим) и </a:t>
            </a:r>
            <a:r>
              <a:rPr lang="ru-RU" sz="1400" dirty="0" smtClean="0">
                <a:latin typeface="Times New Roman" panose="02020603050405020304" pitchFamily="18" charset="0"/>
                <a:cs typeface="Times New Roman" panose="02020603050405020304" pitchFamily="18" charset="0"/>
              </a:rPr>
              <a:t>организованное </a:t>
            </a:r>
            <a:r>
              <a:rPr lang="ru-RU" sz="1400" dirty="0">
                <a:latin typeface="Times New Roman" panose="02020603050405020304" pitchFamily="18" charset="0"/>
                <a:cs typeface="Times New Roman" panose="02020603050405020304" pitchFamily="18" charset="0"/>
              </a:rPr>
              <a:t>спасание. Основная причина паники — это опасения о </a:t>
            </a:r>
            <a:r>
              <a:rPr lang="ru-RU" sz="1400" dirty="0" smtClean="0">
                <a:latin typeface="Times New Roman" panose="02020603050405020304" pitchFamily="18" charset="0"/>
                <a:cs typeface="Times New Roman" panose="02020603050405020304" pitchFamily="18" charset="0"/>
              </a:rPr>
              <a:t>нехватке </a:t>
            </a:r>
            <a:r>
              <a:rPr lang="ru-RU" sz="1400" dirty="0">
                <a:latin typeface="Times New Roman" panose="02020603050405020304" pitchFamily="18" charset="0"/>
                <a:cs typeface="Times New Roman" panose="02020603050405020304" pitchFamily="18" charset="0"/>
              </a:rPr>
              <a:t>времени и спасательных средств для спасания</a:t>
            </a:r>
            <a:r>
              <a:rPr lang="ru-RU" sz="1400" dirty="0" smtClean="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Посадка в спасательные средства должна происходить </a:t>
            </a:r>
            <a:r>
              <a:rPr lang="ru-RU" sz="1400" dirty="0" smtClean="0">
                <a:latin typeface="Times New Roman" panose="02020603050405020304" pitchFamily="18" charset="0"/>
                <a:cs typeface="Times New Roman" panose="02020603050405020304" pitchFamily="18" charset="0"/>
              </a:rPr>
              <a:t>организованно</a:t>
            </a:r>
            <a:r>
              <a:rPr lang="ru-RU" sz="1400" dirty="0">
                <a:latin typeface="Times New Roman" panose="02020603050405020304" pitchFamily="18" charset="0"/>
                <a:cs typeface="Times New Roman" panose="02020603050405020304" pitchFamily="18" charset="0"/>
              </a:rPr>
              <a:t>. При этом в первую очередь нужно спасать женщин, </a:t>
            </a:r>
            <a:r>
              <a:rPr lang="ru-RU" sz="1400" dirty="0" smtClean="0">
                <a:latin typeface="Times New Roman" panose="02020603050405020304" pitchFamily="18" charset="0"/>
                <a:cs typeface="Times New Roman" panose="02020603050405020304" pitchFamily="18" charset="0"/>
              </a:rPr>
              <a:t>раненых</a:t>
            </a:r>
            <a:r>
              <a:rPr lang="ru-RU" sz="1400" dirty="0">
                <a:latin typeface="Times New Roman" panose="02020603050405020304" pitchFamily="18" charset="0"/>
                <a:cs typeface="Times New Roman" panose="02020603050405020304" pitchFamily="18" charset="0"/>
              </a:rPr>
              <a:t>, детей, стариков.</a:t>
            </a:r>
          </a:p>
          <a:p>
            <a:r>
              <a:rPr lang="ru-RU" sz="1400" dirty="0">
                <a:latin typeface="Times New Roman" panose="02020603050405020304" pitchFamily="18" charset="0"/>
                <a:cs typeface="Times New Roman" panose="02020603050405020304" pitchFamily="18" charset="0"/>
              </a:rPr>
              <a:t>При посадке в шлюпку один из помощников капитана, </a:t>
            </a:r>
            <a:r>
              <a:rPr lang="ru-RU" sz="1400" dirty="0" smtClean="0">
                <a:latin typeface="Times New Roman" panose="02020603050405020304" pitchFamily="18" charset="0"/>
                <a:cs typeface="Times New Roman" panose="02020603050405020304" pitchFamily="18" charset="0"/>
              </a:rPr>
              <a:t>согласно расписанию </a:t>
            </a:r>
            <a:r>
              <a:rPr lang="ru-RU" sz="1400" dirty="0">
                <a:latin typeface="Times New Roman" panose="02020603050405020304" pitchFamily="18" charset="0"/>
                <a:cs typeface="Times New Roman" panose="02020603050405020304" pitchFamily="18" charset="0"/>
              </a:rPr>
              <a:t>по шлюпочной тревоге, берет с собой карты данного </a:t>
            </a:r>
            <a:r>
              <a:rPr lang="ru-RU" sz="1400" dirty="0" smtClean="0">
                <a:latin typeface="Times New Roman" panose="02020603050405020304" pitchFamily="18" charset="0"/>
                <a:cs typeface="Times New Roman" panose="02020603050405020304" pitchFamily="18" charset="0"/>
              </a:rPr>
              <a:t>района, судовой </a:t>
            </a:r>
            <a:r>
              <a:rPr lang="ru-RU" sz="1400" dirty="0">
                <a:latin typeface="Times New Roman" panose="02020603050405020304" pitchFamily="18" charset="0"/>
                <a:cs typeface="Times New Roman" panose="02020603050405020304" pitchFamily="18" charset="0"/>
              </a:rPr>
              <a:t>журнал и портфель с судовыми документами, </a:t>
            </a:r>
            <a:r>
              <a:rPr lang="ru-RU" sz="1400" dirty="0" smtClean="0">
                <a:latin typeface="Times New Roman" panose="02020603050405020304" pitchFamily="18" charset="0"/>
                <a:cs typeface="Times New Roman" panose="02020603050405020304" pitchFamily="18" charset="0"/>
              </a:rPr>
              <a:t>паспортами </a:t>
            </a:r>
            <a:r>
              <a:rPr lang="ru-RU" sz="1400" dirty="0">
                <a:latin typeface="Times New Roman" panose="02020603050405020304" pitchFamily="18" charset="0"/>
                <a:cs typeface="Times New Roman" panose="02020603050405020304" pitchFamily="18" charset="0"/>
              </a:rPr>
              <a:t>и дипломами членов экипажа.</a:t>
            </a:r>
          </a:p>
          <a:p>
            <a:r>
              <a:rPr lang="ru-RU" sz="1400" dirty="0">
                <a:latin typeface="Times New Roman" panose="02020603050405020304" pitchFamily="18" charset="0"/>
                <a:cs typeface="Times New Roman" panose="02020603050405020304" pitchFamily="18" charset="0"/>
              </a:rPr>
              <a:t>После посадки в шлюпку она спускается на воду с </a:t>
            </a:r>
            <a:r>
              <a:rPr lang="ru-RU" sz="1400" dirty="0" smtClean="0">
                <a:latin typeface="Times New Roman" panose="02020603050405020304" pitchFamily="18" charset="0"/>
                <a:cs typeface="Times New Roman" panose="02020603050405020304" pitchFamily="18" charset="0"/>
              </a:rPr>
              <a:t>работающим двигателем</a:t>
            </a:r>
            <a:r>
              <a:rPr lang="ru-RU" sz="1400" dirty="0">
                <a:latin typeface="Times New Roman" panose="02020603050405020304" pitchFamily="18" charset="0"/>
                <a:cs typeface="Times New Roman" panose="02020603050405020304" pitchFamily="18" charset="0"/>
              </a:rPr>
              <a:t>, и когда она коснется воды, быстро и одновременно </a:t>
            </a:r>
            <a:r>
              <a:rPr lang="ru-RU" sz="1400" dirty="0" smtClean="0">
                <a:latin typeface="Times New Roman" panose="02020603050405020304" pitchFamily="18" charset="0"/>
                <a:cs typeface="Times New Roman" panose="02020603050405020304" pitchFamily="18" charset="0"/>
              </a:rPr>
              <a:t>выкладываются </a:t>
            </a:r>
            <a:r>
              <a:rPr lang="ru-RU" sz="1400" dirty="0">
                <a:latin typeface="Times New Roman" panose="02020603050405020304" pitchFamily="18" charset="0"/>
                <a:cs typeface="Times New Roman" panose="02020603050405020304" pitchFamily="18" charset="0"/>
              </a:rPr>
              <a:t>шлюп-тали, выдергивается </a:t>
            </a:r>
            <a:r>
              <a:rPr lang="ru-RU" sz="1400" dirty="0" err="1">
                <a:latin typeface="Times New Roman" panose="02020603050405020304" pitchFamily="18" charset="0"/>
                <a:cs typeface="Times New Roman" panose="02020603050405020304" pitchFamily="18" charset="0"/>
              </a:rPr>
              <a:t>клевант</a:t>
            </a:r>
            <a:r>
              <a:rPr lang="ru-RU" sz="1400" dirty="0">
                <a:latin typeface="Times New Roman" panose="02020603050405020304" pitchFamily="18" charset="0"/>
                <a:cs typeface="Times New Roman" panose="02020603050405020304" pitchFamily="18" charset="0"/>
              </a:rPr>
              <a:t> фалиня, и </a:t>
            </a:r>
            <a:r>
              <a:rPr lang="ru-RU" sz="1400" dirty="0" smtClean="0">
                <a:latin typeface="Times New Roman" panose="02020603050405020304" pitchFamily="18" charset="0"/>
                <a:cs typeface="Times New Roman" panose="02020603050405020304" pitchFamily="18" charset="0"/>
              </a:rPr>
              <a:t>шлюпка отходит</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от </a:t>
            </a:r>
            <a:r>
              <a:rPr lang="ru-RU" sz="1400" dirty="0">
                <a:latin typeface="Times New Roman" panose="02020603050405020304" pitchFamily="18" charset="0"/>
                <a:cs typeface="Times New Roman" panose="02020603050405020304" pitchFamily="18" charset="0"/>
              </a:rPr>
              <a:t>борта</a:t>
            </a:r>
            <a:r>
              <a:rPr lang="ru-RU" sz="1400" dirty="0" smtClean="0">
                <a:latin typeface="Times New Roman" panose="02020603050405020304" pitchFamily="18" charset="0"/>
                <a:cs typeface="Times New Roman" panose="02020603050405020304" pitchFamily="18" charset="0"/>
              </a:rPr>
              <a:t>.</a:t>
            </a:r>
          </a:p>
          <a:p>
            <a:r>
              <a:rPr lang="ru-RU" sz="1400" b="1" dirty="0">
                <a:latin typeface="Times New Roman" panose="02020603050405020304" pitchFamily="18" charset="0"/>
                <a:cs typeface="Times New Roman" panose="02020603050405020304" pitchFamily="18" charset="0"/>
              </a:rPr>
              <a:t>Действия, предпринимаемые при нахождении в воде. </a:t>
            </a:r>
            <a:r>
              <a:rPr lang="ru-RU" sz="1400" dirty="0" smtClean="0">
                <a:latin typeface="Times New Roman" panose="02020603050405020304" pitchFamily="18" charset="0"/>
                <a:cs typeface="Times New Roman" panose="02020603050405020304" pitchFamily="18" charset="0"/>
              </a:rPr>
              <a:t>Находясь в </a:t>
            </a:r>
            <a:r>
              <a:rPr lang="ru-RU" sz="1400" dirty="0">
                <a:latin typeface="Times New Roman" panose="02020603050405020304" pitchFamily="18" charset="0"/>
                <a:cs typeface="Times New Roman" panose="02020603050405020304" pitchFamily="18" charset="0"/>
              </a:rPr>
              <a:t>воде, нельзя производить активные движения, кричать, </a:t>
            </a:r>
            <a:r>
              <a:rPr lang="ru-RU" sz="1400" dirty="0" smtClean="0">
                <a:latin typeface="Times New Roman" panose="02020603050405020304" pitchFamily="18" charset="0"/>
                <a:cs typeface="Times New Roman" panose="02020603050405020304" pitchFamily="18" charset="0"/>
              </a:rPr>
              <a:t>размахивать </a:t>
            </a:r>
            <a:r>
              <a:rPr lang="ru-RU" sz="1400" dirty="0">
                <a:latin typeface="Times New Roman" panose="02020603050405020304" pitchFamily="18" charset="0"/>
                <a:cs typeface="Times New Roman" panose="02020603050405020304" pitchFamily="18" charset="0"/>
              </a:rPr>
              <a:t>руками. Всякие движения увеличивают теплоотдачу </a:t>
            </a:r>
            <a:r>
              <a:rPr lang="ru-RU" sz="1400" dirty="0" smtClean="0">
                <a:latin typeface="Times New Roman" panose="02020603050405020304" pitchFamily="18" charset="0"/>
                <a:cs typeface="Times New Roman" panose="02020603050405020304" pitchFamily="18" charset="0"/>
              </a:rPr>
              <a:t>организма </a:t>
            </a:r>
            <a:r>
              <a:rPr lang="ru-RU" sz="1400" dirty="0">
                <a:latin typeface="Times New Roman" panose="02020603050405020304" pitchFamily="18" charset="0"/>
                <a:cs typeface="Times New Roman" panose="02020603050405020304" pitchFamily="18" charset="0"/>
              </a:rPr>
              <a:t>человека, уменьшают шансы на выживание.</a:t>
            </a:r>
          </a:p>
          <a:p>
            <a:r>
              <a:rPr lang="ru-RU" sz="1400" dirty="0">
                <a:latin typeface="Times New Roman" panose="02020603050405020304" pitchFamily="18" charset="0"/>
                <a:cs typeface="Times New Roman" panose="02020603050405020304" pitchFamily="18" charset="0"/>
              </a:rPr>
              <a:t>Необходимо сохранять спокойствие и, в случае нахождения в </a:t>
            </a:r>
            <a:r>
              <a:rPr lang="ru-RU" sz="1400" dirty="0" smtClean="0">
                <a:latin typeface="Times New Roman" panose="02020603050405020304" pitchFamily="18" charset="0"/>
                <a:cs typeface="Times New Roman" panose="02020603050405020304" pitchFamily="18" charset="0"/>
              </a:rPr>
              <a:t>воде более </a:t>
            </a:r>
            <a:r>
              <a:rPr lang="ru-RU" sz="1400" dirty="0">
                <a:latin typeface="Times New Roman" panose="02020603050405020304" pitchFamily="18" charset="0"/>
                <a:cs typeface="Times New Roman" panose="02020603050405020304" pitchFamily="18" charset="0"/>
              </a:rPr>
              <a:t>одного человека, прижаться друг к другу, образовав </a:t>
            </a:r>
            <a:r>
              <a:rPr lang="ru-RU" sz="1400" dirty="0" smtClean="0">
                <a:latin typeface="Times New Roman" panose="02020603050405020304" pitchFamily="18" charset="0"/>
                <a:cs typeface="Times New Roman" panose="02020603050405020304" pitchFamily="18" charset="0"/>
              </a:rPr>
              <a:t>кольцо и </a:t>
            </a:r>
            <a:r>
              <a:rPr lang="ru-RU" sz="1400" dirty="0">
                <a:latin typeface="Times New Roman" panose="02020603050405020304" pitchFamily="18" charset="0"/>
                <a:cs typeface="Times New Roman" panose="02020603050405020304" pitchFamily="18" charset="0"/>
              </a:rPr>
              <a:t>сохраняя неподвижность.</a:t>
            </a:r>
          </a:p>
          <a:p>
            <a:r>
              <a:rPr lang="ru-RU" sz="1400" dirty="0">
                <a:latin typeface="Times New Roman" panose="02020603050405020304" pitchFamily="18" charset="0"/>
                <a:cs typeface="Times New Roman" panose="02020603050405020304" pitchFamily="18" charset="0"/>
              </a:rPr>
              <a:t>Появление озноба, болей в конечностях не рекомендуется </a:t>
            </a:r>
            <a:r>
              <a:rPr lang="ru-RU" sz="1400" dirty="0" smtClean="0">
                <a:latin typeface="Times New Roman" panose="02020603050405020304" pitchFamily="18" charset="0"/>
                <a:cs typeface="Times New Roman" panose="02020603050405020304" pitchFamily="18" charset="0"/>
              </a:rPr>
              <a:t>уменьшать </a:t>
            </a:r>
            <a:r>
              <a:rPr lang="ru-RU" sz="1400" dirty="0">
                <a:latin typeface="Times New Roman" panose="02020603050405020304" pitchFamily="18" charset="0"/>
                <a:cs typeface="Times New Roman" panose="02020603050405020304" pitchFamily="18" charset="0"/>
              </a:rPr>
              <a:t>интенсивным движением. В воде следует стремиться </a:t>
            </a:r>
            <a:r>
              <a:rPr lang="ru-RU" sz="1400" dirty="0" smtClean="0">
                <a:latin typeface="Times New Roman" panose="02020603050405020304" pitchFamily="18" charset="0"/>
                <a:cs typeface="Times New Roman" panose="02020603050405020304" pitchFamily="18" charset="0"/>
              </a:rPr>
              <a:t>сохранять неподвижность.</a:t>
            </a:r>
          </a:p>
          <a:p>
            <a:r>
              <a:rPr lang="ru-RU" sz="1400" b="1" dirty="0">
                <a:latin typeface="Times New Roman" panose="02020603050405020304" pitchFamily="18" charset="0"/>
                <a:cs typeface="Times New Roman" panose="02020603050405020304" pitchFamily="18" charset="0"/>
              </a:rPr>
              <a:t>Действия, предпринимаемые на спасательных шлюпках и </a:t>
            </a:r>
            <a:r>
              <a:rPr lang="ru-RU" sz="1400" b="1" dirty="0" smtClean="0">
                <a:latin typeface="Times New Roman" panose="02020603050405020304" pitchFamily="18" charset="0"/>
                <a:cs typeface="Times New Roman" panose="02020603050405020304" pitchFamily="18" charset="0"/>
              </a:rPr>
              <a:t>плотах</a:t>
            </a:r>
            <a:r>
              <a:rPr lang="ru-RU" sz="1400" b="1"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Все члены экипажа при оставлении судна должны по </a:t>
            </a:r>
            <a:r>
              <a:rPr lang="ru-RU" sz="1400" dirty="0" smtClean="0">
                <a:latin typeface="Times New Roman" panose="02020603050405020304" pitchFamily="18" charset="0"/>
                <a:cs typeface="Times New Roman" panose="02020603050405020304" pitchFamily="18" charset="0"/>
              </a:rPr>
              <a:t>возможности </a:t>
            </a:r>
            <a:r>
              <a:rPr lang="ru-RU" sz="1400" dirty="0">
                <a:latin typeface="Times New Roman" panose="02020603050405020304" pitchFamily="18" charset="0"/>
                <a:cs typeface="Times New Roman" panose="02020603050405020304" pitchFamily="18" charset="0"/>
              </a:rPr>
              <a:t>размещаться в шлюпках и плотах.</a:t>
            </a:r>
          </a:p>
          <a:p>
            <a:r>
              <a:rPr lang="ru-RU" sz="1400" dirty="0">
                <a:latin typeface="Times New Roman" panose="02020603050405020304" pitchFamily="18" charset="0"/>
                <a:cs typeface="Times New Roman" panose="02020603050405020304" pitchFamily="18" charset="0"/>
              </a:rPr>
              <a:t>Спуск шлюпок должен производиться так быстро, как это </a:t>
            </a:r>
            <a:r>
              <a:rPr lang="ru-RU" sz="1400" dirty="0" smtClean="0">
                <a:latin typeface="Times New Roman" panose="02020603050405020304" pitchFamily="18" charset="0"/>
                <a:cs typeface="Times New Roman" panose="02020603050405020304" pitchFamily="18" charset="0"/>
              </a:rPr>
              <a:t>возможно</a:t>
            </a:r>
            <a:r>
              <a:rPr lang="ru-RU" sz="1400" dirty="0">
                <a:latin typeface="Times New Roman" panose="02020603050405020304" pitchFamily="18" charset="0"/>
                <a:cs typeface="Times New Roman" panose="02020603050405020304" pitchFamily="18" charset="0"/>
              </a:rPr>
              <a:t>. При возможности шлюпки приспускаются до палубы, с </a:t>
            </a:r>
            <a:r>
              <a:rPr lang="ru-RU" sz="1400" dirty="0" smtClean="0">
                <a:latin typeface="Times New Roman" panose="02020603050405020304" pitchFamily="18" charset="0"/>
                <a:cs typeface="Times New Roman" panose="02020603050405020304" pitchFamily="18" charset="0"/>
              </a:rPr>
              <a:t>которой </a:t>
            </a:r>
            <a:r>
              <a:rPr lang="ru-RU" sz="1400" dirty="0">
                <a:latin typeface="Times New Roman" panose="02020603050405020304" pitchFamily="18" charset="0"/>
                <a:cs typeface="Times New Roman" panose="02020603050405020304" pitchFamily="18" charset="0"/>
              </a:rPr>
              <a:t>в соответствии с конструктивными особенностями судна </a:t>
            </a:r>
            <a:r>
              <a:rPr lang="ru-RU" sz="1400" dirty="0" smtClean="0">
                <a:latin typeface="Times New Roman" panose="02020603050405020304" pitchFamily="18" charset="0"/>
                <a:cs typeface="Times New Roman" panose="02020603050405020304" pitchFamily="18" charset="0"/>
              </a:rPr>
              <a:t>производится </a:t>
            </a:r>
            <a:r>
              <a:rPr lang="ru-RU" sz="1400" dirty="0">
                <a:latin typeface="Times New Roman" panose="02020603050405020304" pitchFamily="18" charset="0"/>
                <a:cs typeface="Times New Roman" panose="02020603050405020304" pitchFamily="18" charset="0"/>
              </a:rPr>
              <a:t>посадка членов экипажа</a:t>
            </a:r>
            <a:r>
              <a:rPr lang="ru-RU" sz="1400" dirty="0" smtClean="0">
                <a:latin typeface="Times New Roman" panose="02020603050405020304" pitchFamily="18" charset="0"/>
                <a:cs typeface="Times New Roman" panose="02020603050405020304" pitchFamily="18" charset="0"/>
              </a:rPr>
              <a:t>.</a:t>
            </a:r>
          </a:p>
          <a:p>
            <a:r>
              <a:rPr lang="ru-RU" sz="1400" b="1" dirty="0">
                <a:latin typeface="Times New Roman" panose="02020603050405020304" pitchFamily="18" charset="0"/>
                <a:cs typeface="Times New Roman" panose="02020603050405020304" pitchFamily="18" charset="0"/>
              </a:rPr>
              <a:t>Обязанности капитана судна </a:t>
            </a:r>
            <a:r>
              <a:rPr lang="ru-RU" sz="1400" dirty="0">
                <a:latin typeface="Times New Roman" panose="02020603050405020304" pitchFamily="18" charset="0"/>
                <a:cs typeface="Times New Roman" panose="02020603050405020304" pitchFamily="18" charset="0"/>
              </a:rPr>
              <a:t>можно свести к следующим </a:t>
            </a:r>
            <a:r>
              <a:rPr lang="ru-RU" sz="1400" dirty="0" smtClean="0">
                <a:latin typeface="Times New Roman" panose="02020603050405020304" pitchFamily="18" charset="0"/>
                <a:cs typeface="Times New Roman" panose="02020603050405020304" pitchFamily="18" charset="0"/>
              </a:rPr>
              <a:t>основным </a:t>
            </a:r>
            <a:r>
              <a:rPr lang="ru-RU" sz="1400" dirty="0">
                <a:latin typeface="Times New Roman" panose="02020603050405020304" pitchFamily="18" charset="0"/>
                <a:cs typeface="Times New Roman" panose="02020603050405020304" pitchFamily="18" charset="0"/>
              </a:rPr>
              <a:t>действиям:</a:t>
            </a:r>
          </a:p>
          <a:p>
            <a:r>
              <a:rPr lang="ru-RU" sz="1400" dirty="0">
                <a:latin typeface="Times New Roman" panose="02020603050405020304" pitchFamily="18" charset="0"/>
                <a:cs typeface="Times New Roman" panose="02020603050405020304" pitchFamily="18" charset="0"/>
              </a:rPr>
              <a:t>1) обеспечить порядок и дисциплину;</a:t>
            </a:r>
          </a:p>
          <a:p>
            <a:r>
              <a:rPr lang="ru-RU" sz="1400" dirty="0">
                <a:latin typeface="Times New Roman" panose="02020603050405020304" pitchFamily="18" charset="0"/>
                <a:cs typeface="Times New Roman" panose="02020603050405020304" pitchFamily="18" charset="0"/>
              </a:rPr>
              <a:t>2) советоваться, но принимать решение самостоятельно;</a:t>
            </a:r>
          </a:p>
          <a:p>
            <a:r>
              <a:rPr lang="ru-RU" sz="1400" dirty="0">
                <a:latin typeface="Times New Roman" panose="02020603050405020304" pitchFamily="18" charset="0"/>
                <a:cs typeface="Times New Roman" panose="02020603050405020304" pitchFamily="18" charset="0"/>
              </a:rPr>
              <a:t>3) проявлять заботу о каждом с учетом возможностей;</a:t>
            </a:r>
          </a:p>
          <a:p>
            <a:r>
              <a:rPr lang="ru-RU" sz="1400" dirty="0">
                <a:latin typeface="Times New Roman" panose="02020603050405020304" pitchFamily="18" charset="0"/>
                <a:cs typeface="Times New Roman" panose="02020603050405020304" pitchFamily="18" charset="0"/>
              </a:rPr>
              <a:t>4) быть компетентным в вопросах выживания на море;</a:t>
            </a:r>
          </a:p>
          <a:p>
            <a:r>
              <a:rPr lang="ru-RU" sz="1400" dirty="0">
                <a:latin typeface="Times New Roman" panose="02020603050405020304" pitchFamily="18" charset="0"/>
                <a:cs typeface="Times New Roman" panose="02020603050405020304" pitchFamily="18" charset="0"/>
              </a:rPr>
              <a:t>5) своим поведением внушать людям уверенность и надежду.</a:t>
            </a:r>
          </a:p>
        </p:txBody>
      </p:sp>
    </p:spTree>
    <p:extLst>
      <p:ext uri="{BB962C8B-B14F-4D97-AF65-F5344CB8AC3E}">
        <p14:creationId xmlns:p14="http://schemas.microsoft.com/office/powerpoint/2010/main" val="81685574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7017306"/>
          </a:xfrm>
          <a:prstGeom prst="rect">
            <a:avLst/>
          </a:prstGeom>
          <a:noFill/>
        </p:spPr>
        <p:txBody>
          <a:bodyPr wrap="square" rtlCol="0">
            <a:spAutoFit/>
          </a:bodyPr>
          <a:lstStyle/>
          <a:p>
            <a:r>
              <a:rPr lang="ru-RU" sz="1600" b="1" dirty="0"/>
              <a:t>Глава 11. СОВРЕМЕННЫЕ ПОДХОДЫ</a:t>
            </a:r>
          </a:p>
          <a:p>
            <a:r>
              <a:rPr lang="ru-RU" sz="1600" b="1" dirty="0"/>
              <a:t>К ОБЕСПЕЧЕНИЮ БЕЗОПАСНОСТИ</a:t>
            </a:r>
          </a:p>
          <a:p>
            <a:r>
              <a:rPr lang="ru-RU" sz="1600" b="1" dirty="0" smtClean="0"/>
              <a:t>СУДОХОДСТВА</a:t>
            </a:r>
          </a:p>
          <a:p>
            <a:endParaRPr lang="ru-RU" sz="1600" b="1" dirty="0"/>
          </a:p>
          <a:p>
            <a:r>
              <a:rPr lang="ru-RU" sz="1600" b="1" dirty="0"/>
              <a:t>11.1. </a:t>
            </a:r>
            <a:r>
              <a:rPr lang="ru-RU" sz="1600" b="1" dirty="0" err="1"/>
              <a:t>Кибербезопасность</a:t>
            </a:r>
            <a:r>
              <a:rPr lang="ru-RU" sz="1600" b="1" dirty="0"/>
              <a:t> на водном </a:t>
            </a:r>
            <a:r>
              <a:rPr lang="ru-RU" sz="1600" b="1" dirty="0" smtClean="0"/>
              <a:t>транспорте</a:t>
            </a:r>
          </a:p>
          <a:p>
            <a:endParaRPr lang="ru-RU" sz="1600" b="1" dirty="0"/>
          </a:p>
          <a:p>
            <a:r>
              <a:rPr lang="ru-RU" sz="1600" b="1" i="1" dirty="0"/>
              <a:t>11.1.1. Основные понятия </a:t>
            </a:r>
            <a:r>
              <a:rPr lang="ru-RU" sz="1600" b="1" i="1" dirty="0" err="1" smtClean="0"/>
              <a:t>кибербезопасности</a:t>
            </a:r>
            <a:endParaRPr lang="ru-RU" sz="1600" b="1" i="1" dirty="0" smtClean="0"/>
          </a:p>
          <a:p>
            <a:endParaRPr lang="ru-RU" sz="1600" b="1" i="1" dirty="0" smtClean="0"/>
          </a:p>
          <a:p>
            <a:r>
              <a:rPr lang="ru-RU" sz="1400" b="1" dirty="0" err="1"/>
              <a:t>Кибербезопасность</a:t>
            </a:r>
            <a:r>
              <a:rPr lang="ru-RU" sz="1400" b="1" dirty="0"/>
              <a:t> </a:t>
            </a:r>
            <a:r>
              <a:rPr lang="ru-RU" sz="1400" dirty="0"/>
              <a:t>— раздел информационной </a:t>
            </a:r>
            <a:r>
              <a:rPr lang="ru-RU" sz="1400" dirty="0" smtClean="0"/>
              <a:t>безопасности, в </a:t>
            </a:r>
            <a:r>
              <a:rPr lang="ru-RU" sz="1400" dirty="0"/>
              <a:t>рамках которого изучают процессы формирования, </a:t>
            </a:r>
            <a:r>
              <a:rPr lang="ru-RU" sz="1400" dirty="0" smtClean="0"/>
              <a:t>функционирования </a:t>
            </a:r>
            <a:r>
              <a:rPr lang="ru-RU" sz="1400" dirty="0"/>
              <a:t>и эволюции </a:t>
            </a:r>
            <a:r>
              <a:rPr lang="ru-RU" sz="1400" dirty="0" err="1"/>
              <a:t>киберобъектов</a:t>
            </a:r>
            <a:r>
              <a:rPr lang="ru-RU" sz="1400" dirty="0"/>
              <a:t>. Целью изучения являются </a:t>
            </a:r>
            <a:r>
              <a:rPr lang="ru-RU" sz="1400" dirty="0" smtClean="0"/>
              <a:t>выявление </a:t>
            </a:r>
            <a:r>
              <a:rPr lang="ru-RU" sz="1400" dirty="0"/>
              <a:t>источников </a:t>
            </a:r>
            <a:r>
              <a:rPr lang="ru-RU" sz="1400" dirty="0" err="1"/>
              <a:t>киберопасности</a:t>
            </a:r>
            <a:r>
              <a:rPr lang="ru-RU" sz="1400" dirty="0"/>
              <a:t>, определение их </a:t>
            </a:r>
            <a:r>
              <a:rPr lang="ru-RU" sz="1400" dirty="0" smtClean="0"/>
              <a:t>характеристик и </a:t>
            </a:r>
            <a:r>
              <a:rPr lang="ru-RU" sz="1400" dirty="0"/>
              <a:t>классификации и формирование нормативных документов, </a:t>
            </a:r>
            <a:r>
              <a:rPr lang="ru-RU" sz="1400" dirty="0" smtClean="0"/>
              <a:t>выполнение </a:t>
            </a:r>
            <a:r>
              <a:rPr lang="ru-RU" sz="1400" dirty="0"/>
              <a:t>которых должно гарантировать защиту </a:t>
            </a:r>
            <a:r>
              <a:rPr lang="ru-RU" sz="1400" dirty="0" err="1" smtClean="0"/>
              <a:t>киберобъектов</a:t>
            </a:r>
            <a:r>
              <a:rPr lang="ru-RU" sz="1400" dirty="0"/>
              <a:t> </a:t>
            </a:r>
            <a:r>
              <a:rPr lang="ru-RU" sz="1400" dirty="0" smtClean="0"/>
              <a:t>от </a:t>
            </a:r>
            <a:r>
              <a:rPr lang="ru-RU" sz="1400" dirty="0"/>
              <a:t>всех выявленных и изученных источников </a:t>
            </a:r>
            <a:r>
              <a:rPr lang="ru-RU" sz="1400" dirty="0" err="1" smtClean="0"/>
              <a:t>киберопасности</a:t>
            </a:r>
            <a:r>
              <a:rPr lang="ru-RU" sz="1400" dirty="0" smtClean="0"/>
              <a:t>.</a:t>
            </a:r>
          </a:p>
          <a:p>
            <a:r>
              <a:rPr lang="ru-RU" sz="1400" dirty="0" err="1" smtClean="0"/>
              <a:t>Кибербезопасность</a:t>
            </a:r>
            <a:r>
              <a:rPr lang="ru-RU" sz="1400" dirty="0" smtClean="0"/>
              <a:t> </a:t>
            </a:r>
            <a:r>
              <a:rPr lang="ru-RU" sz="1400" dirty="0"/>
              <a:t>связана с защитой </a:t>
            </a:r>
            <a:r>
              <a:rPr lang="ru-RU" sz="1400" i="1" dirty="0"/>
              <a:t>информационных </a:t>
            </a:r>
            <a:r>
              <a:rPr lang="ru-RU" sz="1400" i="1" dirty="0" smtClean="0"/>
              <a:t>технологий </a:t>
            </a:r>
            <a:r>
              <a:rPr lang="ru-RU" sz="1400" dirty="0"/>
              <a:t>(ИТ), </a:t>
            </a:r>
            <a:r>
              <a:rPr lang="ru-RU" sz="1400" i="1" dirty="0"/>
              <a:t>операционных технологий </a:t>
            </a:r>
            <a:r>
              <a:rPr lang="ru-RU" sz="1400" dirty="0"/>
              <a:t>(ОТ), информации и </a:t>
            </a:r>
            <a:r>
              <a:rPr lang="ru-RU" sz="1400" dirty="0" smtClean="0"/>
              <a:t>данных от </a:t>
            </a:r>
            <a:r>
              <a:rPr lang="ru-RU" sz="1400" dirty="0"/>
              <a:t>несанкционированного доступа, манипуляций и </a:t>
            </a:r>
            <a:r>
              <a:rPr lang="ru-RU" sz="1400" dirty="0" smtClean="0"/>
              <a:t>сбоев. </a:t>
            </a:r>
          </a:p>
          <a:p>
            <a:r>
              <a:rPr lang="ru-RU" sz="1400" b="1" dirty="0" err="1" smtClean="0"/>
              <a:t>Киберинцидент</a:t>
            </a:r>
            <a:r>
              <a:rPr lang="ru-RU" sz="1400" b="1" dirty="0" smtClean="0"/>
              <a:t> </a:t>
            </a:r>
            <a:r>
              <a:rPr lang="ru-RU" sz="1400" dirty="0"/>
              <a:t>— это действие, совершенное с </a:t>
            </a:r>
            <a:r>
              <a:rPr lang="ru-RU" sz="1400" dirty="0" smtClean="0"/>
              <a:t>использованием </a:t>
            </a:r>
            <a:r>
              <a:rPr lang="ru-RU" sz="1400" dirty="0"/>
              <a:t>компьютерных сетей с целью потенциально </a:t>
            </a:r>
            <a:r>
              <a:rPr lang="ru-RU" sz="1400" dirty="0" smtClean="0"/>
              <a:t>нежелательного воздействия</a:t>
            </a:r>
            <a:endParaRPr lang="ru-RU" sz="1400" dirty="0"/>
          </a:p>
          <a:p>
            <a:r>
              <a:rPr lang="ru-RU" sz="1400" dirty="0"/>
              <a:t>на информационную систему и/или </a:t>
            </a:r>
            <a:r>
              <a:rPr lang="ru-RU" sz="1400" dirty="0" smtClean="0"/>
              <a:t>содержащуюся в </a:t>
            </a:r>
            <a:r>
              <a:rPr lang="ru-RU" sz="1400" dirty="0"/>
              <a:t>ней информацию.</a:t>
            </a:r>
          </a:p>
          <a:p>
            <a:r>
              <a:rPr lang="ru-RU" sz="1400" b="1" dirty="0" err="1"/>
              <a:t>Киберугроза</a:t>
            </a:r>
            <a:r>
              <a:rPr lang="ru-RU" sz="1400" b="1" dirty="0"/>
              <a:t> </a:t>
            </a:r>
            <a:r>
              <a:rPr lang="ru-RU" sz="1400" dirty="0"/>
              <a:t>— это потенциальная угроза для </a:t>
            </a:r>
            <a:r>
              <a:rPr lang="ru-RU" sz="1400" dirty="0" smtClean="0"/>
              <a:t>компьютерных систем </a:t>
            </a:r>
            <a:r>
              <a:rPr lang="ru-RU" sz="1400" dirty="0"/>
              <a:t>и данных со стороны злоумышленников, целью которых </a:t>
            </a:r>
            <a:r>
              <a:rPr lang="ru-RU" sz="1400" dirty="0" smtClean="0"/>
              <a:t>являются </a:t>
            </a:r>
            <a:r>
              <a:rPr lang="ru-RU" sz="1400" dirty="0"/>
              <a:t>кражи данных, повреждение или разрушение </a:t>
            </a:r>
            <a:r>
              <a:rPr lang="ru-RU" sz="1400" dirty="0" smtClean="0"/>
              <a:t>информационных </a:t>
            </a:r>
            <a:r>
              <a:rPr lang="ru-RU" sz="1400" dirty="0"/>
              <a:t>систем.</a:t>
            </a:r>
          </a:p>
          <a:p>
            <a:r>
              <a:rPr lang="ru-RU" sz="1400" b="1" i="1" dirty="0"/>
              <a:t>Внешние </a:t>
            </a:r>
            <a:r>
              <a:rPr lang="ru-RU" sz="1400" b="1" i="1" dirty="0" err="1"/>
              <a:t>киберугрозы</a:t>
            </a:r>
            <a:r>
              <a:rPr lang="ru-RU" sz="1400" b="1" i="1" dirty="0"/>
              <a:t> </a:t>
            </a:r>
            <a:r>
              <a:rPr lang="ru-RU" sz="1400" dirty="0"/>
              <a:t>инициируются извне, злоумышленники</a:t>
            </a:r>
          </a:p>
          <a:p>
            <a:r>
              <a:rPr lang="ru-RU" sz="1400" dirty="0"/>
              <a:t>без каких-либо прав доступа используют технические приемы </a:t>
            </a:r>
            <a:r>
              <a:rPr lang="ru-RU" sz="1400" dirty="0" smtClean="0"/>
              <a:t>взлома </a:t>
            </a:r>
            <a:r>
              <a:rPr lang="ru-RU" sz="1400" dirty="0"/>
              <a:t>и социальную инженерию, чтобы проникнуть в </a:t>
            </a:r>
            <a:r>
              <a:rPr lang="ru-RU" sz="1400" dirty="0" smtClean="0"/>
              <a:t>информационную </a:t>
            </a:r>
            <a:r>
              <a:rPr lang="ru-RU" sz="1400" dirty="0"/>
              <a:t>сеть.</a:t>
            </a:r>
          </a:p>
          <a:p>
            <a:r>
              <a:rPr lang="ru-RU" sz="1400" b="1" i="1" dirty="0"/>
              <a:t>Внутренние </a:t>
            </a:r>
            <a:r>
              <a:rPr lang="ru-RU" sz="1400" b="1" i="1" dirty="0" err="1"/>
              <a:t>киберугрозы</a:t>
            </a:r>
            <a:r>
              <a:rPr lang="ru-RU" sz="1400" b="1" i="1" dirty="0"/>
              <a:t> (инсайдерские) </a:t>
            </a:r>
            <a:r>
              <a:rPr lang="ru-RU" sz="1400" dirty="0"/>
              <a:t>исходят от тех, </a:t>
            </a:r>
            <a:r>
              <a:rPr lang="ru-RU" sz="1400" dirty="0" smtClean="0"/>
              <a:t>кто уже </a:t>
            </a:r>
            <a:r>
              <a:rPr lang="ru-RU" sz="1400" dirty="0"/>
              <a:t>имеет легальный доступ к системам компании (</a:t>
            </a:r>
            <a:r>
              <a:rPr lang="ru-RU" sz="1400" dirty="0" smtClean="0"/>
              <a:t>сотрудники, подрядчики</a:t>
            </a:r>
            <a:r>
              <a:rPr lang="ru-RU" sz="1400" dirty="0"/>
              <a:t>, партнеры). Это может быть как умышленная </a:t>
            </a:r>
            <a:r>
              <a:rPr lang="ru-RU" sz="1400" dirty="0" smtClean="0"/>
              <a:t>кража данных</a:t>
            </a:r>
            <a:r>
              <a:rPr lang="ru-RU" sz="1400" dirty="0"/>
              <a:t>, так и случайная ошибка, приведшая к утечке.</a:t>
            </a:r>
          </a:p>
        </p:txBody>
      </p:sp>
    </p:spTree>
    <p:extLst>
      <p:ext uri="{BB962C8B-B14F-4D97-AF65-F5344CB8AC3E}">
        <p14:creationId xmlns:p14="http://schemas.microsoft.com/office/powerpoint/2010/main" val="81685574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7109639"/>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11.1.2. Уязвимость морской индустрии к </a:t>
            </a:r>
            <a:r>
              <a:rPr lang="ru-RU" sz="1600" b="1" i="1" dirty="0" err="1" smtClean="0">
                <a:latin typeface="Times New Roman" panose="02020603050405020304" pitchFamily="18" charset="0"/>
                <a:cs typeface="Times New Roman" panose="02020603050405020304" pitchFamily="18" charset="0"/>
              </a:rPr>
              <a:t>киберинцидентам</a:t>
            </a:r>
            <a:endParaRPr lang="ru-RU" sz="1600" b="1" i="1" dirty="0" smtClean="0">
              <a:latin typeface="Times New Roman" panose="02020603050405020304" pitchFamily="18" charset="0"/>
              <a:cs typeface="Times New Roman" panose="02020603050405020304" pitchFamily="18" charset="0"/>
            </a:endParaRPr>
          </a:p>
          <a:p>
            <a:endParaRPr lang="ru-RU" sz="14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Морская индустрия имеет ряд характеристик, которые </a:t>
            </a:r>
            <a:r>
              <a:rPr lang="ru-RU" sz="1400" dirty="0" smtClean="0">
                <a:latin typeface="Times New Roman" panose="02020603050405020304" pitchFamily="18" charset="0"/>
                <a:cs typeface="Times New Roman" panose="02020603050405020304" pitchFamily="18" charset="0"/>
              </a:rPr>
              <a:t>влияют на </a:t>
            </a:r>
            <a:r>
              <a:rPr lang="ru-RU" sz="1400" dirty="0">
                <a:latin typeface="Times New Roman" panose="02020603050405020304" pitchFamily="18" charset="0"/>
                <a:cs typeface="Times New Roman" panose="02020603050405020304" pitchFamily="18" charset="0"/>
              </a:rPr>
              <a:t>ее уязвимость к </a:t>
            </a:r>
            <a:r>
              <a:rPr lang="ru-RU" sz="1400" dirty="0" err="1">
                <a:latin typeface="Times New Roman" panose="02020603050405020304" pitchFamily="18" charset="0"/>
                <a:cs typeface="Times New Roman" panose="02020603050405020304" pitchFamily="18" charset="0"/>
              </a:rPr>
              <a:t>киберинцидентам</a:t>
            </a:r>
            <a:r>
              <a:rPr lang="ru-RU" sz="1400" dirty="0">
                <a:latin typeface="Times New Roman" panose="02020603050405020304" pitchFamily="18" charset="0"/>
                <a:cs typeface="Times New Roman" panose="02020603050405020304" pitchFamily="18" charset="0"/>
              </a:rPr>
              <a:t>. К ним относятся:</a:t>
            </a:r>
          </a:p>
          <a:p>
            <a:r>
              <a:rPr lang="ru-RU" sz="1400" dirty="0">
                <a:latin typeface="Times New Roman" panose="02020603050405020304" pitchFamily="18" charset="0"/>
                <a:cs typeface="Times New Roman" panose="02020603050405020304" pitchFamily="18" charset="0"/>
              </a:rPr>
              <a:t>– вовлечение многочисленных заинтересованных сторон в </a:t>
            </a:r>
            <a:r>
              <a:rPr lang="ru-RU" sz="1400" dirty="0" smtClean="0">
                <a:latin typeface="Times New Roman" panose="02020603050405020304" pitchFamily="18" charset="0"/>
                <a:cs typeface="Times New Roman" panose="02020603050405020304" pitchFamily="18" charset="0"/>
              </a:rPr>
              <a:t>эксплуатацию </a:t>
            </a:r>
            <a:r>
              <a:rPr lang="ru-RU" sz="1400" dirty="0">
                <a:latin typeface="Times New Roman" panose="02020603050405020304" pitchFamily="18" charset="0"/>
                <a:cs typeface="Times New Roman" panose="02020603050405020304" pitchFamily="18" charset="0"/>
              </a:rPr>
              <a:t>и фрахтовку судна, что может привести к </a:t>
            </a:r>
            <a:r>
              <a:rPr lang="ru-RU" sz="1400" dirty="0" smtClean="0">
                <a:latin typeface="Times New Roman" panose="02020603050405020304" pitchFamily="18" charset="0"/>
                <a:cs typeface="Times New Roman" panose="02020603050405020304" pitchFamily="18" charset="0"/>
              </a:rPr>
              <a:t>отсутствию подотчетности </a:t>
            </a:r>
            <a:r>
              <a:rPr lang="ru-RU" sz="1400" dirty="0">
                <a:latin typeface="Times New Roman" panose="02020603050405020304" pitchFamily="18" charset="0"/>
                <a:cs typeface="Times New Roman" panose="02020603050405020304" pitchFamily="18" charset="0"/>
              </a:rPr>
              <a:t>за инфраструктуру систем ИТ и ОТ и судовых сетей;</a:t>
            </a:r>
          </a:p>
          <a:p>
            <a:r>
              <a:rPr lang="ru-RU" sz="1400" dirty="0">
                <a:latin typeface="Times New Roman" panose="02020603050405020304" pitchFamily="18" charset="0"/>
                <a:cs typeface="Times New Roman" panose="02020603050405020304" pitchFamily="18" charset="0"/>
              </a:rPr>
              <a:t>– использование устаревших систем ИТ и ОТ, которые </a:t>
            </a:r>
            <a:r>
              <a:rPr lang="ru-RU" sz="1400" dirty="0" smtClean="0">
                <a:latin typeface="Times New Roman" panose="02020603050405020304" pitchFamily="18" charset="0"/>
                <a:cs typeface="Times New Roman" panose="02020603050405020304" pitchFamily="18" charset="0"/>
              </a:rPr>
              <a:t>больше не </a:t>
            </a:r>
            <a:r>
              <a:rPr lang="ru-RU" sz="1400" dirty="0">
                <a:latin typeface="Times New Roman" panose="02020603050405020304" pitchFamily="18" charset="0"/>
                <a:cs typeface="Times New Roman" panose="02020603050405020304" pitchFamily="18" charset="0"/>
              </a:rPr>
              <a:t>поддерживаются и/или полагаются на устаревшие </a:t>
            </a:r>
            <a:r>
              <a:rPr lang="ru-RU" sz="1400" dirty="0" smtClean="0">
                <a:latin typeface="Times New Roman" panose="02020603050405020304" pitchFamily="18" charset="0"/>
                <a:cs typeface="Times New Roman" panose="02020603050405020304" pitchFamily="18" charset="0"/>
              </a:rPr>
              <a:t>операционные системы</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 использование систем OT, которые нельзя исправить или на </a:t>
            </a:r>
            <a:r>
              <a:rPr lang="ru-RU" sz="1400" dirty="0" smtClean="0">
                <a:latin typeface="Times New Roman" panose="02020603050405020304" pitchFamily="18" charset="0"/>
                <a:cs typeface="Times New Roman" panose="02020603050405020304" pitchFamily="18" charset="0"/>
              </a:rPr>
              <a:t>которых </a:t>
            </a:r>
            <a:r>
              <a:rPr lang="ru-RU" sz="1400" dirty="0">
                <a:latin typeface="Times New Roman" panose="02020603050405020304" pitchFamily="18" charset="0"/>
                <a:cs typeface="Times New Roman" panose="02020603050405020304" pitchFamily="18" charset="0"/>
              </a:rPr>
              <a:t>нельзя запустить антивирус из-за проблем с </a:t>
            </a:r>
            <a:r>
              <a:rPr lang="ru-RU" sz="1400" dirty="0" smtClean="0">
                <a:latin typeface="Times New Roman" panose="02020603050405020304" pitchFamily="18" charset="0"/>
                <a:cs typeface="Times New Roman" panose="02020603050405020304" pitchFamily="18" charset="0"/>
              </a:rPr>
              <a:t>утверждением типа </a:t>
            </a:r>
            <a:r>
              <a:rPr lang="ru-RU" sz="1400" dirty="0">
                <a:latin typeface="Times New Roman" panose="02020603050405020304" pitchFamily="18" charset="0"/>
                <a:cs typeface="Times New Roman" panose="02020603050405020304" pitchFamily="18" charset="0"/>
              </a:rPr>
              <a:t>классификационными сообществами;</a:t>
            </a:r>
          </a:p>
          <a:p>
            <a:r>
              <a:rPr lang="ru-RU" sz="1400" dirty="0">
                <a:latin typeface="Times New Roman" panose="02020603050405020304" pitchFamily="18" charset="0"/>
                <a:cs typeface="Times New Roman" panose="02020603050405020304" pitchFamily="18" charset="0"/>
              </a:rPr>
              <a:t>– суда, которые взаимодействуют в режиме онлайн с </a:t>
            </a:r>
            <a:r>
              <a:rPr lang="ru-RU" sz="1400" dirty="0" smtClean="0">
                <a:latin typeface="Times New Roman" panose="02020603050405020304" pitchFamily="18" charset="0"/>
                <a:cs typeface="Times New Roman" panose="02020603050405020304" pitchFamily="18" charset="0"/>
              </a:rPr>
              <a:t>береговыми </a:t>
            </a:r>
            <a:r>
              <a:rPr lang="ru-RU" sz="1400" dirty="0">
                <a:latin typeface="Times New Roman" panose="02020603050405020304" pitchFamily="18" charset="0"/>
                <a:cs typeface="Times New Roman" panose="02020603050405020304" pitchFamily="18" charset="0"/>
              </a:rPr>
              <a:t>сотрудниками и другими частями глобальной цепочки поставок</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 судовое оборудование, за которым осуществляется </a:t>
            </a:r>
            <a:r>
              <a:rPr lang="ru-RU" sz="1400" dirty="0" smtClean="0">
                <a:latin typeface="Times New Roman" panose="02020603050405020304" pitchFamily="18" charset="0"/>
                <a:cs typeface="Times New Roman" panose="02020603050405020304" pitchFamily="18" charset="0"/>
              </a:rPr>
              <a:t>удаленный мониторинг </a:t>
            </a:r>
            <a:r>
              <a:rPr lang="ru-RU" sz="1400" dirty="0">
                <a:latin typeface="Times New Roman" panose="02020603050405020304" pitchFamily="18" charset="0"/>
                <a:cs typeface="Times New Roman" panose="02020603050405020304" pitchFamily="18" charset="0"/>
              </a:rPr>
              <a:t>и доступ, например, производителями или </a:t>
            </a:r>
            <a:r>
              <a:rPr lang="ru-RU" sz="1400" dirty="0" smtClean="0">
                <a:latin typeface="Times New Roman" panose="02020603050405020304" pitchFamily="18" charset="0"/>
                <a:cs typeface="Times New Roman" panose="02020603050405020304" pitchFamily="18" charset="0"/>
              </a:rPr>
              <a:t>поставщиками </a:t>
            </a:r>
            <a:r>
              <a:rPr lang="ru-RU" sz="1400" dirty="0">
                <a:latin typeface="Times New Roman" panose="02020603050405020304" pitchFamily="18" charset="0"/>
                <a:cs typeface="Times New Roman" panose="02020603050405020304" pitchFamily="18" charset="0"/>
              </a:rPr>
              <a:t>услуг поддержки;</a:t>
            </a:r>
          </a:p>
          <a:p>
            <a:r>
              <a:rPr lang="ru-RU" sz="1400" dirty="0">
                <a:latin typeface="Times New Roman" panose="02020603050405020304" pitchFamily="18" charset="0"/>
                <a:cs typeface="Times New Roman" panose="02020603050405020304" pitchFamily="18" charset="0"/>
              </a:rPr>
              <a:t>– обмен важной для бизнеса, конфиденциальной </a:t>
            </a:r>
            <a:r>
              <a:rPr lang="ru-RU" sz="1400" dirty="0" smtClean="0">
                <a:latin typeface="Times New Roman" panose="02020603050405020304" pitchFamily="18" charset="0"/>
                <a:cs typeface="Times New Roman" panose="02020603050405020304" pitchFamily="18" charset="0"/>
              </a:rPr>
              <a:t>информацией и </a:t>
            </a:r>
            <a:r>
              <a:rPr lang="ru-RU" sz="1400" dirty="0">
                <a:latin typeface="Times New Roman" panose="02020603050405020304" pitchFamily="18" charset="0"/>
                <a:cs typeface="Times New Roman" panose="02020603050405020304" pitchFamily="18" charset="0"/>
              </a:rPr>
              <a:t>коммерчески конфиденциальной информацией с береговыми </a:t>
            </a:r>
            <a:r>
              <a:rPr lang="ru-RU" sz="1400" dirty="0" smtClean="0">
                <a:latin typeface="Times New Roman" panose="02020603050405020304" pitchFamily="18" charset="0"/>
                <a:cs typeface="Times New Roman" panose="02020603050405020304" pitchFamily="18" charset="0"/>
              </a:rPr>
              <a:t>поставщиками </a:t>
            </a:r>
            <a:r>
              <a:rPr lang="ru-RU" sz="1400" dirty="0">
                <a:latin typeface="Times New Roman" panose="02020603050405020304" pitchFamily="18" charset="0"/>
                <a:cs typeface="Times New Roman" panose="02020603050405020304" pitchFamily="18" charset="0"/>
              </a:rPr>
              <a:t>услуг, включая морские терминалы и стивидоров, а </a:t>
            </a:r>
            <a:r>
              <a:rPr lang="ru-RU" sz="1400" dirty="0" smtClean="0">
                <a:latin typeface="Times New Roman" panose="02020603050405020304" pitchFamily="18" charset="0"/>
                <a:cs typeface="Times New Roman" panose="02020603050405020304" pitchFamily="18" charset="0"/>
              </a:rPr>
              <a:t>также</a:t>
            </a:r>
            <a:r>
              <a:rPr lang="ru-RU" sz="1400" dirty="0">
                <a:latin typeface="Times New Roman" panose="02020603050405020304" pitchFamily="18" charset="0"/>
                <a:cs typeface="Times New Roman" panose="02020603050405020304" pitchFamily="18" charset="0"/>
              </a:rPr>
              <a:t>, где это применимо, с государственными органами;</a:t>
            </a:r>
          </a:p>
          <a:p>
            <a:r>
              <a:rPr lang="ru-RU" sz="1400" dirty="0">
                <a:latin typeface="Times New Roman" panose="02020603050405020304" pitchFamily="18" charset="0"/>
                <a:cs typeface="Times New Roman" panose="02020603050405020304" pitchFamily="18" charset="0"/>
              </a:rPr>
              <a:t>– наличие и использование критически важных систем с </a:t>
            </a:r>
            <a:r>
              <a:rPr lang="ru-RU" sz="1400" dirty="0" smtClean="0">
                <a:latin typeface="Times New Roman" panose="02020603050405020304" pitchFamily="18" charset="0"/>
                <a:cs typeface="Times New Roman" panose="02020603050405020304" pitchFamily="18" charset="0"/>
              </a:rPr>
              <a:t>компьютерным </a:t>
            </a:r>
            <a:r>
              <a:rPr lang="ru-RU" sz="1400" dirty="0">
                <a:latin typeface="Times New Roman" panose="02020603050405020304" pitchFamily="18" charset="0"/>
                <a:cs typeface="Times New Roman" panose="02020603050405020304" pitchFamily="18" charset="0"/>
              </a:rPr>
              <a:t>управлением для обеспечения безопасности судна и </a:t>
            </a:r>
            <a:r>
              <a:rPr lang="ru-RU" sz="1400" dirty="0" smtClean="0">
                <a:latin typeface="Times New Roman" panose="02020603050405020304" pitchFamily="18" charset="0"/>
                <a:cs typeface="Times New Roman" panose="02020603050405020304" pitchFamily="18" charset="0"/>
              </a:rPr>
              <a:t>защиты </a:t>
            </a:r>
            <a:r>
              <a:rPr lang="ru-RU" sz="1400" dirty="0">
                <a:latin typeface="Times New Roman" panose="02020603050405020304" pitchFamily="18" charset="0"/>
                <a:cs typeface="Times New Roman" panose="02020603050405020304" pitchFamily="18" charset="0"/>
              </a:rPr>
              <a:t>окружающей среды, которые могут не иметь последних </a:t>
            </a:r>
            <a:r>
              <a:rPr lang="ru-RU" sz="1400" dirty="0" smtClean="0">
                <a:latin typeface="Times New Roman" panose="02020603050405020304" pitchFamily="18" charset="0"/>
                <a:cs typeface="Times New Roman" panose="02020603050405020304" pitchFamily="18" charset="0"/>
              </a:rPr>
              <a:t>исправлений </a:t>
            </a:r>
            <a:r>
              <a:rPr lang="ru-RU" sz="1400" dirty="0">
                <a:latin typeface="Times New Roman" panose="02020603050405020304" pitchFamily="18" charset="0"/>
                <a:cs typeface="Times New Roman" panose="02020603050405020304" pitchFamily="18" charset="0"/>
              </a:rPr>
              <a:t>или не быть защищенными должным образом;</a:t>
            </a:r>
          </a:p>
          <a:p>
            <a:r>
              <a:rPr lang="ru-RU" sz="1400" dirty="0">
                <a:latin typeface="Times New Roman" panose="02020603050405020304" pitchFamily="18" charset="0"/>
                <a:cs typeface="Times New Roman" panose="02020603050405020304" pitchFamily="18" charset="0"/>
              </a:rPr>
              <a:t>– культура 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которая все еще имеет </a:t>
            </a:r>
            <a:r>
              <a:rPr lang="ru-RU" sz="1400" dirty="0" smtClean="0">
                <a:latin typeface="Times New Roman" panose="02020603050405020304" pitchFamily="18" charset="0"/>
                <a:cs typeface="Times New Roman" panose="02020603050405020304" pitchFamily="18" charset="0"/>
              </a:rPr>
              <a:t>потенциал </a:t>
            </a:r>
            <a:r>
              <a:rPr lang="ru-RU" sz="1400" dirty="0">
                <a:latin typeface="Times New Roman" panose="02020603050405020304" pitchFamily="18" charset="0"/>
                <a:cs typeface="Times New Roman" panose="02020603050405020304" pitchFamily="18" charset="0"/>
              </a:rPr>
              <a:t>для улучшения, например, посредством более </a:t>
            </a:r>
            <a:r>
              <a:rPr lang="ru-RU" sz="1400" dirty="0" smtClean="0">
                <a:latin typeface="Times New Roman" panose="02020603050405020304" pitchFamily="18" charset="0"/>
                <a:cs typeface="Times New Roman" panose="02020603050405020304" pitchFamily="18" charset="0"/>
              </a:rPr>
              <a:t>формализованного обучения</a:t>
            </a:r>
            <a:r>
              <a:rPr lang="ru-RU" sz="1400" dirty="0">
                <a:latin typeface="Times New Roman" panose="02020603050405020304" pitchFamily="18" charset="0"/>
                <a:cs typeface="Times New Roman" panose="02020603050405020304" pitchFamily="18" charset="0"/>
              </a:rPr>
              <a:t>, упражнениями, уточнением ролей и обязанностей;</a:t>
            </a:r>
          </a:p>
          <a:p>
            <a:r>
              <a:rPr lang="ru-RU" sz="1400" dirty="0">
                <a:latin typeface="Times New Roman" panose="02020603050405020304" pitchFamily="18" charset="0"/>
                <a:cs typeface="Times New Roman" panose="02020603050405020304" pitchFamily="18" charset="0"/>
              </a:rPr>
              <a:t>– часто система автоматизации состоит из нескольких </a:t>
            </a:r>
            <a:r>
              <a:rPr lang="ru-RU" sz="1400" dirty="0" smtClean="0">
                <a:latin typeface="Times New Roman" panose="02020603050405020304" pitchFamily="18" charset="0"/>
                <a:cs typeface="Times New Roman" panose="02020603050405020304" pitchFamily="18" charset="0"/>
              </a:rPr>
              <a:t>подсистем </a:t>
            </a:r>
            <a:r>
              <a:rPr lang="ru-RU" sz="1400" dirty="0">
                <a:latin typeface="Times New Roman" panose="02020603050405020304" pitchFamily="18" charset="0"/>
                <a:cs typeface="Times New Roman" panose="02020603050405020304" pitchFamily="18" charset="0"/>
              </a:rPr>
              <a:t>от множества поставщиков, которые интегрированы </a:t>
            </a:r>
            <a:r>
              <a:rPr lang="ru-RU" sz="1400" dirty="0" smtClean="0">
                <a:latin typeface="Times New Roman" panose="02020603050405020304" pitchFamily="18" charset="0"/>
                <a:cs typeface="Times New Roman" panose="02020603050405020304" pitchFamily="18" charset="0"/>
              </a:rPr>
              <a:t>верфями с </a:t>
            </a:r>
            <a:r>
              <a:rPr lang="ru-RU" sz="1400" dirty="0">
                <a:latin typeface="Times New Roman" panose="02020603050405020304" pitchFamily="18" charset="0"/>
                <a:cs typeface="Times New Roman" panose="02020603050405020304" pitchFamily="18" charset="0"/>
              </a:rPr>
              <a:t>минимальным учетом </a:t>
            </a:r>
            <a:r>
              <a:rPr lang="ru-RU" sz="1400" dirty="0" err="1">
                <a:latin typeface="Times New Roman" panose="02020603050405020304" pitchFamily="18" charset="0"/>
                <a:cs typeface="Times New Roman" panose="02020603050405020304" pitchFamily="18" charset="0"/>
              </a:rPr>
              <a:t>киберпроблем</a:t>
            </a:r>
            <a:r>
              <a:rPr lang="ru-RU" sz="1400" dirty="0" smtClean="0">
                <a:latin typeface="Times New Roman" panose="02020603050405020304" pitchFamily="18" charset="0"/>
                <a:cs typeface="Times New Roman" panose="02020603050405020304" pitchFamily="18" charset="0"/>
              </a:rPr>
              <a:t>.</a:t>
            </a:r>
          </a:p>
          <a:p>
            <a:endParaRPr lang="ru-RU" sz="1200" dirty="0">
              <a:latin typeface="Times New Roman" panose="02020603050405020304" pitchFamily="18" charset="0"/>
              <a:cs typeface="Times New Roman" panose="02020603050405020304" pitchFamily="18" charset="0"/>
            </a:endParaRPr>
          </a:p>
          <a:p>
            <a:endParaRPr lang="ru-RU" sz="1200" dirty="0" smtClean="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855742"/>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624736" cy="8863965"/>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11.1.3. Различия между системами ИТ и ОТ</a:t>
            </a:r>
            <a:endParaRPr lang="ru-RU" sz="1400" b="1" dirty="0" smtClean="0">
              <a:latin typeface="Times New Roman" panose="02020603050405020304" pitchFamily="18" charset="0"/>
              <a:cs typeface="Times New Roman" panose="02020603050405020304" pitchFamily="18" charset="0"/>
            </a:endParaRPr>
          </a:p>
          <a:p>
            <a:endParaRPr lang="ru-RU" sz="1200" b="1" dirty="0">
              <a:latin typeface="Times New Roman" panose="02020603050405020304" pitchFamily="18" charset="0"/>
              <a:cs typeface="Times New Roman" panose="02020603050405020304" pitchFamily="18" charset="0"/>
            </a:endParaRPr>
          </a:p>
          <a:p>
            <a:r>
              <a:rPr lang="ru-RU" sz="1200" b="1" dirty="0" smtClean="0">
                <a:latin typeface="Times New Roman" panose="02020603050405020304" pitchFamily="18" charset="0"/>
                <a:cs typeface="Times New Roman" panose="02020603050405020304" pitchFamily="18" charset="0"/>
              </a:rPr>
              <a:t>Разница </a:t>
            </a:r>
            <a:r>
              <a:rPr lang="ru-RU" sz="1200" b="1" dirty="0">
                <a:latin typeface="Times New Roman" panose="02020603050405020304" pitchFamily="18" charset="0"/>
                <a:cs typeface="Times New Roman" panose="02020603050405020304" pitchFamily="18" charset="0"/>
              </a:rPr>
              <a:t>ИТ и ОТ на судне</a:t>
            </a:r>
          </a:p>
          <a:p>
            <a:r>
              <a:rPr lang="ru-RU" sz="1200" b="1" dirty="0">
                <a:latin typeface="Times New Roman" panose="02020603050405020304" pitchFamily="18" charset="0"/>
                <a:cs typeface="Times New Roman" panose="02020603050405020304" pitchFamily="18" charset="0"/>
              </a:rPr>
              <a:t>ИТ‑системы</a:t>
            </a:r>
            <a:r>
              <a:rPr lang="ru-RU" sz="1200" dirty="0">
                <a:latin typeface="Times New Roman" panose="02020603050405020304" pitchFamily="18" charset="0"/>
                <a:cs typeface="Times New Roman" panose="02020603050405020304" pitchFamily="18" charset="0"/>
              </a:rPr>
              <a:t> работают с информацией: офисные приложения, базы данных, манифесты, документооборот, связь с берегом и т. п.; их задача — поддержка бизнес‑процессов и управления </a:t>
            </a:r>
            <a:r>
              <a:rPr lang="ru-RU" sz="1200" dirty="0" smtClean="0">
                <a:latin typeface="Times New Roman" panose="02020603050405020304" pitchFamily="18" charset="0"/>
                <a:cs typeface="Times New Roman" panose="02020603050405020304" pitchFamily="18" charset="0"/>
              </a:rPr>
              <a:t>данными.</a:t>
            </a:r>
            <a:endParaRPr lang="ru-RU" sz="1200" dirty="0">
              <a:latin typeface="Times New Roman" panose="02020603050405020304" pitchFamily="18" charset="0"/>
              <a:cs typeface="Times New Roman" panose="02020603050405020304" pitchFamily="18" charset="0"/>
            </a:endParaRPr>
          </a:p>
          <a:p>
            <a:r>
              <a:rPr lang="ru-RU" sz="1200" b="1" dirty="0">
                <a:latin typeface="Times New Roman" panose="02020603050405020304" pitchFamily="18" charset="0"/>
                <a:cs typeface="Times New Roman" panose="02020603050405020304" pitchFamily="18" charset="0"/>
              </a:rPr>
              <a:t>ОТ‑системы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operational</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technology</a:t>
            </a:r>
            <a:r>
              <a:rPr lang="ru-RU" sz="1200" dirty="0">
                <a:latin typeface="Times New Roman" panose="02020603050405020304" pitchFamily="18" charset="0"/>
                <a:cs typeface="Times New Roman" panose="02020603050405020304" pitchFamily="18" charset="0"/>
              </a:rPr>
              <a:t>) — это аппаратно‑программные комплексы, которые непосредственно управляют/контролируют физические процессы и оборудование (двигатели, автоматика, системы управления, датчики) и критичны для безопасной работы судна; они должны работать независимо от </a:t>
            </a:r>
            <a:r>
              <a:rPr lang="ru-RU" sz="1200" dirty="0" smtClean="0">
                <a:latin typeface="Times New Roman" panose="02020603050405020304" pitchFamily="18" charset="0"/>
                <a:cs typeface="Times New Roman" panose="02020603050405020304" pitchFamily="18" charset="0"/>
              </a:rPr>
              <a:t>ИТ.</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ОТ могут подключаться к ИТ‑сети ради мониторинга, удаленной поддержки и ПИВ (промышленный </a:t>
            </a:r>
            <a:r>
              <a:rPr lang="ru-RU" sz="1200" dirty="0" err="1">
                <a:latin typeface="Times New Roman" panose="02020603050405020304" pitchFamily="18" charset="0"/>
                <a:cs typeface="Times New Roman" panose="02020603050405020304" pitchFamily="18" charset="0"/>
              </a:rPr>
              <a:t>IoT</a:t>
            </a:r>
            <a:r>
              <a:rPr lang="ru-RU" sz="1200" dirty="0">
                <a:latin typeface="Times New Roman" panose="02020603050405020304" pitchFamily="18" charset="0"/>
                <a:cs typeface="Times New Roman" panose="02020603050405020304" pitchFamily="18" charset="0"/>
              </a:rPr>
              <a:t>), но такие интерфейсы нужно защищать (минимум — брандмауэр), чтобы уязвимости ОТ не «выводились» в ИТ‑сеть, где их легче </a:t>
            </a:r>
            <a:r>
              <a:rPr lang="ru-RU" sz="1200" dirty="0" smtClean="0">
                <a:latin typeface="Times New Roman" panose="02020603050405020304" pitchFamily="18" charset="0"/>
                <a:cs typeface="Times New Roman" panose="02020603050405020304" pitchFamily="18" charset="0"/>
              </a:rPr>
              <a:t>эксплуатировать.</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ОТ сложнее и реже обновлять (нужна проверка совместимости, часто согласование с классом), в отличие от ИТ, где регулярные обновления — норма; поэтому уязвимости ОТ часто закрыть трудно или практически </a:t>
            </a:r>
            <a:r>
              <a:rPr lang="ru-RU" sz="1200" dirty="0" smtClean="0">
                <a:latin typeface="Times New Roman" panose="02020603050405020304" pitchFamily="18" charset="0"/>
                <a:cs typeface="Times New Roman" panose="02020603050405020304" pitchFamily="18" charset="0"/>
              </a:rPr>
              <a:t>невозможно.</a:t>
            </a:r>
            <a:endParaRPr lang="ru-RU" sz="1200" dirty="0">
              <a:latin typeface="Times New Roman" panose="02020603050405020304" pitchFamily="18" charset="0"/>
              <a:cs typeface="Times New Roman" panose="02020603050405020304" pitchFamily="18" charset="0"/>
            </a:endParaRPr>
          </a:p>
          <a:p>
            <a:r>
              <a:rPr lang="ru-RU" sz="1200" b="1" dirty="0">
                <a:latin typeface="Times New Roman" panose="02020603050405020304" pitchFamily="18" charset="0"/>
                <a:cs typeface="Times New Roman" panose="02020603050405020304" pitchFamily="18" charset="0"/>
              </a:rPr>
              <a:t>Кто управляет и покупает системы</a:t>
            </a:r>
          </a:p>
          <a:p>
            <a:r>
              <a:rPr lang="ru-RU" sz="1200" dirty="0">
                <a:latin typeface="Times New Roman" panose="02020603050405020304" pitchFamily="18" charset="0"/>
                <a:cs typeface="Times New Roman" panose="02020603050405020304" pitchFamily="18" charset="0"/>
              </a:rPr>
              <a:t>ИТ обычно ведут ИТ‑менеджеры/</a:t>
            </a:r>
            <a:r>
              <a:rPr lang="ru-RU" sz="1200" dirty="0" err="1">
                <a:latin typeface="Times New Roman" panose="02020603050405020304" pitchFamily="18" charset="0"/>
                <a:cs typeface="Times New Roman" panose="02020603050405020304" pitchFamily="18" charset="0"/>
              </a:rPr>
              <a:t>shore</a:t>
            </a:r>
            <a:r>
              <a:rPr lang="ru-RU" sz="1200" dirty="0">
                <a:latin typeface="Times New Roman" panose="02020603050405020304" pitchFamily="18" charset="0"/>
                <a:cs typeface="Times New Roman" panose="02020603050405020304" pitchFamily="18" charset="0"/>
              </a:rPr>
              <a:t>‑IT, они чаще понимают ИТ‑</a:t>
            </a:r>
            <a:r>
              <a:rPr lang="ru-RU" sz="1200" dirty="0" err="1">
                <a:latin typeface="Times New Roman" panose="02020603050405020304" pitchFamily="18" charset="0"/>
                <a:cs typeface="Times New Roman" panose="02020603050405020304" pitchFamily="18" charset="0"/>
              </a:rPr>
              <a:t>кибербезопасность</a:t>
            </a:r>
            <a:r>
              <a:rPr lang="ru-RU" sz="1200" dirty="0">
                <a:latin typeface="Times New Roman" panose="02020603050405020304" pitchFamily="18" charset="0"/>
                <a:cs typeface="Times New Roman" panose="02020603050405020304" pitchFamily="18" charset="0"/>
              </a:rPr>
              <a:t>, но почти не участвуют в закупке </a:t>
            </a:r>
            <a:r>
              <a:rPr lang="ru-RU" sz="1200" dirty="0" smtClean="0">
                <a:latin typeface="Times New Roman" panose="02020603050405020304" pitchFamily="18" charset="0"/>
                <a:cs typeface="Times New Roman" panose="02020603050405020304" pitchFamily="18" charset="0"/>
              </a:rPr>
              <a:t>ОТ.</a:t>
            </a:r>
          </a:p>
          <a:p>
            <a:r>
              <a:rPr lang="ru-RU" sz="1200" dirty="0" smtClean="0">
                <a:latin typeface="Times New Roman" panose="02020603050405020304" pitchFamily="18" charset="0"/>
                <a:cs typeface="Times New Roman" panose="02020603050405020304" pitchFamily="18" charset="0"/>
              </a:rPr>
              <a:t>ОТ </a:t>
            </a:r>
            <a:r>
              <a:rPr lang="ru-RU" sz="1200" dirty="0">
                <a:latin typeface="Times New Roman" panose="02020603050405020304" pitchFamily="18" charset="0"/>
                <a:cs typeface="Times New Roman" panose="02020603050405020304" pitchFamily="18" charset="0"/>
              </a:rPr>
              <a:t>покупают и эксплуатируют «технические» специалисты (судовые механики, суперинтенданты и др.), хорошо понимающие влияние на судовые системы, но с ограниченными знаниями в </a:t>
            </a:r>
            <a:r>
              <a:rPr lang="ru-RU" sz="1200" dirty="0" err="1" smtClean="0">
                <a:latin typeface="Times New Roman" panose="02020603050405020304" pitchFamily="18" charset="0"/>
                <a:cs typeface="Times New Roman" panose="02020603050405020304" pitchFamily="18" charset="0"/>
              </a:rPr>
              <a:t>киберрисках</a:t>
            </a:r>
            <a:r>
              <a:rPr lang="ru-RU" sz="1200" dirty="0" smtClean="0">
                <a:latin typeface="Times New Roman" panose="02020603050405020304" pitchFamily="18" charset="0"/>
                <a:cs typeface="Times New Roman" panose="02020603050405020304" pitchFamily="18" charset="0"/>
              </a:rPr>
              <a:t>.</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Поэтому при закупке и внедрении ОТ обязателен диалог с человеком, который отвечает за </a:t>
            </a:r>
            <a:r>
              <a:rPr lang="ru-RU" sz="1200" dirty="0" err="1">
                <a:latin typeface="Times New Roman" panose="02020603050405020304" pitchFamily="18" charset="0"/>
                <a:cs typeface="Times New Roman" panose="02020603050405020304" pitchFamily="18" charset="0"/>
              </a:rPr>
              <a:t>кибербезопасность</a:t>
            </a:r>
            <a:r>
              <a:rPr lang="ru-RU" sz="1200" dirty="0">
                <a:latin typeface="Times New Roman" panose="02020603050405020304" pitchFamily="18" charset="0"/>
                <a:cs typeface="Times New Roman" panose="02020603050405020304" pitchFamily="18" charset="0"/>
              </a:rPr>
              <a:t>, и ведение инвентаризации ОТ‑систем на </a:t>
            </a:r>
            <a:r>
              <a:rPr lang="ru-RU" sz="1200" dirty="0" smtClean="0">
                <a:latin typeface="Times New Roman" panose="02020603050405020304" pitchFamily="18" charset="0"/>
                <a:cs typeface="Times New Roman" panose="02020603050405020304" pitchFamily="18" charset="0"/>
              </a:rPr>
              <a:t>борту.</a:t>
            </a:r>
            <a:endParaRPr lang="ru-RU" sz="1200" dirty="0">
              <a:latin typeface="Times New Roman" panose="02020603050405020304" pitchFamily="18" charset="0"/>
              <a:cs typeface="Times New Roman" panose="02020603050405020304" pitchFamily="18" charset="0"/>
            </a:endParaRPr>
          </a:p>
          <a:p>
            <a:r>
              <a:rPr lang="ru-RU" sz="1200" b="1" dirty="0">
                <a:latin typeface="Times New Roman" panose="02020603050405020304" pitchFamily="18" charset="0"/>
                <a:cs typeface="Times New Roman" panose="02020603050405020304" pitchFamily="18" charset="0"/>
              </a:rPr>
              <a:t>Угрозы и риски для ОТ</a:t>
            </a:r>
          </a:p>
          <a:p>
            <a:r>
              <a:rPr lang="ru-RU" sz="1200" dirty="0">
                <a:latin typeface="Times New Roman" panose="02020603050405020304" pitchFamily="18" charset="0"/>
                <a:cs typeface="Times New Roman" panose="02020603050405020304" pitchFamily="18" charset="0"/>
              </a:rPr>
              <a:t>Статистики по </a:t>
            </a:r>
            <a:r>
              <a:rPr lang="ru-RU" sz="1200" dirty="0" err="1">
                <a:latin typeface="Times New Roman" panose="02020603050405020304" pitchFamily="18" charset="0"/>
                <a:cs typeface="Times New Roman" panose="02020603050405020304" pitchFamily="18" charset="0"/>
              </a:rPr>
              <a:t>киберинцидентам</a:t>
            </a:r>
            <a:r>
              <a:rPr lang="ru-RU" sz="1200" dirty="0">
                <a:latin typeface="Times New Roman" panose="02020603050405020304" pitchFamily="18" charset="0"/>
                <a:cs typeface="Times New Roman" panose="02020603050405020304" pitchFamily="18" charset="0"/>
              </a:rPr>
              <a:t> с ОТ мало, многие атаки не афишируют; долго считалось, что ОТ безопасна, так как не подключена к внешним </a:t>
            </a:r>
            <a:r>
              <a:rPr lang="ru-RU" sz="1200" dirty="0" smtClean="0">
                <a:latin typeface="Times New Roman" panose="02020603050405020304" pitchFamily="18" charset="0"/>
                <a:cs typeface="Times New Roman" panose="02020603050405020304" pitchFamily="18" charset="0"/>
              </a:rPr>
              <a:t>сетям.</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Растет число ПИВ‑устройств (мониторинг двигателя, удаленная диагностика), которые часто имеют слабую защиту и подключены к Интернету; их могут использовать как точку входа в судовую </a:t>
            </a:r>
            <a:r>
              <a:rPr lang="ru-RU" sz="1200" dirty="0" smtClean="0">
                <a:latin typeface="Times New Roman" panose="02020603050405020304" pitchFamily="18" charset="0"/>
                <a:cs typeface="Times New Roman" panose="02020603050405020304" pitchFamily="18" charset="0"/>
              </a:rPr>
              <a:t>сеть.</a:t>
            </a:r>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Вредоносное ПО может попасть в ОТ‑системы через обновления ПО (онлайн или с USB), нерегулируемый доступ экипажа и т. п., что приводит к сбоям и простоям, а потенциально — к </a:t>
            </a:r>
            <a:r>
              <a:rPr lang="ru-RU" sz="1200" dirty="0" smtClean="0">
                <a:latin typeface="Times New Roman" panose="02020603050405020304" pitchFamily="18" charset="0"/>
                <a:cs typeface="Times New Roman" panose="02020603050405020304" pitchFamily="18" charset="0"/>
              </a:rPr>
              <a:t>авариям. Атаки </a:t>
            </a:r>
            <a:r>
              <a:rPr lang="ru-RU" sz="1200" dirty="0">
                <a:latin typeface="Times New Roman" panose="02020603050405020304" pitchFamily="18" charset="0"/>
                <a:cs typeface="Times New Roman" panose="02020603050405020304" pitchFamily="18" charset="0"/>
              </a:rPr>
              <a:t>на ОТ напрямую создают риск для жизни экипажа, груза, судна и окружающей среды (например, потеря управления движением или энергетикой</a:t>
            </a:r>
            <a:r>
              <a:rPr lang="ru-RU" sz="1200" dirty="0" smtClean="0">
                <a:latin typeface="Times New Roman" panose="02020603050405020304" pitchFamily="18" charset="0"/>
                <a:cs typeface="Times New Roman" panose="02020603050405020304" pitchFamily="18" charset="0"/>
              </a:rPr>
              <a:t>). </a:t>
            </a:r>
            <a:r>
              <a:rPr lang="ru-RU" sz="1200" b="1" dirty="0" smtClean="0">
                <a:latin typeface="Times New Roman" panose="02020603050405020304" pitchFamily="18" charset="0"/>
                <a:cs typeface="Times New Roman" panose="02020603050405020304" pitchFamily="18" charset="0"/>
              </a:rPr>
              <a:t>Угрозы </a:t>
            </a:r>
            <a:r>
              <a:rPr lang="ru-RU" sz="1200" b="1" dirty="0">
                <a:latin typeface="Times New Roman" panose="02020603050405020304" pitchFamily="18" charset="0"/>
                <a:cs typeface="Times New Roman" panose="02020603050405020304" pitchFamily="18" charset="0"/>
              </a:rPr>
              <a:t>и риски для ИТ</a:t>
            </a:r>
          </a:p>
          <a:p>
            <a:r>
              <a:rPr lang="ru-RU" sz="1200" dirty="0">
                <a:latin typeface="Times New Roman" panose="02020603050405020304" pitchFamily="18" charset="0"/>
                <a:cs typeface="Times New Roman" panose="02020603050405020304" pitchFamily="18" charset="0"/>
              </a:rPr>
              <a:t>По ИТ‑инцидентам статистики намного больше, в том числе по морской отрасли; проще оценивать вероятность и ущерб</a:t>
            </a:r>
            <a:r>
              <a:rPr lang="ru-RU" sz="1200" dirty="0" smtClean="0">
                <a:latin typeface="Times New Roman" panose="02020603050405020304" pitchFamily="18" charset="0"/>
                <a:cs typeface="Times New Roman" panose="02020603050405020304" pitchFamily="18" charset="0"/>
              </a:rPr>
              <a:t>. Сбой </a:t>
            </a:r>
            <a:r>
              <a:rPr lang="ru-RU" sz="1200" dirty="0">
                <a:latin typeface="Times New Roman" panose="02020603050405020304" pitchFamily="18" charset="0"/>
                <a:cs typeface="Times New Roman" panose="02020603050405020304" pitchFamily="18" charset="0"/>
              </a:rPr>
              <a:t>ИТ обычно прямо не убивает людей и не ломает железо, но сильно бьет по операции и финансам (нарушение управления флотом, грузами, бронированием, документооборотом</a:t>
            </a:r>
            <a:r>
              <a:rPr lang="ru-RU" sz="1200" dirty="0" smtClean="0">
                <a:latin typeface="Times New Roman" panose="02020603050405020304" pitchFamily="18" charset="0"/>
                <a:cs typeface="Times New Roman" panose="02020603050405020304" pitchFamily="18" charset="0"/>
              </a:rPr>
              <a:t>). Косвенные </a:t>
            </a:r>
            <a:r>
              <a:rPr lang="ru-RU" sz="1200" dirty="0">
                <a:latin typeface="Times New Roman" panose="02020603050405020304" pitchFamily="18" charset="0"/>
                <a:cs typeface="Times New Roman" panose="02020603050405020304" pitchFamily="18" charset="0"/>
              </a:rPr>
              <a:t>последствия ИТ‑сбоев могут стать опасными: пример — недоступен манифест опасных грузов, и при пожаре нельзя корректно оценить соседние контейнеры и выбрать правильную тактику </a:t>
            </a:r>
            <a:r>
              <a:rPr lang="ru-RU" sz="1200" dirty="0" smtClean="0">
                <a:latin typeface="Times New Roman" panose="02020603050405020304" pitchFamily="18" charset="0"/>
                <a:cs typeface="Times New Roman" panose="02020603050405020304" pitchFamily="18" charset="0"/>
              </a:rPr>
              <a:t>тушения. </a:t>
            </a:r>
            <a:r>
              <a:rPr lang="ru-RU" sz="1200" dirty="0" err="1" smtClean="0">
                <a:latin typeface="Times New Roman" panose="02020603050405020304" pitchFamily="18" charset="0"/>
                <a:cs typeface="Times New Roman" panose="02020603050405020304" pitchFamily="18" charset="0"/>
              </a:rPr>
              <a:t>Кибератака</a:t>
            </a:r>
            <a:r>
              <a:rPr lang="ru-RU" sz="1200" dirty="0" smtClean="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может долго оставаться незамеченной; среднее время от компрометации до обнаружения оценивают сотнями дней, что дает злоумышленнику длительный период подготовки и скрытого </a:t>
            </a:r>
            <a:r>
              <a:rPr lang="ru-RU" sz="1200" dirty="0" smtClean="0">
                <a:latin typeface="Times New Roman" panose="02020603050405020304" pitchFamily="18" charset="0"/>
                <a:cs typeface="Times New Roman" panose="02020603050405020304" pitchFamily="18" charset="0"/>
              </a:rPr>
              <a:t>воздействия.</a:t>
            </a:r>
            <a:endParaRPr lang="ru-RU" sz="1200" dirty="0">
              <a:latin typeface="Times New Roman" panose="02020603050405020304" pitchFamily="18" charset="0"/>
              <a:cs typeface="Times New Roman" panose="02020603050405020304" pitchFamily="18" charset="0"/>
            </a:endParaRPr>
          </a:p>
          <a:p>
            <a:r>
              <a:rPr lang="ru-RU" sz="1200" b="1" dirty="0">
                <a:latin typeface="Times New Roman" panose="02020603050405020304" pitchFamily="18" charset="0"/>
                <a:cs typeface="Times New Roman" panose="02020603050405020304" pitchFamily="18" charset="0"/>
              </a:rPr>
              <a:t>Количественная оценка угроз</a:t>
            </a:r>
          </a:p>
          <a:p>
            <a:r>
              <a:rPr lang="ru-RU" sz="1200" dirty="0">
                <a:latin typeface="Times New Roman" panose="02020603050405020304" pitchFamily="18" charset="0"/>
                <a:cs typeface="Times New Roman" panose="02020603050405020304" pitchFamily="18" charset="0"/>
              </a:rPr>
              <a:t>Угроза = сочетание способности, возможностей и намерения злоумышленника; вероятность </a:t>
            </a:r>
            <a:r>
              <a:rPr lang="ru-RU" sz="1200" dirty="0" err="1">
                <a:latin typeface="Times New Roman" panose="02020603050405020304" pitchFamily="18" charset="0"/>
                <a:cs typeface="Times New Roman" panose="02020603050405020304" pitchFamily="18" charset="0"/>
              </a:rPr>
              <a:t>киберинцидента</a:t>
            </a:r>
            <a:r>
              <a:rPr lang="ru-RU" sz="1200" dirty="0">
                <a:latin typeface="Times New Roman" panose="02020603050405020304" pitchFamily="18" charset="0"/>
                <a:cs typeface="Times New Roman" panose="02020603050405020304" pitchFamily="18" charset="0"/>
              </a:rPr>
              <a:t> используют в оценке риска как один из множителей (риск = вероятность × воздействие</a:t>
            </a:r>
            <a:r>
              <a:rPr lang="ru-RU" sz="1200" dirty="0" smtClean="0">
                <a:latin typeface="Times New Roman" panose="02020603050405020304" pitchFamily="18" charset="0"/>
                <a:cs typeface="Times New Roman" panose="02020603050405020304" pitchFamily="18" charset="0"/>
              </a:rPr>
              <a:t>).</a:t>
            </a:r>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85574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16496"/>
            <a:ext cx="6624736" cy="7355860"/>
          </a:xfrm>
          <a:prstGeom prst="rect">
            <a:avLst/>
          </a:prstGeom>
          <a:noFill/>
        </p:spPr>
        <p:txBody>
          <a:bodyPr wrap="square" rtlCol="0">
            <a:spAutoFit/>
          </a:bodyPr>
          <a:lstStyle/>
          <a:p>
            <a:r>
              <a:rPr lang="ru-RU" sz="1400" b="1" i="1" dirty="0">
                <a:latin typeface="Times New Roman" panose="02020603050405020304" pitchFamily="18" charset="0"/>
                <a:cs typeface="Times New Roman" panose="02020603050405020304" pitchFamily="18" charset="0"/>
              </a:rPr>
              <a:t>11.1.4. Этапы </a:t>
            </a:r>
            <a:r>
              <a:rPr lang="ru-RU" sz="1400" b="1" i="1" dirty="0" err="1" smtClean="0">
                <a:latin typeface="Times New Roman" panose="02020603050405020304" pitchFamily="18" charset="0"/>
                <a:cs typeface="Times New Roman" panose="02020603050405020304" pitchFamily="18" charset="0"/>
              </a:rPr>
              <a:t>киберинцидента</a:t>
            </a:r>
            <a:endParaRPr lang="ru-RU" sz="1400" b="1" i="1" dirty="0" smtClean="0">
              <a:latin typeface="Times New Roman" panose="02020603050405020304" pitchFamily="18" charset="0"/>
              <a:cs typeface="Times New Roman" panose="02020603050405020304" pitchFamily="18" charset="0"/>
            </a:endParaRPr>
          </a:p>
          <a:p>
            <a:endParaRPr lang="ru-RU" sz="1400" b="1" i="1"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При рассмотрении целевых </a:t>
            </a:r>
            <a:r>
              <a:rPr lang="ru-RU" sz="1200" dirty="0" err="1">
                <a:latin typeface="Times New Roman" panose="02020603050405020304" pitchFamily="18" charset="0"/>
                <a:cs typeface="Times New Roman" panose="02020603050405020304" pitchFamily="18" charset="0"/>
              </a:rPr>
              <a:t>кибератак</a:t>
            </a:r>
            <a:r>
              <a:rPr lang="ru-RU" sz="1200" dirty="0">
                <a:latin typeface="Times New Roman" panose="02020603050405020304" pitchFamily="18" charset="0"/>
                <a:cs typeface="Times New Roman" panose="02020603050405020304" pitchFamily="18" charset="0"/>
              </a:rPr>
              <a:t> обычно наблюдаются </a:t>
            </a:r>
            <a:r>
              <a:rPr lang="ru-RU" sz="1200" dirty="0" smtClean="0">
                <a:latin typeface="Times New Roman" panose="02020603050405020304" pitchFamily="18" charset="0"/>
                <a:cs typeface="Times New Roman" panose="02020603050405020304" pitchFamily="18" charset="0"/>
              </a:rPr>
              <a:t>следующие </a:t>
            </a:r>
            <a:r>
              <a:rPr lang="ru-RU" sz="1200" dirty="0">
                <a:latin typeface="Times New Roman" panose="02020603050405020304" pitchFamily="18" charset="0"/>
                <a:cs typeface="Times New Roman" panose="02020603050405020304" pitchFamily="18" charset="0"/>
              </a:rPr>
              <a:t>этапы инцидента:</a:t>
            </a:r>
          </a:p>
          <a:p>
            <a:r>
              <a:rPr lang="ru-RU" sz="1200" b="1" i="1" dirty="0">
                <a:latin typeface="Times New Roman" panose="02020603050405020304" pitchFamily="18" charset="0"/>
                <a:cs typeface="Times New Roman" panose="02020603050405020304" pitchFamily="18" charset="0"/>
              </a:rPr>
              <a:t>Этап 1. </a:t>
            </a:r>
            <a:r>
              <a:rPr lang="ru-RU" sz="1200" i="1" dirty="0">
                <a:latin typeface="Times New Roman" panose="02020603050405020304" pitchFamily="18" charset="0"/>
                <a:cs typeface="Times New Roman" panose="02020603050405020304" pitchFamily="18" charset="0"/>
              </a:rPr>
              <a:t>Обзор/разведка. </a:t>
            </a:r>
            <a:r>
              <a:rPr lang="ru-RU" sz="1200" dirty="0">
                <a:latin typeface="Times New Roman" panose="02020603050405020304" pitchFamily="18" charset="0"/>
                <a:cs typeface="Times New Roman" panose="02020603050405020304" pitchFamily="18" charset="0"/>
              </a:rPr>
              <a:t>Открытые/общедоступные </a:t>
            </a:r>
            <a:r>
              <a:rPr lang="ru-RU" sz="1200" dirty="0" smtClean="0">
                <a:latin typeface="Times New Roman" panose="02020603050405020304" pitchFamily="18" charset="0"/>
                <a:cs typeface="Times New Roman" panose="02020603050405020304" pitchFamily="18" charset="0"/>
              </a:rPr>
              <a:t>источники, такие </a:t>
            </a:r>
            <a:r>
              <a:rPr lang="ru-RU" sz="1200" dirty="0">
                <a:latin typeface="Times New Roman" panose="02020603050405020304" pitchFamily="18" charset="0"/>
                <a:cs typeface="Times New Roman" panose="02020603050405020304" pitchFamily="18" charset="0"/>
              </a:rPr>
              <a:t>как социальные сети, используются для получения </a:t>
            </a:r>
            <a:r>
              <a:rPr lang="ru-RU" sz="1200" dirty="0" smtClean="0">
                <a:latin typeface="Times New Roman" panose="02020603050405020304" pitchFamily="18" charset="0"/>
                <a:cs typeface="Times New Roman" panose="02020603050405020304" pitchFamily="18" charset="0"/>
              </a:rPr>
              <a:t>информации о </a:t>
            </a:r>
            <a:r>
              <a:rPr lang="ru-RU" sz="1200" dirty="0">
                <a:latin typeface="Times New Roman" panose="02020603050405020304" pitchFamily="18" charset="0"/>
                <a:cs typeface="Times New Roman" panose="02020603050405020304" pitchFamily="18" charset="0"/>
              </a:rPr>
              <a:t>потенциальной цели (например, компания, судно или </a:t>
            </a:r>
            <a:r>
              <a:rPr lang="ru-RU" sz="1200" dirty="0" smtClean="0">
                <a:latin typeface="Times New Roman" panose="02020603050405020304" pitchFamily="18" charset="0"/>
                <a:cs typeface="Times New Roman" panose="02020603050405020304" pitchFamily="18" charset="0"/>
              </a:rPr>
              <a:t>моряк) при </a:t>
            </a:r>
            <a:r>
              <a:rPr lang="ru-RU" sz="1200" dirty="0">
                <a:latin typeface="Times New Roman" panose="02020603050405020304" pitchFamily="18" charset="0"/>
                <a:cs typeface="Times New Roman" panose="02020603050405020304" pitchFamily="18" charset="0"/>
              </a:rPr>
              <a:t>подготовке к </a:t>
            </a:r>
            <a:r>
              <a:rPr lang="ru-RU" sz="1200" dirty="0" err="1">
                <a:latin typeface="Times New Roman" panose="02020603050405020304" pitchFamily="18" charset="0"/>
                <a:cs typeface="Times New Roman" panose="02020603050405020304" pitchFamily="18" charset="0"/>
              </a:rPr>
              <a:t>кибератаке</a:t>
            </a:r>
            <a:r>
              <a:rPr lang="ru-RU" sz="1200" dirty="0">
                <a:latin typeface="Times New Roman" panose="02020603050405020304" pitchFamily="18" charset="0"/>
                <a:cs typeface="Times New Roman" panose="02020603050405020304" pitchFamily="18" charset="0"/>
              </a:rPr>
              <a:t>. Социальные сети, </a:t>
            </a:r>
            <a:r>
              <a:rPr lang="ru-RU" sz="1200" dirty="0" smtClean="0">
                <a:latin typeface="Times New Roman" panose="02020603050405020304" pitchFamily="18" charset="0"/>
                <a:cs typeface="Times New Roman" panose="02020603050405020304" pitchFamily="18" charset="0"/>
              </a:rPr>
              <a:t>технические </a:t>
            </a:r>
            <a:r>
              <a:rPr lang="ru-RU" sz="1200" dirty="0">
                <a:latin typeface="Times New Roman" panose="02020603050405020304" pitchFamily="18" charset="0"/>
                <a:cs typeface="Times New Roman" panose="02020603050405020304" pitchFamily="18" charset="0"/>
              </a:rPr>
              <a:t>форумы и скрытые свойства веб-сайтов, документов и </a:t>
            </a:r>
            <a:r>
              <a:rPr lang="ru-RU" sz="1200" dirty="0" smtClean="0">
                <a:latin typeface="Times New Roman" panose="02020603050405020304" pitchFamily="18" charset="0"/>
                <a:cs typeface="Times New Roman" panose="02020603050405020304" pitchFamily="18" charset="0"/>
              </a:rPr>
              <a:t>публикаций могут </a:t>
            </a:r>
            <a:r>
              <a:rPr lang="ru-RU" sz="1200" dirty="0">
                <a:latin typeface="Times New Roman" panose="02020603050405020304" pitchFamily="18" charset="0"/>
                <a:cs typeface="Times New Roman" panose="02020603050405020304" pitchFamily="18" charset="0"/>
              </a:rPr>
              <a:t>использоваться для выявления технических, </a:t>
            </a:r>
            <a:r>
              <a:rPr lang="ru-RU" sz="1200" dirty="0" smtClean="0">
                <a:latin typeface="Times New Roman" panose="02020603050405020304" pitchFamily="18" charset="0"/>
                <a:cs typeface="Times New Roman" panose="02020603050405020304" pitchFamily="18" charset="0"/>
              </a:rPr>
              <a:t>процедурных и </a:t>
            </a:r>
            <a:r>
              <a:rPr lang="ru-RU" sz="1200" dirty="0">
                <a:latin typeface="Times New Roman" panose="02020603050405020304" pitchFamily="18" charset="0"/>
                <a:cs typeface="Times New Roman" panose="02020603050405020304" pitchFamily="18" charset="0"/>
              </a:rPr>
              <a:t>физических уязвимостей. Использование </a:t>
            </a:r>
            <a:r>
              <a:rPr lang="ru-RU" sz="1200" dirty="0" smtClean="0">
                <a:latin typeface="Times New Roman" panose="02020603050405020304" pitchFamily="18" charset="0"/>
                <a:cs typeface="Times New Roman" panose="02020603050405020304" pitchFamily="18" charset="0"/>
              </a:rPr>
              <a:t>открытых/общедоступных </a:t>
            </a:r>
            <a:r>
              <a:rPr lang="ru-RU" sz="1200" dirty="0">
                <a:latin typeface="Times New Roman" panose="02020603050405020304" pitchFamily="18" charset="0"/>
                <a:cs typeface="Times New Roman" panose="02020603050405020304" pitchFamily="18" charset="0"/>
              </a:rPr>
              <a:t>источников может быть дополнено мониторингом (</a:t>
            </a:r>
            <a:r>
              <a:rPr lang="ru-RU" sz="1200" dirty="0" smtClean="0">
                <a:latin typeface="Times New Roman" panose="02020603050405020304" pitchFamily="18" charset="0"/>
                <a:cs typeface="Times New Roman" panose="02020603050405020304" pitchFamily="18" charset="0"/>
              </a:rPr>
              <a:t>анализом, </a:t>
            </a:r>
            <a:r>
              <a:rPr lang="ru-RU" sz="1200" dirty="0" err="1" smtClean="0">
                <a:latin typeface="Times New Roman" panose="02020603050405020304" pitchFamily="18" charset="0"/>
                <a:cs typeface="Times New Roman" panose="02020603050405020304" pitchFamily="18" charset="0"/>
              </a:rPr>
              <a:t>сниффингом</a:t>
            </a:r>
            <a:r>
              <a:rPr lang="ru-RU" sz="1200" dirty="0">
                <a:latin typeface="Times New Roman" panose="02020603050405020304" pitchFamily="18" charset="0"/>
                <a:cs typeface="Times New Roman" panose="02020603050405020304" pitchFamily="18" charset="0"/>
              </a:rPr>
              <a:t>) фактических данных, поступающих в и из </a:t>
            </a:r>
            <a:r>
              <a:rPr lang="ru-RU" sz="1200" dirty="0" smtClean="0">
                <a:latin typeface="Times New Roman" panose="02020603050405020304" pitchFamily="18" charset="0"/>
                <a:cs typeface="Times New Roman" panose="02020603050405020304" pitchFamily="18" charset="0"/>
              </a:rPr>
              <a:t>компании или </a:t>
            </a:r>
            <a:r>
              <a:rPr lang="ru-RU" sz="1200" dirty="0">
                <a:latin typeface="Times New Roman" panose="02020603050405020304" pitchFamily="18" charset="0"/>
                <a:cs typeface="Times New Roman" panose="02020603050405020304" pitchFamily="18" charset="0"/>
              </a:rPr>
              <a:t>судна.</a:t>
            </a:r>
          </a:p>
          <a:p>
            <a:r>
              <a:rPr lang="ru-RU" sz="1200" b="1" i="1" dirty="0">
                <a:latin typeface="Times New Roman" panose="02020603050405020304" pitchFamily="18" charset="0"/>
                <a:cs typeface="Times New Roman" panose="02020603050405020304" pitchFamily="18" charset="0"/>
              </a:rPr>
              <a:t>Этап 2. </a:t>
            </a:r>
            <a:r>
              <a:rPr lang="ru-RU" sz="1200" i="1" dirty="0">
                <a:latin typeface="Times New Roman" panose="02020603050405020304" pitchFamily="18" charset="0"/>
                <a:cs typeface="Times New Roman" panose="02020603050405020304" pitchFamily="18" charset="0"/>
              </a:rPr>
              <a:t>Доставка. </a:t>
            </a:r>
            <a:r>
              <a:rPr lang="ru-RU" sz="1200" dirty="0">
                <a:latin typeface="Times New Roman" panose="02020603050405020304" pitchFamily="18" charset="0"/>
                <a:cs typeface="Times New Roman" panose="02020603050405020304" pitchFamily="18" charset="0"/>
              </a:rPr>
              <a:t>Злоумышленники могут попытаться </a:t>
            </a:r>
            <a:r>
              <a:rPr lang="ru-RU" sz="1200" dirty="0" smtClean="0">
                <a:latin typeface="Times New Roman" panose="02020603050405020304" pitchFamily="18" charset="0"/>
                <a:cs typeface="Times New Roman" panose="02020603050405020304" pitchFamily="18" charset="0"/>
              </a:rPr>
              <a:t>получить </a:t>
            </a:r>
            <a:r>
              <a:rPr lang="ru-RU" sz="1200" dirty="0">
                <a:latin typeface="Times New Roman" panose="02020603050405020304" pitchFamily="18" charset="0"/>
                <a:cs typeface="Times New Roman" panose="02020603050405020304" pitchFamily="18" charset="0"/>
              </a:rPr>
              <a:t>доступ к системам и данным компании и судна. Это может </a:t>
            </a:r>
            <a:r>
              <a:rPr lang="ru-RU" sz="1200" dirty="0" smtClean="0">
                <a:latin typeface="Times New Roman" panose="02020603050405020304" pitchFamily="18" charset="0"/>
                <a:cs typeface="Times New Roman" panose="02020603050405020304" pitchFamily="18" charset="0"/>
              </a:rPr>
              <a:t>быть сделано </a:t>
            </a:r>
            <a:r>
              <a:rPr lang="ru-RU" sz="1200" dirty="0">
                <a:latin typeface="Times New Roman" panose="02020603050405020304" pitchFamily="18" charset="0"/>
                <a:cs typeface="Times New Roman" panose="02020603050405020304" pitchFamily="18" charset="0"/>
              </a:rPr>
              <a:t>либо внутри компании, либо на судне, либо удаленно </a:t>
            </a:r>
            <a:r>
              <a:rPr lang="ru-RU" sz="1200" dirty="0" smtClean="0">
                <a:latin typeface="Times New Roman" panose="02020603050405020304" pitchFamily="18" charset="0"/>
                <a:cs typeface="Times New Roman" panose="02020603050405020304" pitchFamily="18" charset="0"/>
              </a:rPr>
              <a:t>через подключение </a:t>
            </a:r>
            <a:r>
              <a:rPr lang="ru-RU" sz="1200" dirty="0">
                <a:latin typeface="Times New Roman" panose="02020603050405020304" pitchFamily="18" charset="0"/>
                <a:cs typeface="Times New Roman" panose="02020603050405020304" pitchFamily="18" charset="0"/>
              </a:rPr>
              <a:t>к Интернету. Примеры методов, используемых для по-</a:t>
            </a:r>
          </a:p>
          <a:p>
            <a:r>
              <a:rPr lang="ru-RU" sz="1200" dirty="0">
                <a:latin typeface="Times New Roman" panose="02020603050405020304" pitchFamily="18" charset="0"/>
                <a:cs typeface="Times New Roman" panose="02020603050405020304" pitchFamily="18" charset="0"/>
              </a:rPr>
              <a:t>лучения доступа, включают:</a:t>
            </a:r>
          </a:p>
          <a:p>
            <a:r>
              <a:rPr lang="ru-RU" sz="1200" dirty="0">
                <a:latin typeface="Times New Roman" panose="02020603050405020304" pitchFamily="18" charset="0"/>
                <a:cs typeface="Times New Roman" panose="02020603050405020304" pitchFamily="18" charset="0"/>
              </a:rPr>
              <a:t>– онлайн-сервисы компании, включая системы </a:t>
            </a:r>
            <a:r>
              <a:rPr lang="ru-RU" sz="1200" dirty="0" smtClean="0">
                <a:latin typeface="Times New Roman" panose="02020603050405020304" pitchFamily="18" charset="0"/>
                <a:cs typeface="Times New Roman" panose="02020603050405020304" pitchFamily="18" charset="0"/>
              </a:rPr>
              <a:t>отслеживания грузов </a:t>
            </a:r>
            <a:r>
              <a:rPr lang="ru-RU" sz="1200" dirty="0">
                <a:latin typeface="Times New Roman" panose="02020603050405020304" pitchFamily="18" charset="0"/>
                <a:cs typeface="Times New Roman" panose="02020603050405020304" pitchFamily="18" charset="0"/>
              </a:rPr>
              <a:t>или контейнеров;</a:t>
            </a:r>
          </a:p>
          <a:p>
            <a:r>
              <a:rPr lang="ru-RU" sz="1200" dirty="0">
                <a:latin typeface="Times New Roman" panose="02020603050405020304" pitchFamily="18" charset="0"/>
                <a:cs typeface="Times New Roman" panose="02020603050405020304" pitchFamily="18" charset="0"/>
              </a:rPr>
              <a:t>– отправка сотрудникам электронных писем, содержащих </a:t>
            </a:r>
            <a:r>
              <a:rPr lang="ru-RU" sz="1200" dirty="0" smtClean="0">
                <a:latin typeface="Times New Roman" panose="02020603050405020304" pitchFamily="18" charset="0"/>
                <a:cs typeface="Times New Roman" panose="02020603050405020304" pitchFamily="18" charset="0"/>
              </a:rPr>
              <a:t>вредоносные </a:t>
            </a:r>
            <a:r>
              <a:rPr lang="ru-RU" sz="1200" dirty="0">
                <a:latin typeface="Times New Roman" panose="02020603050405020304" pitchFamily="18" charset="0"/>
                <a:cs typeface="Times New Roman" panose="02020603050405020304" pitchFamily="18" charset="0"/>
              </a:rPr>
              <a:t>файлы или ссылки на вредоносные веб-сайты;</a:t>
            </a:r>
          </a:p>
          <a:p>
            <a:r>
              <a:rPr lang="ru-RU" sz="1200" dirty="0">
                <a:latin typeface="Times New Roman" panose="02020603050405020304" pitchFamily="18" charset="0"/>
                <a:cs typeface="Times New Roman" panose="02020603050405020304" pitchFamily="18" charset="0"/>
              </a:rPr>
              <a:t>– предоставление зараженных съемных носителей, </a:t>
            </a:r>
            <a:r>
              <a:rPr lang="ru-RU" sz="1200" dirty="0" smtClean="0">
                <a:latin typeface="Times New Roman" panose="02020603050405020304" pitchFamily="18" charset="0"/>
                <a:cs typeface="Times New Roman" panose="02020603050405020304" pitchFamily="18" charset="0"/>
              </a:rPr>
              <a:t>например, как </a:t>
            </a:r>
            <a:r>
              <a:rPr lang="ru-RU" sz="1200" dirty="0">
                <a:latin typeface="Times New Roman" panose="02020603050405020304" pitchFamily="18" charset="0"/>
                <a:cs typeface="Times New Roman" panose="02020603050405020304" pitchFamily="18" charset="0"/>
              </a:rPr>
              <a:t>часть обновления программного обеспечения судовой системы;</a:t>
            </a:r>
          </a:p>
          <a:p>
            <a:r>
              <a:rPr lang="ru-RU" sz="1200" dirty="0">
                <a:latin typeface="Times New Roman" panose="02020603050405020304" pitchFamily="18" charset="0"/>
                <a:cs typeface="Times New Roman" panose="02020603050405020304" pitchFamily="18" charset="0"/>
              </a:rPr>
              <a:t>– создание ложных или вводящих в заблуждение </a:t>
            </a:r>
            <a:r>
              <a:rPr lang="ru-RU" sz="1200" dirty="0" smtClean="0">
                <a:latin typeface="Times New Roman" panose="02020603050405020304" pitchFamily="18" charset="0"/>
                <a:cs typeface="Times New Roman" panose="02020603050405020304" pitchFamily="18" charset="0"/>
              </a:rPr>
              <a:t>веб-сайтов, которые </a:t>
            </a:r>
            <a:r>
              <a:rPr lang="ru-RU" sz="1200" dirty="0">
                <a:latin typeface="Times New Roman" panose="02020603050405020304" pitchFamily="18" charset="0"/>
                <a:cs typeface="Times New Roman" panose="02020603050405020304" pitchFamily="18" charset="0"/>
              </a:rPr>
              <a:t>поощряют раскрытие персоналом информации об </a:t>
            </a:r>
            <a:r>
              <a:rPr lang="ru-RU" sz="1200" dirty="0" smtClean="0">
                <a:latin typeface="Times New Roman" panose="02020603050405020304" pitchFamily="18" charset="0"/>
                <a:cs typeface="Times New Roman" panose="02020603050405020304" pitchFamily="18" charset="0"/>
              </a:rPr>
              <a:t>учетной записи </a:t>
            </a:r>
            <a:r>
              <a:rPr lang="ru-RU" sz="1200" dirty="0">
                <a:latin typeface="Times New Roman" panose="02020603050405020304" pitchFamily="18" charset="0"/>
                <a:cs typeface="Times New Roman" panose="02020603050405020304" pitchFamily="18" charset="0"/>
              </a:rPr>
              <a:t>пользователя.</a:t>
            </a:r>
          </a:p>
          <a:p>
            <a:r>
              <a:rPr lang="ru-RU" sz="1200" b="1" i="1" dirty="0">
                <a:latin typeface="Times New Roman" panose="02020603050405020304" pitchFamily="18" charset="0"/>
                <a:cs typeface="Times New Roman" panose="02020603050405020304" pitchFamily="18" charset="0"/>
              </a:rPr>
              <a:t>Этап 3. </a:t>
            </a:r>
            <a:r>
              <a:rPr lang="ru-RU" sz="1200" i="1" dirty="0">
                <a:latin typeface="Times New Roman" panose="02020603050405020304" pitchFamily="18" charset="0"/>
                <a:cs typeface="Times New Roman" panose="02020603050405020304" pitchFamily="18" charset="0"/>
              </a:rPr>
              <a:t>Взлом. </a:t>
            </a:r>
            <a:r>
              <a:rPr lang="ru-RU" sz="1200" dirty="0">
                <a:latin typeface="Times New Roman" panose="02020603050405020304" pitchFamily="18" charset="0"/>
                <a:cs typeface="Times New Roman" panose="02020603050405020304" pitchFamily="18" charset="0"/>
              </a:rPr>
              <a:t>Степень, в которой злоумышленник может </a:t>
            </a:r>
            <a:r>
              <a:rPr lang="ru-RU" sz="1200" dirty="0" smtClean="0">
                <a:latin typeface="Times New Roman" panose="02020603050405020304" pitchFamily="18" charset="0"/>
                <a:cs typeface="Times New Roman" panose="02020603050405020304" pitchFamily="18" charset="0"/>
              </a:rPr>
              <a:t>взломать </a:t>
            </a:r>
            <a:r>
              <a:rPr lang="ru-RU" sz="1200" dirty="0">
                <a:latin typeface="Times New Roman" panose="02020603050405020304" pitchFamily="18" charset="0"/>
                <a:cs typeface="Times New Roman" panose="02020603050405020304" pitchFamily="18" charset="0"/>
              </a:rPr>
              <a:t>систему компании или корабля, будет зависеть от </a:t>
            </a:r>
            <a:r>
              <a:rPr lang="ru-RU" sz="1200" dirty="0" smtClean="0">
                <a:latin typeface="Times New Roman" panose="02020603050405020304" pitchFamily="18" charset="0"/>
                <a:cs typeface="Times New Roman" panose="02020603050405020304" pitchFamily="18" charset="0"/>
              </a:rPr>
              <a:t>значимости уязвимости</a:t>
            </a:r>
            <a:r>
              <a:rPr lang="ru-RU" sz="1200" dirty="0">
                <a:latin typeface="Times New Roman" panose="02020603050405020304" pitchFamily="18" charset="0"/>
                <a:cs typeface="Times New Roman" panose="02020603050405020304" pitchFamily="18" charset="0"/>
              </a:rPr>
              <a:t>, обнаруженной злоумышленником, и выбранного </a:t>
            </a:r>
            <a:r>
              <a:rPr lang="ru-RU" sz="1200" dirty="0" smtClean="0">
                <a:latin typeface="Times New Roman" panose="02020603050405020304" pitchFamily="18" charset="0"/>
                <a:cs typeface="Times New Roman" panose="02020603050405020304" pitchFamily="18" charset="0"/>
              </a:rPr>
              <a:t>метода </a:t>
            </a:r>
            <a:r>
              <a:rPr lang="ru-RU" sz="1200" dirty="0">
                <a:latin typeface="Times New Roman" panose="02020603050405020304" pitchFamily="18" charset="0"/>
                <a:cs typeface="Times New Roman" panose="02020603050405020304" pitchFamily="18" charset="0"/>
              </a:rPr>
              <a:t>атаки. Следует отметить, что нарушение может не привести к </a:t>
            </a:r>
            <a:r>
              <a:rPr lang="ru-RU" sz="1200" dirty="0" smtClean="0">
                <a:latin typeface="Times New Roman" panose="02020603050405020304" pitchFamily="18" charset="0"/>
                <a:cs typeface="Times New Roman" panose="02020603050405020304" pitchFamily="18" charset="0"/>
              </a:rPr>
              <a:t>каким-либо очевидным </a:t>
            </a:r>
            <a:r>
              <a:rPr lang="ru-RU" sz="1200" dirty="0">
                <a:latin typeface="Times New Roman" panose="02020603050405020304" pitchFamily="18" charset="0"/>
                <a:cs typeface="Times New Roman" panose="02020603050405020304" pitchFamily="18" charset="0"/>
              </a:rPr>
              <a:t>изменениям в состоянии оборудования. В </a:t>
            </a:r>
            <a:r>
              <a:rPr lang="ru-RU" sz="1200" dirty="0" smtClean="0">
                <a:latin typeface="Times New Roman" panose="02020603050405020304" pitchFamily="18" charset="0"/>
                <a:cs typeface="Times New Roman" panose="02020603050405020304" pitchFamily="18" charset="0"/>
              </a:rPr>
              <a:t>зависимости </a:t>
            </a:r>
            <a:r>
              <a:rPr lang="ru-RU" sz="1200" dirty="0">
                <a:latin typeface="Times New Roman" panose="02020603050405020304" pitchFamily="18" charset="0"/>
                <a:cs typeface="Times New Roman" panose="02020603050405020304" pitchFamily="18" charset="0"/>
              </a:rPr>
              <a:t>от серьезности нарушения злоумышленник может</a:t>
            </a:r>
            <a:r>
              <a:rPr lang="ru-RU" sz="1200" dirty="0" smtClean="0">
                <a:latin typeface="Times New Roman" panose="02020603050405020304" pitchFamily="18" charset="0"/>
                <a:cs typeface="Times New Roman" panose="02020603050405020304" pitchFamily="18" charset="0"/>
              </a:rPr>
              <a:t>:</a:t>
            </a:r>
          </a:p>
          <a:p>
            <a:r>
              <a:rPr lang="ru-RU" sz="1200" dirty="0" smtClean="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вносить изменения, влияющие на работу системы, </a:t>
            </a:r>
            <a:r>
              <a:rPr lang="ru-RU" sz="1200" dirty="0" smtClean="0">
                <a:latin typeface="Times New Roman" panose="02020603050405020304" pitchFamily="18" charset="0"/>
                <a:cs typeface="Times New Roman" panose="02020603050405020304" pitchFamily="18" charset="0"/>
              </a:rPr>
              <a:t>например, прерывать </a:t>
            </a:r>
            <a:r>
              <a:rPr lang="ru-RU" sz="1200" dirty="0">
                <a:latin typeface="Times New Roman" panose="02020603050405020304" pitchFamily="18" charset="0"/>
                <a:cs typeface="Times New Roman" panose="02020603050405020304" pitchFamily="18" charset="0"/>
              </a:rPr>
              <a:t>или изменять информацию, используемую </a:t>
            </a:r>
            <a:r>
              <a:rPr lang="ru-RU" sz="1200" dirty="0" smtClean="0">
                <a:latin typeface="Times New Roman" panose="02020603050405020304" pitchFamily="18" charset="0"/>
                <a:cs typeface="Times New Roman" panose="02020603050405020304" pitchFamily="18" charset="0"/>
              </a:rPr>
              <a:t>навигационным </a:t>
            </a:r>
            <a:r>
              <a:rPr lang="ru-RU" sz="1200" dirty="0">
                <a:latin typeface="Times New Roman" panose="02020603050405020304" pitchFamily="18" charset="0"/>
                <a:cs typeface="Times New Roman" panose="02020603050405020304" pitchFamily="18" charset="0"/>
              </a:rPr>
              <a:t>оборудованием;</a:t>
            </a:r>
          </a:p>
          <a:p>
            <a:r>
              <a:rPr lang="ru-RU" sz="1200" dirty="0">
                <a:latin typeface="Times New Roman" panose="02020603050405020304" pitchFamily="18" charset="0"/>
                <a:cs typeface="Times New Roman" panose="02020603050405020304" pitchFamily="18" charset="0"/>
              </a:rPr>
              <a:t>– получать доступ, делать копии или изменять оперативно </a:t>
            </a:r>
            <a:r>
              <a:rPr lang="ru-RU" sz="1200" dirty="0" smtClean="0">
                <a:latin typeface="Times New Roman" panose="02020603050405020304" pitchFamily="18" charset="0"/>
                <a:cs typeface="Times New Roman" panose="02020603050405020304" pitchFamily="18" charset="0"/>
              </a:rPr>
              <a:t>важную </a:t>
            </a:r>
            <a:r>
              <a:rPr lang="ru-RU" sz="1200" dirty="0">
                <a:latin typeface="Times New Roman" panose="02020603050405020304" pitchFamily="18" charset="0"/>
                <a:cs typeface="Times New Roman" panose="02020603050405020304" pitchFamily="18" charset="0"/>
              </a:rPr>
              <a:t>информацию, такую как списки погрузки, или </a:t>
            </a:r>
            <a:r>
              <a:rPr lang="ru-RU" sz="1200" dirty="0" smtClean="0">
                <a:latin typeface="Times New Roman" panose="02020603050405020304" pitchFamily="18" charset="0"/>
                <a:cs typeface="Times New Roman" panose="02020603050405020304" pitchFamily="18" charset="0"/>
              </a:rPr>
              <a:t>коммерчески конфиденциальные </a:t>
            </a:r>
            <a:r>
              <a:rPr lang="ru-RU" sz="1200" dirty="0">
                <a:latin typeface="Times New Roman" panose="02020603050405020304" pitchFamily="18" charset="0"/>
                <a:cs typeface="Times New Roman" panose="02020603050405020304" pitchFamily="18" charset="0"/>
              </a:rPr>
              <a:t>данные, такие как грузовые манифесты </a:t>
            </a:r>
            <a:r>
              <a:rPr lang="ru-RU" sz="1200" dirty="0" smtClean="0">
                <a:latin typeface="Times New Roman" panose="02020603050405020304" pitchFamily="18" charset="0"/>
                <a:cs typeface="Times New Roman" panose="02020603050405020304" pitchFamily="18" charset="0"/>
              </a:rPr>
              <a:t>и/или списки </a:t>
            </a:r>
            <a:r>
              <a:rPr lang="ru-RU" sz="1200" dirty="0">
                <a:latin typeface="Times New Roman" panose="02020603050405020304" pitchFamily="18" charset="0"/>
                <a:cs typeface="Times New Roman" panose="02020603050405020304" pitchFamily="18" charset="0"/>
              </a:rPr>
              <a:t>членов экипажа и пассажиров/посетителей;</a:t>
            </a:r>
          </a:p>
          <a:p>
            <a:r>
              <a:rPr lang="ru-RU" sz="1200" dirty="0">
                <a:latin typeface="Times New Roman" panose="02020603050405020304" pitchFamily="18" charset="0"/>
                <a:cs typeface="Times New Roman" panose="02020603050405020304" pitchFamily="18" charset="0"/>
              </a:rPr>
              <a:t>– достичь полного контроля над системой, например, </a:t>
            </a:r>
            <a:r>
              <a:rPr lang="ru-RU" sz="1200" dirty="0" smtClean="0">
                <a:latin typeface="Times New Roman" panose="02020603050405020304" pitchFamily="18" charset="0"/>
                <a:cs typeface="Times New Roman" panose="02020603050405020304" pitchFamily="18" charset="0"/>
              </a:rPr>
              <a:t>системой управления </a:t>
            </a:r>
            <a:r>
              <a:rPr lang="ru-RU" sz="1200" dirty="0">
                <a:latin typeface="Times New Roman" panose="02020603050405020304" pitchFamily="18" charset="0"/>
                <a:cs typeface="Times New Roman" panose="02020603050405020304" pitchFamily="18" charset="0"/>
              </a:rPr>
              <a:t>оборудованием</a:t>
            </a:r>
            <a:r>
              <a:rPr lang="ru-RU" sz="1200" dirty="0" smtClean="0">
                <a:latin typeface="Times New Roman" panose="02020603050405020304" pitchFamily="18" charset="0"/>
                <a:cs typeface="Times New Roman" panose="02020603050405020304" pitchFamily="18" charset="0"/>
              </a:rPr>
              <a:t>.</a:t>
            </a:r>
          </a:p>
          <a:p>
            <a:r>
              <a:rPr lang="ru-RU" sz="1200" b="1" i="1" dirty="0">
                <a:latin typeface="Times New Roman" panose="02020603050405020304" pitchFamily="18" charset="0"/>
                <a:cs typeface="Times New Roman" panose="02020603050405020304" pitchFamily="18" charset="0"/>
              </a:rPr>
              <a:t>Этап 4. </a:t>
            </a:r>
            <a:r>
              <a:rPr lang="ru-RU" sz="1200" i="1" dirty="0">
                <a:latin typeface="Times New Roman" panose="02020603050405020304" pitchFamily="18" charset="0"/>
                <a:cs typeface="Times New Roman" panose="02020603050405020304" pitchFamily="18" charset="0"/>
              </a:rPr>
              <a:t>Точка опоры. </a:t>
            </a:r>
            <a:r>
              <a:rPr lang="ru-RU" sz="1200" dirty="0">
                <a:latin typeface="Times New Roman" panose="02020603050405020304" pitchFamily="18" charset="0"/>
                <a:cs typeface="Times New Roman" panose="02020603050405020304" pitchFamily="18" charset="0"/>
              </a:rPr>
              <a:t>Точка опоры — это метод </a:t>
            </a:r>
            <a:r>
              <a:rPr lang="ru-RU" sz="1200" dirty="0" smtClean="0">
                <a:latin typeface="Times New Roman" panose="02020603050405020304" pitchFamily="18" charset="0"/>
                <a:cs typeface="Times New Roman" panose="02020603050405020304" pitchFamily="18" charset="0"/>
              </a:rPr>
              <a:t>использования уже </a:t>
            </a:r>
            <a:r>
              <a:rPr lang="ru-RU" sz="1200" dirty="0">
                <a:latin typeface="Times New Roman" panose="02020603050405020304" pitchFamily="18" charset="0"/>
                <a:cs typeface="Times New Roman" panose="02020603050405020304" pitchFamily="18" charset="0"/>
              </a:rPr>
              <a:t>скомпрометированной системы для атаки на другие </a:t>
            </a:r>
            <a:r>
              <a:rPr lang="ru-RU" sz="1200" dirty="0" smtClean="0">
                <a:latin typeface="Times New Roman" panose="02020603050405020304" pitchFamily="18" charset="0"/>
                <a:cs typeface="Times New Roman" panose="02020603050405020304" pitchFamily="18" charset="0"/>
              </a:rPr>
              <a:t>системы в </a:t>
            </a:r>
            <a:r>
              <a:rPr lang="ru-RU" sz="1200" dirty="0">
                <a:latin typeface="Times New Roman" panose="02020603050405020304" pitchFamily="18" charset="0"/>
                <a:cs typeface="Times New Roman" panose="02020603050405020304" pitchFamily="18" charset="0"/>
              </a:rPr>
              <a:t>той же сети. На этом этапе атаки злоумышленник использует </a:t>
            </a:r>
            <a:r>
              <a:rPr lang="ru-RU" sz="1200" dirty="0" smtClean="0">
                <a:latin typeface="Times New Roman" panose="02020603050405020304" pitchFamily="18" charset="0"/>
                <a:cs typeface="Times New Roman" panose="02020603050405020304" pitchFamily="18" charset="0"/>
              </a:rPr>
              <a:t>первую </a:t>
            </a:r>
            <a:r>
              <a:rPr lang="ru-RU" sz="1200" dirty="0">
                <a:latin typeface="Times New Roman" panose="02020603050405020304" pitchFamily="18" charset="0"/>
                <a:cs typeface="Times New Roman" panose="02020603050405020304" pitchFamily="18" charset="0"/>
              </a:rPr>
              <a:t>скомпрометированную систему для атаки на другие </a:t>
            </a:r>
            <a:r>
              <a:rPr lang="ru-RU" sz="1200" dirty="0" smtClean="0">
                <a:latin typeface="Times New Roman" panose="02020603050405020304" pitchFamily="18" charset="0"/>
                <a:cs typeface="Times New Roman" panose="02020603050405020304" pitchFamily="18" charset="0"/>
              </a:rPr>
              <a:t>недоступные </a:t>
            </a:r>
            <a:r>
              <a:rPr lang="ru-RU" sz="1200" dirty="0">
                <a:latin typeface="Times New Roman" panose="02020603050405020304" pitchFamily="18" charset="0"/>
                <a:cs typeface="Times New Roman" panose="02020603050405020304" pitchFamily="18" charset="0"/>
              </a:rPr>
              <a:t>системы. Злоумышленник обычно атакует наиболее </a:t>
            </a:r>
            <a:r>
              <a:rPr lang="ru-RU" sz="1200" dirty="0" smtClean="0">
                <a:latin typeface="Times New Roman" panose="02020603050405020304" pitchFamily="18" charset="0"/>
                <a:cs typeface="Times New Roman" panose="02020603050405020304" pitchFamily="18" charset="0"/>
              </a:rPr>
              <a:t>уязвимую часть </a:t>
            </a:r>
            <a:r>
              <a:rPr lang="ru-RU" sz="1200" dirty="0">
                <a:latin typeface="Times New Roman" panose="02020603050405020304" pitchFamily="18" charset="0"/>
                <a:cs typeface="Times New Roman" panose="02020603050405020304" pitchFamily="18" charset="0"/>
              </a:rPr>
              <a:t>системы жертвы с самым низким уровнем безопасности. </a:t>
            </a:r>
            <a:r>
              <a:rPr lang="ru-RU" sz="1200" dirty="0" smtClean="0">
                <a:latin typeface="Times New Roman" panose="02020603050405020304" pitchFamily="18" charset="0"/>
                <a:cs typeface="Times New Roman" panose="02020603050405020304" pitchFamily="18" charset="0"/>
              </a:rPr>
              <a:t>После получения </a:t>
            </a:r>
            <a:r>
              <a:rPr lang="ru-RU" sz="1200" dirty="0">
                <a:latin typeface="Times New Roman" panose="02020603050405020304" pitchFamily="18" charset="0"/>
                <a:cs typeface="Times New Roman" panose="02020603050405020304" pitchFamily="18" charset="0"/>
              </a:rPr>
              <a:t>доступа злоумышленник попытается использовать </a:t>
            </a:r>
            <a:r>
              <a:rPr lang="ru-RU" sz="1200" dirty="0" smtClean="0">
                <a:latin typeface="Times New Roman" panose="02020603050405020304" pitchFamily="18" charset="0"/>
                <a:cs typeface="Times New Roman" panose="02020603050405020304" pitchFamily="18" charset="0"/>
              </a:rPr>
              <a:t>остальную систему</a:t>
            </a:r>
            <a:r>
              <a:rPr lang="ru-RU" sz="1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1685574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40" y="416496"/>
            <a:ext cx="6552728" cy="8556188"/>
          </a:xfrm>
          <a:prstGeom prst="rect">
            <a:avLst/>
          </a:prstGeom>
          <a:noFill/>
        </p:spPr>
        <p:txBody>
          <a:bodyPr wrap="square" rtlCol="0">
            <a:spAutoFit/>
          </a:bodyPr>
          <a:lstStyle/>
          <a:p>
            <a:r>
              <a:rPr lang="ru-RU" sz="1600" b="1" i="1" dirty="0">
                <a:latin typeface="Times New Roman" panose="02020603050405020304" pitchFamily="18" charset="0"/>
                <a:cs typeface="Times New Roman" panose="02020603050405020304" pitchFamily="18" charset="0"/>
              </a:rPr>
              <a:t>11.1.5. Понятие управления </a:t>
            </a:r>
            <a:r>
              <a:rPr lang="ru-RU" sz="1600" b="1" i="1" dirty="0" err="1" smtClean="0">
                <a:latin typeface="Times New Roman" panose="02020603050405020304" pitchFamily="18" charset="0"/>
                <a:cs typeface="Times New Roman" panose="02020603050405020304" pitchFamily="18" charset="0"/>
              </a:rPr>
              <a:t>киберрисками</a:t>
            </a:r>
            <a:endParaRPr lang="ru-RU" sz="1600" b="1" i="1" dirty="0" smtClean="0">
              <a:latin typeface="Times New Roman" panose="02020603050405020304" pitchFamily="18" charset="0"/>
              <a:cs typeface="Times New Roman" panose="02020603050405020304" pitchFamily="18" charset="0"/>
            </a:endParaRPr>
          </a:p>
          <a:p>
            <a:endParaRPr lang="ru-RU" sz="16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Растущее использование комплексного анализа данных, </a:t>
            </a:r>
            <a:r>
              <a:rPr lang="ru-RU" sz="1400" dirty="0" smtClean="0">
                <a:latin typeface="Times New Roman" panose="02020603050405020304" pitchFamily="18" charset="0"/>
                <a:cs typeface="Times New Roman" panose="02020603050405020304" pitchFamily="18" charset="0"/>
              </a:rPr>
              <a:t>умных судов </a:t>
            </a:r>
            <a:r>
              <a:rPr lang="ru-RU" sz="1400" dirty="0">
                <a:latin typeface="Times New Roman" panose="02020603050405020304" pitchFamily="18" charset="0"/>
                <a:cs typeface="Times New Roman" panose="02020603050405020304" pitchFamily="18" charset="0"/>
              </a:rPr>
              <a:t>и промышленного интернета вещей увеличивает объем </a:t>
            </a:r>
            <a:r>
              <a:rPr lang="ru-RU" sz="1400" dirty="0" smtClean="0">
                <a:latin typeface="Times New Roman" panose="02020603050405020304" pitchFamily="18" charset="0"/>
                <a:cs typeface="Times New Roman" panose="02020603050405020304" pitchFamily="18" charset="0"/>
              </a:rPr>
              <a:t>информации</a:t>
            </a:r>
            <a:r>
              <a:rPr lang="ru-RU" sz="1400" dirty="0">
                <a:latin typeface="Times New Roman" panose="02020603050405020304" pitchFamily="18" charset="0"/>
                <a:cs typeface="Times New Roman" panose="02020603050405020304" pitchFamily="18" charset="0"/>
              </a:rPr>
              <a:t>, доступной для злоумышленников, и потенциальную </a:t>
            </a:r>
            <a:r>
              <a:rPr lang="ru-RU" sz="1400" dirty="0" err="1" smtClean="0">
                <a:latin typeface="Times New Roman" panose="02020603050405020304" pitchFamily="18" charset="0"/>
                <a:cs typeface="Times New Roman" panose="02020603050405020304" pitchFamily="18" charset="0"/>
              </a:rPr>
              <a:t>областьатаки</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для </a:t>
            </a:r>
            <a:r>
              <a:rPr lang="ru-RU" sz="1400" dirty="0" err="1">
                <a:latin typeface="Times New Roman" panose="02020603050405020304" pitchFamily="18" charset="0"/>
                <a:cs typeface="Times New Roman" panose="02020603050405020304" pitchFamily="18" charset="0"/>
              </a:rPr>
              <a:t>киберпреступников</a:t>
            </a:r>
            <a:r>
              <a:rPr lang="ru-RU" sz="1400" dirty="0">
                <a:latin typeface="Times New Roman" panose="02020603050405020304" pitchFamily="18" charset="0"/>
                <a:cs typeface="Times New Roman" panose="02020603050405020304" pitchFamily="18" charset="0"/>
              </a:rPr>
              <a:t>. Это требует надежных подходов к </a:t>
            </a:r>
            <a:r>
              <a:rPr lang="ru-RU" sz="1400" dirty="0" smtClean="0">
                <a:latin typeface="Times New Roman" panose="02020603050405020304" pitchFamily="18" charset="0"/>
                <a:cs typeface="Times New Roman" panose="02020603050405020304" pitchFamily="18" charset="0"/>
              </a:rPr>
              <a:t>управлению </a:t>
            </a:r>
            <a:r>
              <a:rPr lang="ru-RU" sz="1400" dirty="0" err="1" smtClean="0">
                <a:latin typeface="Times New Roman" panose="02020603050405020304" pitchFamily="18" charset="0"/>
                <a:cs typeface="Times New Roman" panose="02020603050405020304" pitchFamily="18" charset="0"/>
              </a:rPr>
              <a:t>киберрисками</a:t>
            </a:r>
            <a:r>
              <a:rPr lang="ru-RU" sz="1400" dirty="0" smtClean="0">
                <a:latin typeface="Times New Roman" panose="02020603050405020304" pitchFamily="18" charset="0"/>
                <a:cs typeface="Times New Roman" panose="02020603050405020304" pitchFamily="18" charset="0"/>
              </a:rPr>
              <a:t>.</a:t>
            </a:r>
          </a:p>
          <a:p>
            <a:r>
              <a:rPr lang="ru-RU" sz="1400" b="1" dirty="0" smtClean="0">
                <a:latin typeface="Times New Roman" panose="02020603050405020304" pitchFamily="18" charset="0"/>
                <a:cs typeface="Times New Roman" panose="02020603050405020304" pitchFamily="18" charset="0"/>
              </a:rPr>
              <a:t>Управление </a:t>
            </a:r>
            <a:r>
              <a:rPr lang="ru-RU" sz="1400" b="1" dirty="0" err="1">
                <a:latin typeface="Times New Roman" panose="02020603050405020304" pitchFamily="18" charset="0"/>
                <a:cs typeface="Times New Roman" panose="02020603050405020304" pitchFamily="18" charset="0"/>
              </a:rPr>
              <a:t>киберрисками</a:t>
            </a:r>
            <a:r>
              <a:rPr lang="ru-RU" sz="1400" b="1"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 это скоординированное </a:t>
            </a:r>
            <a:r>
              <a:rPr lang="ru-RU" sz="1400" dirty="0" smtClean="0">
                <a:latin typeface="Times New Roman" panose="02020603050405020304" pitchFamily="18" charset="0"/>
                <a:cs typeface="Times New Roman" panose="02020603050405020304" pitchFamily="18" charset="0"/>
              </a:rPr>
              <a:t>управление процессом сбора, обработки и анализа оперативной информации, а </a:t>
            </a:r>
            <a:r>
              <a:rPr lang="ru-RU" sz="1400" dirty="0">
                <a:latin typeface="Times New Roman" panose="02020603050405020304" pitchFamily="18" charset="0"/>
                <a:cs typeface="Times New Roman" panose="02020603050405020304" pitchFamily="18" charset="0"/>
              </a:rPr>
              <a:t>также технологическими и финансово-хозяйственными </a:t>
            </a:r>
            <a:r>
              <a:rPr lang="ru-RU" sz="1400" dirty="0" smtClean="0">
                <a:latin typeface="Times New Roman" panose="02020603050405020304" pitchFamily="18" charset="0"/>
                <a:cs typeface="Times New Roman" panose="02020603050405020304" pitchFamily="18" charset="0"/>
              </a:rPr>
              <a:t>операциями </a:t>
            </a:r>
            <a:r>
              <a:rPr lang="ru-RU" sz="1400" dirty="0">
                <a:latin typeface="Times New Roman" panose="02020603050405020304" pitchFamily="18" charset="0"/>
                <a:cs typeface="Times New Roman" panose="02020603050405020304" pitchFamily="18" charset="0"/>
              </a:rPr>
              <a:t>с целью обеспечить эффективное управление </a:t>
            </a:r>
            <a:r>
              <a:rPr lang="ru-RU" sz="1400" dirty="0" smtClean="0">
                <a:latin typeface="Times New Roman" panose="02020603050405020304" pitchFamily="18" charset="0"/>
                <a:cs typeface="Times New Roman" panose="02020603050405020304" pitchFamily="18" charset="0"/>
              </a:rPr>
              <a:t>информационными </a:t>
            </a:r>
            <a:r>
              <a:rPr lang="ru-RU" sz="1400" dirty="0">
                <a:latin typeface="Times New Roman" panose="02020603050405020304" pitchFamily="18" charset="0"/>
                <a:cs typeface="Times New Roman" panose="02020603050405020304" pitchFamily="18" charset="0"/>
              </a:rPr>
              <a:t>активами организации для предотвращения нежелательных </a:t>
            </a:r>
            <a:r>
              <a:rPr lang="ru-RU" sz="1400" dirty="0" smtClean="0">
                <a:latin typeface="Times New Roman" panose="02020603050405020304" pitchFamily="18" charset="0"/>
                <a:cs typeface="Times New Roman" panose="02020603050405020304" pitchFamily="18" charset="0"/>
              </a:rPr>
              <a:t>последствий.</a:t>
            </a:r>
            <a:r>
              <a:rPr lang="ru-RU" sz="1400" dirty="0">
                <a:latin typeface="Times New Roman" panose="02020603050405020304" pitchFamily="18" charset="0"/>
                <a:cs typeface="Times New Roman" panose="02020603050405020304" pitchFamily="18" charset="0"/>
              </a:rPr>
              <a:t> Управление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должно:</a:t>
            </a:r>
          </a:p>
          <a:p>
            <a:r>
              <a:rPr lang="ru-RU" sz="1400" dirty="0">
                <a:latin typeface="Times New Roman" panose="02020603050405020304" pitchFamily="18" charset="0"/>
                <a:cs typeface="Times New Roman" panose="02020603050405020304" pitchFamily="18" charset="0"/>
              </a:rPr>
              <a:t>– определить роли и обязанности пользователей, ключевого </a:t>
            </a:r>
            <a:r>
              <a:rPr lang="ru-RU" sz="1400" dirty="0" smtClean="0">
                <a:latin typeface="Times New Roman" panose="02020603050405020304" pitchFamily="18" charset="0"/>
                <a:cs typeface="Times New Roman" panose="02020603050405020304" pitchFamily="18" charset="0"/>
              </a:rPr>
              <a:t>персонала </a:t>
            </a:r>
            <a:r>
              <a:rPr lang="ru-RU" sz="1400" dirty="0">
                <a:latin typeface="Times New Roman" panose="02020603050405020304" pitchFamily="18" charset="0"/>
                <a:cs typeface="Times New Roman" panose="02020603050405020304" pitchFamily="18" charset="0"/>
              </a:rPr>
              <a:t>и руководства как на берегу, так и на борту;</a:t>
            </a:r>
          </a:p>
          <a:p>
            <a:r>
              <a:rPr lang="ru-RU" sz="1400" dirty="0">
                <a:latin typeface="Times New Roman" panose="02020603050405020304" pitchFamily="18" charset="0"/>
                <a:cs typeface="Times New Roman" panose="02020603050405020304" pitchFamily="18" charset="0"/>
              </a:rPr>
              <a:t>– идентифицировать системы, активы, данные и </a:t>
            </a:r>
            <a:r>
              <a:rPr lang="ru-RU" sz="1400" dirty="0" smtClean="0">
                <a:latin typeface="Times New Roman" panose="02020603050405020304" pitchFamily="18" charset="0"/>
                <a:cs typeface="Times New Roman" panose="02020603050405020304" pitchFamily="18" charset="0"/>
              </a:rPr>
              <a:t>возможности, которые </a:t>
            </a:r>
            <a:r>
              <a:rPr lang="ru-RU" sz="1400" dirty="0">
                <a:latin typeface="Times New Roman" panose="02020603050405020304" pitchFamily="18" charset="0"/>
                <a:cs typeface="Times New Roman" panose="02020603050405020304" pitchFamily="18" charset="0"/>
              </a:rPr>
              <a:t>в случае несанкционированного доступа могут </a:t>
            </a:r>
            <a:r>
              <a:rPr lang="ru-RU" sz="1400" dirty="0" smtClean="0">
                <a:latin typeface="Times New Roman" panose="02020603050405020304" pitchFamily="18" charset="0"/>
                <a:cs typeface="Times New Roman" panose="02020603050405020304" pitchFamily="18" charset="0"/>
              </a:rPr>
              <a:t>представлять </a:t>
            </a:r>
            <a:r>
              <a:rPr lang="ru-RU" sz="1400" dirty="0">
                <a:latin typeface="Times New Roman" panose="02020603050405020304" pitchFamily="18" charset="0"/>
                <a:cs typeface="Times New Roman" panose="02020603050405020304" pitchFamily="18" charset="0"/>
              </a:rPr>
              <a:t>риск для операций и безопасности судна</a:t>
            </a:r>
            <a:r>
              <a:rPr lang="ru-RU" sz="1400" dirty="0" smtClean="0">
                <a:latin typeface="Times New Roman" panose="02020603050405020304" pitchFamily="18" charset="0"/>
                <a:cs typeface="Times New Roman" panose="02020603050405020304" pitchFamily="18" charset="0"/>
              </a:rPr>
              <a:t>;</a:t>
            </a:r>
          </a:p>
          <a:p>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внедрять технические и процедурные меры для защиты от </a:t>
            </a:r>
            <a:r>
              <a:rPr lang="ru-RU" sz="1400" dirty="0" err="1" smtClean="0">
                <a:latin typeface="Times New Roman" panose="02020603050405020304" pitchFamily="18" charset="0"/>
                <a:cs typeface="Times New Roman" panose="02020603050405020304" pitchFamily="18" charset="0"/>
              </a:rPr>
              <a:t>киберинцидентов</a:t>
            </a:r>
            <a:r>
              <a:rPr lang="ru-RU" sz="1400" dirty="0">
                <a:latin typeface="Times New Roman" panose="02020603050405020304" pitchFamily="18" charset="0"/>
                <a:cs typeface="Times New Roman" panose="02020603050405020304" pitchFamily="18" charset="0"/>
              </a:rPr>
              <a:t>, своевременного обнаружения инцидентов и </a:t>
            </a:r>
            <a:r>
              <a:rPr lang="ru-RU" sz="1400" dirty="0" smtClean="0">
                <a:latin typeface="Times New Roman" panose="02020603050405020304" pitchFamily="18" charset="0"/>
                <a:cs typeface="Times New Roman" panose="02020603050405020304" pitchFamily="18" charset="0"/>
              </a:rPr>
              <a:t>обеспечения </a:t>
            </a:r>
            <a:r>
              <a:rPr lang="ru-RU" sz="1400" dirty="0">
                <a:latin typeface="Times New Roman" panose="02020603050405020304" pitchFamily="18" charset="0"/>
                <a:cs typeface="Times New Roman" panose="02020603050405020304" pitchFamily="18" charset="0"/>
              </a:rPr>
              <a:t>непрерывности операций;</a:t>
            </a:r>
          </a:p>
          <a:p>
            <a:r>
              <a:rPr lang="ru-RU" sz="1400" dirty="0">
                <a:latin typeface="Times New Roman" panose="02020603050405020304" pitchFamily="18" charset="0"/>
                <a:cs typeface="Times New Roman" panose="02020603050405020304" pitchFamily="18" charset="0"/>
              </a:rPr>
              <a:t>– иметь план действий в чрезвычайных ситуациях, который </a:t>
            </a:r>
            <a:r>
              <a:rPr lang="ru-RU" sz="1400" dirty="0" smtClean="0">
                <a:latin typeface="Times New Roman" panose="02020603050405020304" pitchFamily="18" charset="0"/>
                <a:cs typeface="Times New Roman" panose="02020603050405020304" pitchFamily="18" charset="0"/>
              </a:rPr>
              <a:t>регулярно </a:t>
            </a:r>
            <a:r>
              <a:rPr lang="ru-RU" sz="1400" dirty="0">
                <a:latin typeface="Times New Roman" panose="02020603050405020304" pitchFamily="18" charset="0"/>
                <a:cs typeface="Times New Roman" panose="02020603050405020304" pitchFamily="18" charset="0"/>
              </a:rPr>
              <a:t>отрабатывается в виде учений</a:t>
            </a:r>
            <a:r>
              <a:rPr lang="ru-RU" sz="1400" dirty="0" smtClean="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Разработка, внедрение и сопровождение программы </a:t>
            </a:r>
            <a:r>
              <a:rPr lang="ru-RU" sz="1400" dirty="0" smtClean="0">
                <a:latin typeface="Times New Roman" panose="02020603050405020304" pitchFamily="18" charset="0"/>
                <a:cs typeface="Times New Roman" panose="02020603050405020304" pitchFamily="18" charset="0"/>
              </a:rPr>
              <a:t>управления </a:t>
            </a:r>
            <a:r>
              <a:rPr lang="ru-RU" sz="1400" dirty="0" err="1" smtClean="0">
                <a:latin typeface="Times New Roman" panose="02020603050405020304" pitchFamily="18" charset="0"/>
                <a:cs typeface="Times New Roman" panose="02020603050405020304" pitchFamily="18" charset="0"/>
              </a:rPr>
              <a:t>киберрисками</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 непростое мероприятие. Поэтому важно, </a:t>
            </a:r>
            <a:r>
              <a:rPr lang="ru-RU" sz="1400" dirty="0" smtClean="0">
                <a:latin typeface="Times New Roman" panose="02020603050405020304" pitchFamily="18" charset="0"/>
                <a:cs typeface="Times New Roman" panose="02020603050405020304" pitchFamily="18" charset="0"/>
              </a:rPr>
              <a:t>чтобы высшее </a:t>
            </a:r>
            <a:r>
              <a:rPr lang="ru-RU" sz="1400" dirty="0">
                <a:latin typeface="Times New Roman" panose="02020603050405020304" pitchFamily="18" charset="0"/>
                <a:cs typeface="Times New Roman" panose="02020603050405020304" pitchFamily="18" charset="0"/>
              </a:rPr>
              <a:t>руководство оставалось вовлеченным на протяжении </a:t>
            </a:r>
            <a:r>
              <a:rPr lang="ru-RU" sz="1400" dirty="0" smtClean="0">
                <a:latin typeface="Times New Roman" panose="02020603050405020304" pitchFamily="18" charset="0"/>
                <a:cs typeface="Times New Roman" panose="02020603050405020304" pitchFamily="18" charset="0"/>
              </a:rPr>
              <a:t>всего процесса</a:t>
            </a:r>
            <a:r>
              <a:rPr lang="ru-RU" sz="1400" dirty="0">
                <a:latin typeface="Times New Roman" panose="02020603050405020304" pitchFamily="18" charset="0"/>
                <a:cs typeface="Times New Roman" panose="02020603050405020304" pitchFamily="18" charset="0"/>
              </a:rPr>
              <a:t>, чтобы гарантировать, что защита и планирование на </a:t>
            </a:r>
            <a:r>
              <a:rPr lang="ru-RU" sz="1400" dirty="0" smtClean="0">
                <a:latin typeface="Times New Roman" panose="02020603050405020304" pitchFamily="18" charset="0"/>
                <a:cs typeface="Times New Roman" panose="02020603050405020304" pitchFamily="18" charset="0"/>
              </a:rPr>
              <a:t>случай </a:t>
            </a:r>
            <a:r>
              <a:rPr lang="ru-RU" sz="1400" dirty="0">
                <a:latin typeface="Times New Roman" panose="02020603050405020304" pitchFamily="18" charset="0"/>
                <a:cs typeface="Times New Roman" panose="02020603050405020304" pitchFamily="18" charset="0"/>
              </a:rPr>
              <a:t>непредвиденных обстоятельств сбалансированы для </a:t>
            </a:r>
            <a:r>
              <a:rPr lang="ru-RU" sz="1400" dirty="0" smtClean="0">
                <a:latin typeface="Times New Roman" panose="02020603050405020304" pitchFamily="18" charset="0"/>
                <a:cs typeface="Times New Roman" panose="02020603050405020304" pitchFamily="18" charset="0"/>
              </a:rPr>
              <a:t>управления рисками </a:t>
            </a:r>
            <a:r>
              <a:rPr lang="ru-RU" sz="1400" dirty="0">
                <a:latin typeface="Times New Roman" panose="02020603050405020304" pitchFamily="18" charset="0"/>
                <a:cs typeface="Times New Roman" panose="02020603050405020304" pitchFamily="18" charset="0"/>
              </a:rPr>
              <a:t>в приемлемых пределах.</a:t>
            </a:r>
          </a:p>
          <a:p>
            <a:r>
              <a:rPr lang="ru-RU" sz="1400" dirty="0">
                <a:latin typeface="Times New Roman" panose="02020603050405020304" pitchFamily="18" charset="0"/>
                <a:cs typeface="Times New Roman" panose="02020603050405020304" pitchFamily="18" charset="0"/>
              </a:rPr>
              <a:t>Такие факторы, как воздействие, вероятность, уязвимости, </a:t>
            </a:r>
            <a:r>
              <a:rPr lang="ru-RU" sz="1400" dirty="0" smtClean="0">
                <a:latin typeface="Times New Roman" panose="02020603050405020304" pitchFamily="18" charset="0"/>
                <a:cs typeface="Times New Roman" panose="02020603050405020304" pitchFamily="18" charset="0"/>
              </a:rPr>
              <a:t>угрозы</a:t>
            </a:r>
            <a:r>
              <a:rPr lang="ru-RU" sz="1400" dirty="0">
                <a:latin typeface="Times New Roman" panose="02020603050405020304" pitchFamily="18" charset="0"/>
                <a:cs typeface="Times New Roman" panose="02020603050405020304" pitchFamily="18" charset="0"/>
              </a:rPr>
              <a:t>, возможности, возможности и намерения </a:t>
            </a:r>
            <a:r>
              <a:rPr lang="ru-RU" sz="1400" dirty="0" smtClean="0">
                <a:latin typeface="Times New Roman" panose="02020603050405020304" pitchFamily="18" charset="0"/>
                <a:cs typeface="Times New Roman" panose="02020603050405020304" pitchFamily="18" charset="0"/>
              </a:rPr>
              <a:t>злоумышленников взаимосвязаны </a:t>
            </a:r>
            <a:r>
              <a:rPr lang="ru-RU" sz="1400" dirty="0">
                <a:latin typeface="Times New Roman" panose="02020603050405020304" pitchFamily="18" charset="0"/>
                <a:cs typeface="Times New Roman" panose="02020603050405020304" pitchFamily="18" charset="0"/>
              </a:rPr>
              <a:t>и все они важны при оценке риска. Отсюда </a:t>
            </a:r>
            <a:r>
              <a:rPr lang="ru-RU" sz="1400" dirty="0" smtClean="0">
                <a:latin typeface="Times New Roman" panose="02020603050405020304" pitchFamily="18" charset="0"/>
                <a:cs typeface="Times New Roman" panose="02020603050405020304" pitchFamily="18" charset="0"/>
              </a:rPr>
              <a:t>следует, что </a:t>
            </a:r>
            <a:r>
              <a:rPr lang="ru-RU" sz="1400" dirty="0">
                <a:latin typeface="Times New Roman" panose="02020603050405020304" pitchFamily="18" charset="0"/>
                <a:cs typeface="Times New Roman" panose="02020603050405020304" pitchFamily="18" charset="0"/>
              </a:rPr>
              <a:t>если какой-либо из факторов низкий или даже нулевой, то </a:t>
            </a:r>
            <a:r>
              <a:rPr lang="ru-RU" sz="1400" dirty="0" smtClean="0">
                <a:latin typeface="Times New Roman" panose="02020603050405020304" pitchFamily="18" charset="0"/>
                <a:cs typeface="Times New Roman" panose="02020603050405020304" pitchFamily="18" charset="0"/>
              </a:rPr>
              <a:t>же самое </a:t>
            </a:r>
            <a:r>
              <a:rPr lang="ru-RU" sz="1400" dirty="0">
                <a:latin typeface="Times New Roman" panose="02020603050405020304" pitchFamily="18" charset="0"/>
                <a:cs typeface="Times New Roman" panose="02020603050405020304" pitchFamily="18" charset="0"/>
              </a:rPr>
              <a:t>в конечном итоге будет применяться к риску.</a:t>
            </a:r>
          </a:p>
          <a:p>
            <a:r>
              <a:rPr lang="ru-RU" sz="1400" dirty="0">
                <a:latin typeface="Times New Roman" panose="02020603050405020304" pitchFamily="18" charset="0"/>
                <a:cs typeface="Times New Roman" panose="02020603050405020304" pitchFamily="18" charset="0"/>
              </a:rPr>
              <a:t>Важно подчеркнуть, что оценка рисков — это не разовое </a:t>
            </a:r>
            <a:r>
              <a:rPr lang="ru-RU" sz="1400" dirty="0" smtClean="0">
                <a:latin typeface="Times New Roman" panose="02020603050405020304" pitchFamily="18" charset="0"/>
                <a:cs typeface="Times New Roman" panose="02020603050405020304" pitchFamily="18" charset="0"/>
              </a:rPr>
              <a:t>мероприятие</a:t>
            </a:r>
            <a:r>
              <a:rPr lang="ru-RU" sz="1400" dirty="0">
                <a:latin typeface="Times New Roman" panose="02020603050405020304" pitchFamily="18" charset="0"/>
                <a:cs typeface="Times New Roman" panose="02020603050405020304" pitchFamily="18" charset="0"/>
              </a:rPr>
              <a:t>. Его необходимо повторять регулярно, через </a:t>
            </a:r>
            <a:r>
              <a:rPr lang="ru-RU" sz="1400" dirty="0" smtClean="0">
                <a:latin typeface="Times New Roman" panose="02020603050405020304" pitchFamily="18" charset="0"/>
                <a:cs typeface="Times New Roman" panose="02020603050405020304" pitchFamily="18" charset="0"/>
              </a:rPr>
              <a:t>определенные промежутки </a:t>
            </a:r>
            <a:r>
              <a:rPr lang="ru-RU" sz="1400" dirty="0">
                <a:latin typeface="Times New Roman" panose="02020603050405020304" pitchFamily="18" charset="0"/>
                <a:cs typeface="Times New Roman" panose="02020603050405020304" pitchFamily="18" charset="0"/>
              </a:rPr>
              <a:t>времени, чтобы оценить, изменились ли угрозы, </a:t>
            </a:r>
            <a:r>
              <a:rPr lang="ru-RU" sz="1400" dirty="0" smtClean="0">
                <a:latin typeface="Times New Roman" panose="02020603050405020304" pitchFamily="18" charset="0"/>
                <a:cs typeface="Times New Roman" panose="02020603050405020304" pitchFamily="18" charset="0"/>
              </a:rPr>
              <a:t>уязвимости</a:t>
            </a:r>
            <a:r>
              <a:rPr lang="ru-RU" sz="1400" dirty="0">
                <a:latin typeface="Times New Roman" panose="02020603050405020304" pitchFamily="18" charset="0"/>
                <a:cs typeface="Times New Roman" panose="02020603050405020304" pitchFamily="18" charset="0"/>
              </a:rPr>
              <a:t>, вероятности, воздействия и риски и являются ли меры </a:t>
            </a:r>
            <a:r>
              <a:rPr lang="ru-RU" sz="1400" dirty="0" smtClean="0">
                <a:latin typeface="Times New Roman" panose="02020603050405020304" pitchFamily="18" charset="0"/>
                <a:cs typeface="Times New Roman" panose="02020603050405020304" pitchFamily="18" charset="0"/>
              </a:rPr>
              <a:t>контроля приемлемыми</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Отметим, что существуют разные методологии оценки рисков.</a:t>
            </a:r>
          </a:p>
          <a:p>
            <a:r>
              <a:rPr lang="ru-RU" sz="1400" dirty="0">
                <a:latin typeface="Times New Roman" panose="02020603050405020304" pitchFamily="18" charset="0"/>
                <a:cs typeface="Times New Roman" panose="02020603050405020304" pitchFamily="18" charset="0"/>
              </a:rPr>
              <a:t>Далее будет рассмотрена Система индексации рисков для </a:t>
            </a:r>
            <a:r>
              <a:rPr lang="ru-RU" sz="1400" dirty="0" smtClean="0">
                <a:latin typeface="Times New Roman" panose="02020603050405020304" pitchFamily="18" charset="0"/>
                <a:cs typeface="Times New Roman" panose="02020603050405020304" pitchFamily="18" charset="0"/>
              </a:rPr>
              <a:t>оценки эксплуатационных </a:t>
            </a:r>
            <a:r>
              <a:rPr lang="ru-RU" sz="1400" dirty="0">
                <a:latin typeface="Times New Roman" panose="02020603050405020304" pitchFamily="18" charset="0"/>
                <a:cs typeface="Times New Roman" panose="02020603050405020304" pitchFamily="18" charset="0"/>
              </a:rPr>
              <a:t>ограничений в полярных условиях (POLARIS</a:t>
            </a:r>
            <a:r>
              <a:rPr lang="ru-RU" sz="1400" dirty="0" smtClean="0">
                <a:latin typeface="Times New Roman" panose="02020603050405020304" pitchFamily="18" charset="0"/>
                <a:cs typeface="Times New Roman" panose="02020603050405020304" pitchFamily="18" charset="0"/>
              </a:rPr>
              <a:t>), разработанная </a:t>
            </a:r>
            <a:r>
              <a:rPr lang="ru-RU" sz="1400" dirty="0">
                <a:latin typeface="Times New Roman" panose="02020603050405020304" pitchFamily="18" charset="0"/>
                <a:cs typeface="Times New Roman" panose="02020603050405020304" pitchFamily="18" charset="0"/>
              </a:rPr>
              <a:t>МАКО (IASC) и ведущими арктическими </a:t>
            </a:r>
            <a:r>
              <a:rPr lang="ru-RU" sz="1400" dirty="0" smtClean="0">
                <a:latin typeface="Times New Roman" panose="02020603050405020304" pitchFamily="18" charset="0"/>
                <a:cs typeface="Times New Roman" panose="02020603050405020304" pitchFamily="18" charset="0"/>
              </a:rPr>
              <a:t>странами. </a:t>
            </a:r>
            <a:r>
              <a:rPr lang="ru-RU" sz="1400" dirty="0">
                <a:latin typeface="Times New Roman" panose="02020603050405020304" pitchFamily="18" charset="0"/>
                <a:cs typeface="Times New Roman" panose="02020603050405020304" pitchFamily="18" charset="0"/>
              </a:rPr>
              <a:t>Отдельные мероприятия и особенности </a:t>
            </a:r>
            <a:r>
              <a:rPr lang="ru-RU" sz="1400" dirty="0" smtClean="0">
                <a:latin typeface="Times New Roman" panose="02020603050405020304" pitchFamily="18" charset="0"/>
                <a:cs typeface="Times New Roman" panose="02020603050405020304" pitchFamily="18" charset="0"/>
              </a:rPr>
              <a:t>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выделены в отдельные параграфы и также </a:t>
            </a:r>
            <a:r>
              <a:rPr lang="ru-RU" sz="1400" dirty="0" smtClean="0">
                <a:latin typeface="Times New Roman" panose="02020603050405020304" pitchFamily="18" charset="0"/>
                <a:cs typeface="Times New Roman" panose="02020603050405020304" pitchFamily="18" charset="0"/>
              </a:rPr>
              <a:t>будут </a:t>
            </a:r>
            <a:r>
              <a:rPr lang="ru-RU" sz="1400" dirty="0">
                <a:latin typeface="Times New Roman" panose="02020603050405020304" pitchFamily="18" charset="0"/>
                <a:cs typeface="Times New Roman" panose="02020603050405020304" pitchFamily="18" charset="0"/>
              </a:rPr>
              <a:t>рассмотрены далее.</a:t>
            </a:r>
          </a:p>
        </p:txBody>
      </p:sp>
    </p:spTree>
    <p:extLst>
      <p:ext uri="{BB962C8B-B14F-4D97-AF65-F5344CB8AC3E}">
        <p14:creationId xmlns:p14="http://schemas.microsoft.com/office/powerpoint/2010/main" val="95246017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632" y="488504"/>
            <a:ext cx="6552728" cy="8463855"/>
          </a:xfrm>
          <a:prstGeom prst="rect">
            <a:avLst/>
          </a:prstGeom>
          <a:noFill/>
        </p:spPr>
        <p:txBody>
          <a:bodyPr wrap="square" rtlCol="0">
            <a:spAutoFit/>
          </a:bodyPr>
          <a:lstStyle/>
          <a:p>
            <a:r>
              <a:rPr lang="ru-RU" sz="1400" b="1" dirty="0">
                <a:latin typeface="Times New Roman" panose="02020603050405020304" pitchFamily="18" charset="0"/>
                <a:cs typeface="Times New Roman" panose="02020603050405020304" pitchFamily="18" charset="0"/>
              </a:rPr>
              <a:t>11.2. </a:t>
            </a:r>
            <a:r>
              <a:rPr lang="ru-RU" sz="1400" b="1" dirty="0" err="1">
                <a:latin typeface="Times New Roman" panose="02020603050405020304" pitchFamily="18" charset="0"/>
                <a:cs typeface="Times New Roman" panose="02020603050405020304" pitchFamily="18" charset="0"/>
              </a:rPr>
              <a:t>Кибербезопасность</a:t>
            </a:r>
            <a:r>
              <a:rPr lang="ru-RU" sz="1400" b="1" dirty="0">
                <a:latin typeface="Times New Roman" panose="02020603050405020304" pitchFamily="18" charset="0"/>
                <a:cs typeface="Times New Roman" panose="02020603050405020304" pitchFamily="18" charset="0"/>
              </a:rPr>
              <a:t> на уровне компании</a:t>
            </a:r>
          </a:p>
          <a:p>
            <a:r>
              <a:rPr lang="ru-RU" sz="1400" b="1" i="1" dirty="0">
                <a:latin typeface="Times New Roman" panose="02020603050405020304" pitchFamily="18" charset="0"/>
                <a:cs typeface="Times New Roman" panose="02020603050405020304" pitchFamily="18" charset="0"/>
              </a:rPr>
              <a:t>11.2.1. Участие высшего </a:t>
            </a:r>
            <a:r>
              <a:rPr lang="ru-RU" sz="1400" b="1" i="1" dirty="0" smtClean="0">
                <a:latin typeface="Times New Roman" panose="02020603050405020304" pitchFamily="18" charset="0"/>
                <a:cs typeface="Times New Roman" panose="02020603050405020304" pitchFamily="18" charset="0"/>
              </a:rPr>
              <a:t>руководства в </a:t>
            </a:r>
            <a:r>
              <a:rPr lang="ru-RU" sz="1400" b="1" i="1" dirty="0">
                <a:latin typeface="Times New Roman" panose="02020603050405020304" pitchFamily="18" charset="0"/>
                <a:cs typeface="Times New Roman" panose="02020603050405020304" pitchFamily="18" charset="0"/>
              </a:rPr>
              <a:t>управлении </a:t>
            </a:r>
            <a:r>
              <a:rPr lang="ru-RU" sz="1400" b="1" i="1" dirty="0" err="1" smtClean="0">
                <a:latin typeface="Times New Roman" panose="02020603050405020304" pitchFamily="18" charset="0"/>
                <a:cs typeface="Times New Roman" panose="02020603050405020304" pitchFamily="18" charset="0"/>
              </a:rPr>
              <a:t>киберрисками</a:t>
            </a:r>
            <a:endParaRPr lang="ru-RU" sz="1400" b="1" i="1" dirty="0" smtClean="0">
              <a:latin typeface="Times New Roman" panose="02020603050405020304" pitchFamily="18" charset="0"/>
              <a:cs typeface="Times New Roman" panose="02020603050405020304" pitchFamily="18" charset="0"/>
            </a:endParaRPr>
          </a:p>
          <a:p>
            <a:endParaRPr lang="ru-RU" sz="1200" b="1" i="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Управление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должно вовлекать на постоянной </a:t>
            </a:r>
            <a:r>
              <a:rPr lang="ru-RU" sz="1400" dirty="0" smtClean="0">
                <a:latin typeface="Times New Roman" panose="02020603050405020304" pitchFamily="18" charset="0"/>
                <a:cs typeface="Times New Roman" panose="02020603050405020304" pitchFamily="18" charset="0"/>
              </a:rPr>
              <a:t>основе </a:t>
            </a:r>
            <a:r>
              <a:rPr lang="ru-RU" sz="1400" dirty="0">
                <a:latin typeface="Times New Roman" panose="02020603050405020304" pitchFamily="18" charset="0"/>
                <a:cs typeface="Times New Roman" panose="02020603050405020304" pitchFamily="18" charset="0"/>
              </a:rPr>
              <a:t>высшее руководство компании, а не только, например, </a:t>
            </a:r>
            <a:r>
              <a:rPr lang="ru-RU" sz="1400" dirty="0" smtClean="0">
                <a:latin typeface="Times New Roman" panose="02020603050405020304" pitchFamily="18" charset="0"/>
                <a:cs typeface="Times New Roman" panose="02020603050405020304" pitchFamily="18" charset="0"/>
              </a:rPr>
              <a:t>офицера </a:t>
            </a:r>
            <a:r>
              <a:rPr lang="ru-RU" sz="1400" dirty="0">
                <a:latin typeface="Times New Roman" panose="02020603050405020304" pitchFamily="18" charset="0"/>
                <a:cs typeface="Times New Roman" panose="02020603050405020304" pitchFamily="18" charset="0"/>
              </a:rPr>
              <a:t>службы безопасности судна или ИТ-менеджера. На это есть </a:t>
            </a:r>
            <a:r>
              <a:rPr lang="ru-RU" sz="1400" dirty="0" smtClean="0">
                <a:latin typeface="Times New Roman" panose="02020603050405020304" pitchFamily="18" charset="0"/>
                <a:cs typeface="Times New Roman" panose="02020603050405020304" pitchFamily="18" charset="0"/>
              </a:rPr>
              <a:t>несколько </a:t>
            </a:r>
            <a:r>
              <a:rPr lang="ru-RU" sz="1400" dirty="0">
                <a:latin typeface="Times New Roman" panose="02020603050405020304" pitchFamily="18" charset="0"/>
                <a:cs typeface="Times New Roman" panose="02020603050405020304" pitchFamily="18" charset="0"/>
              </a:rPr>
              <a:t>причин:</a:t>
            </a:r>
          </a:p>
          <a:p>
            <a:r>
              <a:rPr lang="ru-RU" sz="1400" dirty="0">
                <a:latin typeface="Times New Roman" panose="02020603050405020304" pitchFamily="18" charset="0"/>
                <a:cs typeface="Times New Roman" panose="02020603050405020304" pitchFamily="18" charset="0"/>
              </a:rPr>
              <a:t>– некоторые </a:t>
            </a:r>
            <a:r>
              <a:rPr lang="ru-RU" sz="1400" dirty="0" err="1">
                <a:latin typeface="Times New Roman" panose="02020603050405020304" pitchFamily="18" charset="0"/>
                <a:cs typeface="Times New Roman" panose="02020603050405020304" pitchFamily="18" charset="0"/>
              </a:rPr>
              <a:t>киберриски</a:t>
            </a:r>
            <a:r>
              <a:rPr lang="ru-RU" sz="1400" dirty="0">
                <a:latin typeface="Times New Roman" panose="02020603050405020304" pitchFamily="18" charset="0"/>
                <a:cs typeface="Times New Roman" panose="02020603050405020304" pitchFamily="18" charset="0"/>
              </a:rPr>
              <a:t> имеют широкий разрушительный </a:t>
            </a:r>
            <a:r>
              <a:rPr lang="ru-RU" sz="1400" dirty="0" smtClean="0">
                <a:latin typeface="Times New Roman" panose="02020603050405020304" pitchFamily="18" charset="0"/>
                <a:cs typeface="Times New Roman" panose="02020603050405020304" pitchFamily="18" charset="0"/>
              </a:rPr>
              <a:t>потенциал </a:t>
            </a:r>
            <a:r>
              <a:rPr lang="ru-RU" sz="1400" dirty="0">
                <a:latin typeface="Times New Roman" panose="02020603050405020304" pitchFamily="18" charset="0"/>
                <a:cs typeface="Times New Roman" panose="02020603050405020304" pitchFamily="18" charset="0"/>
              </a:rPr>
              <a:t>для безопасности персонала и окружающей среды, а </a:t>
            </a:r>
            <a:r>
              <a:rPr lang="ru-RU" sz="1400" dirty="0" smtClean="0">
                <a:latin typeface="Times New Roman" panose="02020603050405020304" pitchFamily="18" charset="0"/>
                <a:cs typeface="Times New Roman" panose="02020603050405020304" pitchFamily="18" charset="0"/>
              </a:rPr>
              <a:t>также для </a:t>
            </a:r>
            <a:r>
              <a:rPr lang="ru-RU" sz="1400" dirty="0">
                <a:latin typeface="Times New Roman" panose="02020603050405020304" pitchFamily="18" charset="0"/>
                <a:cs typeface="Times New Roman" panose="02020603050405020304" pitchFamily="18" charset="0"/>
              </a:rPr>
              <a:t>производительности и репутации компании. Таким образом</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киберриски</a:t>
            </a:r>
            <a:r>
              <a:rPr lang="ru-RU" sz="1400" dirty="0">
                <a:latin typeface="Times New Roman" panose="02020603050405020304" pitchFamily="18" charset="0"/>
                <a:cs typeface="Times New Roman" panose="02020603050405020304" pitchFamily="18" charset="0"/>
              </a:rPr>
              <a:t> — это не просто проблемы безопасности, а </a:t>
            </a:r>
            <a:r>
              <a:rPr lang="ru-RU" sz="1400" dirty="0" smtClean="0">
                <a:latin typeface="Times New Roman" panose="02020603050405020304" pitchFamily="18" charset="0"/>
                <a:cs typeface="Times New Roman" panose="02020603050405020304" pitchFamily="18" charset="0"/>
              </a:rPr>
              <a:t>проблемы бизнеса</a:t>
            </a:r>
            <a:r>
              <a:rPr lang="ru-RU" sz="1400" dirty="0">
                <a:latin typeface="Times New Roman" panose="02020603050405020304" pitchFamily="18" charset="0"/>
                <a:cs typeface="Times New Roman" panose="02020603050405020304" pitchFamily="18" charset="0"/>
              </a:rPr>
              <a:t>, требующие участия руководства;</a:t>
            </a:r>
          </a:p>
          <a:p>
            <a:r>
              <a:rPr lang="ru-RU" sz="1400" dirty="0">
                <a:latin typeface="Times New Roman" panose="02020603050405020304" pitchFamily="18" charset="0"/>
                <a:cs typeface="Times New Roman" panose="02020603050405020304" pitchFamily="18" charset="0"/>
              </a:rPr>
              <a:t>– инициативы по повышению </a:t>
            </a:r>
            <a:r>
              <a:rPr lang="ru-RU" sz="1400" dirty="0" err="1">
                <a:latin typeface="Times New Roman" panose="02020603050405020304" pitchFamily="18" charset="0"/>
                <a:cs typeface="Times New Roman" panose="02020603050405020304" pitchFamily="18" charset="0"/>
              </a:rPr>
              <a:t>кибербезопасности</a:t>
            </a:r>
            <a:r>
              <a:rPr lang="ru-RU" sz="1400" dirty="0">
                <a:latin typeface="Times New Roman" panose="02020603050405020304" pitchFamily="18" charset="0"/>
                <a:cs typeface="Times New Roman" panose="02020603050405020304" pitchFamily="18" charset="0"/>
              </a:rPr>
              <a:t> и </a:t>
            </a:r>
            <a:r>
              <a:rPr lang="ru-RU" sz="1400" dirty="0" smtClean="0">
                <a:latin typeface="Times New Roman" panose="02020603050405020304" pitchFamily="18" charset="0"/>
                <a:cs typeface="Times New Roman" panose="02020603050405020304" pitchFamily="18" charset="0"/>
              </a:rPr>
              <a:t>безопасности </a:t>
            </a:r>
            <a:r>
              <a:rPr lang="ru-RU" sz="1400" dirty="0">
                <a:latin typeface="Times New Roman" panose="02020603050405020304" pitchFamily="18" charset="0"/>
                <a:cs typeface="Times New Roman" panose="02020603050405020304" pitchFamily="18" charset="0"/>
              </a:rPr>
              <a:t>могут повлиять на стандартные бизнес-процедуры и операции,</a:t>
            </a:r>
          </a:p>
          <a:p>
            <a:r>
              <a:rPr lang="ru-RU" sz="1400" dirty="0">
                <a:latin typeface="Times New Roman" panose="02020603050405020304" pitchFamily="18" charset="0"/>
                <a:cs typeface="Times New Roman" panose="02020603050405020304" pitchFamily="18" charset="0"/>
              </a:rPr>
              <a:t>делая их более трудоемкими и/или дорогостоящими. Таким </a:t>
            </a:r>
            <a:r>
              <a:rPr lang="ru-RU" sz="1400" dirty="0" smtClean="0">
                <a:latin typeface="Times New Roman" panose="02020603050405020304" pitchFamily="18" charset="0"/>
                <a:cs typeface="Times New Roman" panose="02020603050405020304" pitchFamily="18" charset="0"/>
              </a:rPr>
              <a:t>образом</a:t>
            </a:r>
            <a:r>
              <a:rPr lang="ru-RU" sz="1400" dirty="0">
                <a:latin typeface="Times New Roman" panose="02020603050405020304" pitchFamily="18" charset="0"/>
                <a:cs typeface="Times New Roman" panose="02020603050405020304" pitchFamily="18" charset="0"/>
              </a:rPr>
              <a:t>, высшее руководство принимает решение оценить и </a:t>
            </a:r>
            <a:r>
              <a:rPr lang="ru-RU" sz="1400" dirty="0" smtClean="0">
                <a:latin typeface="Times New Roman" panose="02020603050405020304" pitchFamily="18" charset="0"/>
                <a:cs typeface="Times New Roman" panose="02020603050405020304" pitchFamily="18" charset="0"/>
              </a:rPr>
              <a:t>выделить необходимые </a:t>
            </a:r>
            <a:r>
              <a:rPr lang="ru-RU" sz="1400" dirty="0">
                <a:latin typeface="Times New Roman" panose="02020603050405020304" pitchFamily="18" charset="0"/>
                <a:cs typeface="Times New Roman" panose="02020603050405020304" pitchFamily="18" charset="0"/>
              </a:rPr>
              <a:t>ресурсы для снижения риска до приемлемого </a:t>
            </a:r>
            <a:r>
              <a:rPr lang="ru-RU" sz="1400" dirty="0" smtClean="0">
                <a:latin typeface="Times New Roman" panose="02020603050405020304" pitchFamily="18" charset="0"/>
                <a:cs typeface="Times New Roman" panose="02020603050405020304" pitchFamily="18" charset="0"/>
              </a:rPr>
              <a:t>уровня остаточного </a:t>
            </a:r>
            <a:r>
              <a:rPr lang="ru-RU" sz="1400" dirty="0">
                <a:latin typeface="Times New Roman" panose="02020603050405020304" pitchFamily="18" charset="0"/>
                <a:cs typeface="Times New Roman" panose="02020603050405020304" pitchFamily="18" charset="0"/>
              </a:rPr>
              <a:t>риска;</a:t>
            </a:r>
          </a:p>
          <a:p>
            <a:r>
              <a:rPr lang="ru-RU" sz="1400" dirty="0">
                <a:latin typeface="Times New Roman" panose="02020603050405020304" pitchFamily="18" charset="0"/>
                <a:cs typeface="Times New Roman" panose="02020603050405020304" pitchFamily="18" charset="0"/>
              </a:rPr>
              <a:t>– инициативы, повышающие осведомленность о </a:t>
            </a:r>
            <a:r>
              <a:rPr lang="ru-RU" sz="1400" dirty="0" err="1" smtClean="0">
                <a:latin typeface="Times New Roman" panose="02020603050405020304" pitchFamily="18" charset="0"/>
                <a:cs typeface="Times New Roman" panose="02020603050405020304" pitchFamily="18" charset="0"/>
              </a:rPr>
              <a:t>кибербезопасности</a:t>
            </a:r>
            <a:r>
              <a:rPr lang="ru-RU" sz="1400" dirty="0">
                <a:latin typeface="Times New Roman" panose="02020603050405020304" pitchFamily="18" charset="0"/>
                <a:cs typeface="Times New Roman" panose="02020603050405020304" pitchFamily="18" charset="0"/>
              </a:rPr>
              <a:t>, могут изменить способ взаимодействия компании с </a:t>
            </a:r>
            <a:r>
              <a:rPr lang="ru-RU" sz="1400" dirty="0" smtClean="0">
                <a:latin typeface="Times New Roman" panose="02020603050405020304" pitchFamily="18" charset="0"/>
                <a:cs typeface="Times New Roman" panose="02020603050405020304" pitchFamily="18" charset="0"/>
              </a:rPr>
              <a:t>профсоюзами</a:t>
            </a:r>
            <a:r>
              <a:rPr lang="ru-RU" sz="1400" dirty="0">
                <a:latin typeface="Times New Roman" panose="02020603050405020304" pitchFamily="18" charset="0"/>
                <a:cs typeface="Times New Roman" panose="02020603050405020304" pitchFamily="18" charset="0"/>
              </a:rPr>
              <a:t>, клиентами, поставщиками и властями и наложить </a:t>
            </a:r>
            <a:r>
              <a:rPr lang="ru-RU" sz="1400" dirty="0" smtClean="0">
                <a:latin typeface="Times New Roman" panose="02020603050405020304" pitchFamily="18" charset="0"/>
                <a:cs typeface="Times New Roman" panose="02020603050405020304" pitchFamily="18" charset="0"/>
              </a:rPr>
              <a:t>новые требования </a:t>
            </a:r>
            <a:r>
              <a:rPr lang="ru-RU" sz="1400" dirty="0">
                <a:latin typeface="Times New Roman" panose="02020603050405020304" pitchFamily="18" charset="0"/>
                <a:cs typeface="Times New Roman" panose="02020603050405020304" pitchFamily="18" charset="0"/>
              </a:rPr>
              <a:t>на сотрудничество между сторонами. Решение о </a:t>
            </a:r>
            <a:r>
              <a:rPr lang="ru-RU" sz="1400" dirty="0" smtClean="0">
                <a:latin typeface="Times New Roman" panose="02020603050405020304" pitchFamily="18" charset="0"/>
                <a:cs typeface="Times New Roman" panose="02020603050405020304" pitchFamily="18" charset="0"/>
              </a:rPr>
              <a:t>том, следует </a:t>
            </a:r>
            <a:r>
              <a:rPr lang="ru-RU" sz="1400" dirty="0">
                <a:latin typeface="Times New Roman" panose="02020603050405020304" pitchFamily="18" charset="0"/>
                <a:cs typeface="Times New Roman" panose="02020603050405020304" pitchFamily="18" charset="0"/>
              </a:rPr>
              <a:t>ли управлять этими изменениями во </a:t>
            </a:r>
            <a:r>
              <a:rPr lang="ru-RU" sz="1400" dirty="0" smtClean="0">
                <a:latin typeface="Times New Roman" panose="02020603050405020304" pitchFamily="18" charset="0"/>
                <a:cs typeface="Times New Roman" panose="02020603050405020304" pitchFamily="18" charset="0"/>
              </a:rPr>
              <a:t>взаимоотношениях и </a:t>
            </a:r>
            <a:r>
              <a:rPr lang="ru-RU" sz="1400" dirty="0">
                <a:latin typeface="Times New Roman" panose="02020603050405020304" pitchFamily="18" charset="0"/>
                <a:cs typeface="Times New Roman" panose="02020603050405020304" pitchFamily="18" charset="0"/>
              </a:rPr>
              <a:t>как лучше всего это сделать, принимает высшее </a:t>
            </a:r>
            <a:r>
              <a:rPr lang="ru-RU" sz="1400" dirty="0" smtClean="0">
                <a:latin typeface="Times New Roman" panose="02020603050405020304" pitchFamily="18" charset="0"/>
                <a:cs typeface="Times New Roman" panose="02020603050405020304" pitchFamily="18" charset="0"/>
              </a:rPr>
              <a:t>руководство.</a:t>
            </a:r>
          </a:p>
          <a:p>
            <a:r>
              <a:rPr lang="ru-RU" sz="1400" dirty="0" smtClean="0">
                <a:latin typeface="Times New Roman" panose="02020603050405020304" pitchFamily="18" charset="0"/>
                <a:cs typeface="Times New Roman" panose="02020603050405020304" pitchFamily="18" charset="0"/>
              </a:rPr>
              <a:t>Ответы </a:t>
            </a:r>
            <a:r>
              <a:rPr lang="ru-RU" sz="1400" dirty="0">
                <a:latin typeface="Times New Roman" panose="02020603050405020304" pitchFamily="18" charset="0"/>
                <a:cs typeface="Times New Roman" panose="02020603050405020304" pitchFamily="18" charset="0"/>
              </a:rPr>
              <a:t>на следующие вопросы могут быть использованы в </a:t>
            </a:r>
            <a:r>
              <a:rPr lang="ru-RU" sz="1400" dirty="0" smtClean="0">
                <a:latin typeface="Times New Roman" panose="02020603050405020304" pitchFamily="18" charset="0"/>
                <a:cs typeface="Times New Roman" panose="02020603050405020304" pitchFamily="18" charset="0"/>
              </a:rPr>
              <a:t>качестве </a:t>
            </a:r>
            <a:r>
              <a:rPr lang="ru-RU" sz="1400" dirty="0">
                <a:latin typeface="Times New Roman" panose="02020603050405020304" pitchFamily="18" charset="0"/>
                <a:cs typeface="Times New Roman" panose="02020603050405020304" pitchFamily="18" charset="0"/>
              </a:rPr>
              <a:t>основы информирования о важности устранения </a:t>
            </a:r>
            <a:r>
              <a:rPr lang="ru-RU" sz="1400" dirty="0" err="1" smtClean="0">
                <a:latin typeface="Times New Roman" panose="02020603050405020304" pitchFamily="18" charset="0"/>
                <a:cs typeface="Times New Roman" panose="02020603050405020304" pitchFamily="18" charset="0"/>
              </a:rPr>
              <a:t>киберрисков</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на </a:t>
            </a:r>
            <a:r>
              <a:rPr lang="ru-RU" sz="1400" dirty="0">
                <a:latin typeface="Times New Roman" panose="02020603050405020304" pitchFamily="18" charset="0"/>
                <a:cs typeface="Times New Roman" panose="02020603050405020304" pitchFamily="18" charset="0"/>
              </a:rPr>
              <a:t>борту судов и привлечения внимания высшего руководства:</a:t>
            </a:r>
          </a:p>
          <a:p>
            <a:r>
              <a:rPr lang="ru-RU" sz="1400" dirty="0">
                <a:latin typeface="Times New Roman" panose="02020603050405020304" pitchFamily="18" charset="0"/>
                <a:cs typeface="Times New Roman" panose="02020603050405020304" pitchFamily="18" charset="0"/>
              </a:rPr>
              <a:t>1. Какие активы подвержены риску?</a:t>
            </a:r>
          </a:p>
          <a:p>
            <a:r>
              <a:rPr lang="ru-RU" sz="1400" dirty="0">
                <a:latin typeface="Times New Roman" panose="02020603050405020304" pitchFamily="18" charset="0"/>
                <a:cs typeface="Times New Roman" panose="02020603050405020304" pitchFamily="18" charset="0"/>
              </a:rPr>
              <a:t>2. Каковы потенциальные последствия </a:t>
            </a:r>
            <a:r>
              <a:rPr lang="ru-RU" sz="1400" dirty="0" err="1">
                <a:latin typeface="Times New Roman" panose="02020603050405020304" pitchFamily="18" charset="0"/>
                <a:cs typeface="Times New Roman" panose="02020603050405020304" pitchFamily="18" charset="0"/>
              </a:rPr>
              <a:t>киберинцидента</a:t>
            </a:r>
            <a:r>
              <a:rPr lang="ru-RU" sz="1400" dirty="0">
                <a:latin typeface="Times New Roman" panose="02020603050405020304" pitchFamily="18" charset="0"/>
                <a:cs typeface="Times New Roman" panose="02020603050405020304" pitchFamily="18" charset="0"/>
              </a:rPr>
              <a:t> для </a:t>
            </a:r>
            <a:r>
              <a:rPr lang="ru-RU" sz="1400" dirty="0" smtClean="0">
                <a:latin typeface="Times New Roman" panose="02020603050405020304" pitchFamily="18" charset="0"/>
                <a:cs typeface="Times New Roman" panose="02020603050405020304" pitchFamily="18" charset="0"/>
              </a:rPr>
              <a:t>бизнеса</a:t>
            </a:r>
            <a:r>
              <a:rPr lang="ru-RU" sz="1400" dirty="0">
                <a:latin typeface="Times New Roman" panose="02020603050405020304" pitchFamily="18" charset="0"/>
                <a:cs typeface="Times New Roman" panose="02020603050405020304" pitchFamily="18" charset="0"/>
              </a:rPr>
              <a:t>, клиентов, партнеров и заинтересованных сторон?</a:t>
            </a:r>
          </a:p>
          <a:p>
            <a:r>
              <a:rPr lang="ru-RU" sz="1400" dirty="0">
                <a:latin typeface="Times New Roman" panose="02020603050405020304" pitchFamily="18" charset="0"/>
                <a:cs typeface="Times New Roman" panose="02020603050405020304" pitchFamily="18" charset="0"/>
              </a:rPr>
              <a:t>3. Кто несет полную ответственность за управление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4. Защищены ли системы ОТ и их рабочая среда от </a:t>
            </a:r>
            <a:r>
              <a:rPr lang="ru-RU" sz="1400" dirty="0" smtClean="0">
                <a:latin typeface="Times New Roman" panose="02020603050405020304" pitchFamily="18" charset="0"/>
                <a:cs typeface="Times New Roman" panose="02020603050405020304" pitchFamily="18" charset="0"/>
              </a:rPr>
              <a:t>несанкционированного </a:t>
            </a:r>
            <a:r>
              <a:rPr lang="ru-RU" sz="1400" dirty="0">
                <a:latin typeface="Times New Roman" panose="02020603050405020304" pitchFamily="18" charset="0"/>
                <a:cs typeface="Times New Roman" panose="02020603050405020304" pitchFamily="18" charset="0"/>
              </a:rPr>
              <a:t>доступа и изменений?</a:t>
            </a:r>
          </a:p>
          <a:p>
            <a:r>
              <a:rPr lang="ru-RU" sz="1400" dirty="0">
                <a:latin typeface="Times New Roman" panose="02020603050405020304" pitchFamily="18" charset="0"/>
                <a:cs typeface="Times New Roman" panose="02020603050405020304" pitchFamily="18" charset="0"/>
              </a:rPr>
              <a:t>5. Существует ли удаленный доступ к системам ОТ, и если </a:t>
            </a:r>
            <a:r>
              <a:rPr lang="ru-RU" sz="1400" dirty="0" smtClean="0">
                <a:latin typeface="Times New Roman" panose="02020603050405020304" pitchFamily="18" charset="0"/>
                <a:cs typeface="Times New Roman" panose="02020603050405020304" pitchFamily="18" charset="0"/>
              </a:rPr>
              <a:t>да, то </a:t>
            </a:r>
            <a:r>
              <a:rPr lang="ru-RU" sz="1400" dirty="0">
                <a:latin typeface="Times New Roman" panose="02020603050405020304" pitchFamily="18" charset="0"/>
                <a:cs typeface="Times New Roman" panose="02020603050405020304" pitchFamily="18" charset="0"/>
              </a:rPr>
              <a:t>как он контролируется и защищается?</a:t>
            </a:r>
          </a:p>
          <a:p>
            <a:r>
              <a:rPr lang="ru-RU" sz="1400" dirty="0">
                <a:latin typeface="Times New Roman" panose="02020603050405020304" pitchFamily="18" charset="0"/>
                <a:cs typeface="Times New Roman" panose="02020603050405020304" pitchFamily="18" charset="0"/>
              </a:rPr>
              <a:t>6. Защищены ли ИТ-системы и осуществляется ли </a:t>
            </a:r>
            <a:r>
              <a:rPr lang="ru-RU" sz="1400" dirty="0" smtClean="0">
                <a:latin typeface="Times New Roman" panose="02020603050405020304" pitchFamily="18" charset="0"/>
                <a:cs typeface="Times New Roman" panose="02020603050405020304" pitchFamily="18" charset="0"/>
              </a:rPr>
              <a:t>мониторинг и </a:t>
            </a:r>
            <a:r>
              <a:rPr lang="ru-RU" sz="1400" dirty="0">
                <a:latin typeface="Times New Roman" panose="02020603050405020304" pitchFamily="18" charset="0"/>
                <a:cs typeface="Times New Roman" panose="02020603050405020304" pitchFamily="18" charset="0"/>
              </a:rPr>
              <a:t>управление доступом?</a:t>
            </a:r>
          </a:p>
          <a:p>
            <a:r>
              <a:rPr lang="ru-RU" sz="1400" dirty="0">
                <a:latin typeface="Times New Roman" panose="02020603050405020304" pitchFamily="18" charset="0"/>
                <a:cs typeface="Times New Roman" panose="02020603050405020304" pitchFamily="18" charset="0"/>
              </a:rPr>
              <a:t>7. Какие лучшие практики управления </a:t>
            </a:r>
            <a:r>
              <a:rPr lang="ru-RU" sz="1400" dirty="0" err="1">
                <a:latin typeface="Times New Roman" panose="02020603050405020304" pitchFamily="18" charset="0"/>
                <a:cs typeface="Times New Roman" panose="02020603050405020304" pitchFamily="18" charset="0"/>
              </a:rPr>
              <a:t>киберрисками</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используются </a:t>
            </a:r>
            <a:r>
              <a:rPr lang="ru-RU" sz="1400" dirty="0">
                <a:latin typeface="Times New Roman" panose="02020603050405020304" pitchFamily="18" charset="0"/>
                <a:cs typeface="Times New Roman" panose="02020603050405020304" pitchFamily="18" charset="0"/>
              </a:rPr>
              <a:t>на судне?</a:t>
            </a:r>
          </a:p>
          <a:p>
            <a:r>
              <a:rPr lang="ru-RU" sz="1400" dirty="0">
                <a:latin typeface="Times New Roman" panose="02020603050405020304" pitchFamily="18" charset="0"/>
                <a:cs typeface="Times New Roman" panose="02020603050405020304" pitchFamily="18" charset="0"/>
              </a:rPr>
              <a:t>8. Каков уровень подготовки персонала, работающего с </a:t>
            </a:r>
            <a:r>
              <a:rPr lang="ru-RU" sz="1400" dirty="0" smtClean="0">
                <a:latin typeface="Times New Roman" panose="02020603050405020304" pitchFamily="18" charset="0"/>
                <a:cs typeface="Times New Roman" panose="02020603050405020304" pitchFamily="18" charset="0"/>
              </a:rPr>
              <a:t>системами </a:t>
            </a:r>
            <a:r>
              <a:rPr lang="ru-RU" sz="1400" dirty="0">
                <a:latin typeface="Times New Roman" panose="02020603050405020304" pitchFamily="18" charset="0"/>
                <a:cs typeface="Times New Roman" panose="02020603050405020304" pitchFamily="18" charset="0"/>
              </a:rPr>
              <a:t>ИТ и ОТ, в отношении </a:t>
            </a:r>
            <a:r>
              <a:rPr lang="ru-RU" sz="1400" dirty="0" err="1">
                <a:latin typeface="Times New Roman" panose="02020603050405020304" pitchFamily="18" charset="0"/>
                <a:cs typeface="Times New Roman" panose="02020603050405020304" pitchFamily="18" charset="0"/>
              </a:rPr>
              <a:t>киберрисков</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Основываясь на ответах, компания должна описать и </a:t>
            </a:r>
            <a:r>
              <a:rPr lang="ru-RU" sz="1400" dirty="0" smtClean="0">
                <a:latin typeface="Times New Roman" panose="02020603050405020304" pitchFamily="18" charset="0"/>
                <a:cs typeface="Times New Roman" panose="02020603050405020304" pitchFamily="18" charset="0"/>
              </a:rPr>
              <a:t>соответствующим </a:t>
            </a:r>
            <a:r>
              <a:rPr lang="ru-RU" sz="1400" dirty="0">
                <a:latin typeface="Times New Roman" panose="02020603050405020304" pitchFamily="18" charset="0"/>
                <a:cs typeface="Times New Roman" panose="02020603050405020304" pitchFamily="18" charset="0"/>
              </a:rPr>
              <a:t>образом делегировать полномочия, а также выделить </a:t>
            </a:r>
            <a:r>
              <a:rPr lang="ru-RU" sz="1400" dirty="0" smtClean="0">
                <a:latin typeface="Times New Roman" panose="02020603050405020304" pitchFamily="18" charset="0"/>
                <a:cs typeface="Times New Roman" panose="02020603050405020304" pitchFamily="18" charset="0"/>
              </a:rPr>
              <a:t>необходимые </a:t>
            </a:r>
            <a:r>
              <a:rPr lang="ru-RU" sz="1400" dirty="0">
                <a:latin typeface="Times New Roman" panose="02020603050405020304" pitchFamily="18" charset="0"/>
                <a:cs typeface="Times New Roman" panose="02020603050405020304" pitchFamily="18" charset="0"/>
              </a:rPr>
              <a:t>ресурсы для разработки и поддержки подходящих </a:t>
            </a:r>
            <a:r>
              <a:rPr lang="ru-RU" sz="1400" dirty="0" smtClean="0">
                <a:latin typeface="Times New Roman" panose="02020603050405020304" pitchFamily="18" charset="0"/>
                <a:cs typeface="Times New Roman" panose="02020603050405020304" pitchFamily="18" charset="0"/>
              </a:rPr>
              <a:t>решений </a:t>
            </a:r>
            <a:r>
              <a:rPr lang="ru-RU" sz="1400" dirty="0">
                <a:latin typeface="Times New Roman" panose="02020603050405020304" pitchFamily="18" charset="0"/>
                <a:cs typeface="Times New Roman" panose="02020603050405020304" pitchFamily="18" charset="0"/>
              </a:rPr>
              <a:t>на основе результатов оценки рисков.</a:t>
            </a:r>
          </a:p>
        </p:txBody>
      </p:sp>
    </p:spTree>
    <p:extLst>
      <p:ext uri="{BB962C8B-B14F-4D97-AF65-F5344CB8AC3E}">
        <p14:creationId xmlns:p14="http://schemas.microsoft.com/office/powerpoint/2010/main" val="33611603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2821</TotalTime>
  <Words>25232</Words>
  <Application>Microsoft Office PowerPoint</Application>
  <PresentationFormat>Лист A4 (210x297 мм)</PresentationFormat>
  <Paragraphs>1866</Paragraphs>
  <Slides>111</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111</vt:i4>
      </vt:variant>
    </vt:vector>
  </HeadingPairs>
  <TitlesOfParts>
    <vt:vector size="121" baseType="lpstr">
      <vt:lpstr>Arial</vt:lpstr>
      <vt:lpstr>Calibri</vt:lpstr>
      <vt:lpstr>Cambria</vt:lpstr>
      <vt:lpstr>Cambria Math</vt:lpstr>
      <vt:lpstr>Franklin Gothic Book</vt:lpstr>
      <vt:lpstr>Perpetua</vt:lpstr>
      <vt:lpstr>Symbol</vt:lpstr>
      <vt:lpstr>Times New Roman</vt:lpstr>
      <vt:lpstr>Wingdings 2</vt:lpstr>
      <vt:lpstr>Справедливость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С.Ю.Развозов «Безопасность судоходства»</dc:title>
  <dc:creator>Smile</dc:creator>
  <cp:lastModifiedBy>user1</cp:lastModifiedBy>
  <cp:revision>143</cp:revision>
  <dcterms:created xsi:type="dcterms:W3CDTF">2013-11-24T16:10:47Z</dcterms:created>
  <dcterms:modified xsi:type="dcterms:W3CDTF">2026-04-08T08:57:16Z</dcterms:modified>
</cp:coreProperties>
</file>